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3"/>
  </p:notesMasterIdLst>
  <p:handoutMasterIdLst>
    <p:handoutMasterId r:id="rId34"/>
  </p:handoutMasterIdLst>
  <p:sldIdLst>
    <p:sldId id="258" r:id="rId6"/>
    <p:sldId id="296" r:id="rId7"/>
    <p:sldId id="298" r:id="rId8"/>
    <p:sldId id="309" r:id="rId9"/>
    <p:sldId id="308" r:id="rId10"/>
    <p:sldId id="304" r:id="rId11"/>
    <p:sldId id="297" r:id="rId12"/>
    <p:sldId id="305" r:id="rId13"/>
    <p:sldId id="310" r:id="rId14"/>
    <p:sldId id="276" r:id="rId15"/>
    <p:sldId id="301" r:id="rId16"/>
    <p:sldId id="277" r:id="rId17"/>
    <p:sldId id="300" r:id="rId18"/>
    <p:sldId id="274" r:id="rId19"/>
    <p:sldId id="273" r:id="rId20"/>
    <p:sldId id="294" r:id="rId21"/>
    <p:sldId id="295" r:id="rId22"/>
    <p:sldId id="280" r:id="rId23"/>
    <p:sldId id="281" r:id="rId24"/>
    <p:sldId id="282" r:id="rId25"/>
    <p:sldId id="283" r:id="rId26"/>
    <p:sldId id="285" r:id="rId27"/>
    <p:sldId id="286" r:id="rId28"/>
    <p:sldId id="290" r:id="rId29"/>
    <p:sldId id="306" r:id="rId30"/>
    <p:sldId id="307" r:id="rId31"/>
    <p:sldId id="293"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1B8"/>
    <a:srgbClr val="FE2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1790" autoAdjust="0"/>
  </p:normalViewPr>
  <p:slideViewPr>
    <p:cSldViewPr snapToGrid="0" snapToObjects="1">
      <p:cViewPr>
        <p:scale>
          <a:sx n="70" d="100"/>
          <a:sy n="70" d="100"/>
        </p:scale>
        <p:origin x="-156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Meals</a:t>
            </a:r>
            <a:r>
              <a:rPr lang="en-US" baseline="0"/>
              <a:t> Served</a:t>
            </a:r>
            <a:endParaRPr lang="en-US"/>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'[PRE-provider survey copy-neighborhoods categorized data-GRAPHS 4 7.xlsx]Transportation'!$K$33:$N$33</c:f>
              <c:strCache>
                <c:ptCount val="4"/>
                <c:pt idx="0">
                  <c:v>Breakfast</c:v>
                </c:pt>
                <c:pt idx="1">
                  <c:v>Lunch</c:v>
                </c:pt>
                <c:pt idx="2">
                  <c:v>Dinner</c:v>
                </c:pt>
                <c:pt idx="3">
                  <c:v>Snack</c:v>
                </c:pt>
              </c:strCache>
            </c:strRef>
          </c:cat>
          <c:val>
            <c:numRef>
              <c:f>'[PRE-provider survey copy-neighborhoods categorized data-GRAPHS 4 7.xlsx]Transportation'!$K$34:$N$34</c:f>
              <c:numCache>
                <c:formatCode>0%</c:formatCode>
                <c:ptCount val="4"/>
                <c:pt idx="0">
                  <c:v>0.82</c:v>
                </c:pt>
                <c:pt idx="1">
                  <c:v>0.75</c:v>
                </c:pt>
                <c:pt idx="2">
                  <c:v>0.78</c:v>
                </c:pt>
                <c:pt idx="3">
                  <c:v>0.71</c:v>
                </c:pt>
              </c:numCache>
            </c:numRef>
          </c:val>
        </c:ser>
        <c:dLbls>
          <c:showLegendKey val="0"/>
          <c:showVal val="0"/>
          <c:showCatName val="0"/>
          <c:showSerName val="0"/>
          <c:showPercent val="0"/>
          <c:showBubbleSize val="0"/>
        </c:dLbls>
        <c:gapWidth val="182"/>
        <c:axId val="39670528"/>
        <c:axId val="39672064"/>
      </c:barChart>
      <c:catAx>
        <c:axId val="3967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72064"/>
        <c:crosses val="autoZero"/>
        <c:auto val="1"/>
        <c:lblAlgn val="ctr"/>
        <c:lblOffset val="100"/>
        <c:noMultiLvlLbl val="0"/>
      </c:catAx>
      <c:valAx>
        <c:axId val="39672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7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dirty="0" smtClean="0">
                <a:latin typeface="+mj-lt"/>
              </a:rPr>
              <a:t>Sufficient Food</a:t>
            </a:r>
            <a:endParaRPr lang="en-US" dirty="0">
              <a:latin typeface="+mj-lt"/>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delete val="1"/>
          </c:dLbls>
          <c:cat>
            <c:strRef>
              <c:f>Sheet1!$A$2:$A$4</c:f>
              <c:strCache>
                <c:ptCount val="3"/>
                <c:pt idx="0">
                  <c:v>Breakfast</c:v>
                </c:pt>
                <c:pt idx="1">
                  <c:v>Lunch</c:v>
                </c:pt>
                <c:pt idx="2">
                  <c:v>Snack</c:v>
                </c:pt>
              </c:strCache>
            </c:strRef>
          </c:cat>
          <c:val>
            <c:numRef>
              <c:f>Sheet1!$B$2:$B$4</c:f>
              <c:numCache>
                <c:formatCode>General</c:formatCode>
                <c:ptCount val="3"/>
                <c:pt idx="0">
                  <c:v>95</c:v>
                </c:pt>
                <c:pt idx="1">
                  <c:v>100</c:v>
                </c:pt>
                <c:pt idx="2">
                  <c:v>97</c:v>
                </c:pt>
              </c:numCache>
            </c:numRef>
          </c:val>
        </c:ser>
        <c:dLbls>
          <c:showLegendKey val="0"/>
          <c:showVal val="1"/>
          <c:showCatName val="0"/>
          <c:showSerName val="0"/>
          <c:showPercent val="0"/>
          <c:showBubbleSize val="0"/>
        </c:dLbls>
        <c:gapWidth val="219"/>
        <c:overlap val="-27"/>
        <c:axId val="40342272"/>
        <c:axId val="40343808"/>
      </c:barChart>
      <c:catAx>
        <c:axId val="4034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43808"/>
        <c:crosses val="autoZero"/>
        <c:auto val="1"/>
        <c:lblAlgn val="ctr"/>
        <c:lblOffset val="100"/>
        <c:noMultiLvlLbl val="0"/>
      </c:catAx>
      <c:valAx>
        <c:axId val="40343808"/>
        <c:scaling>
          <c:orientation val="minMax"/>
          <c:max val="10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4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130275164929402"/>
          <c:y val="8.500332779369292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8.3933499413000212E-2"/>
          <c:y val="0.25934344320012098"/>
          <c:w val="0.60717188186532001"/>
          <c:h val="0.65862725503128317"/>
        </c:manualLayout>
      </c:layout>
      <c:pieChart>
        <c:varyColors val="1"/>
        <c:ser>
          <c:idx val="0"/>
          <c:order val="0"/>
          <c:tx>
            <c:strRef>
              <c:f>Sheet1!$B$1</c:f>
              <c:strCache>
                <c:ptCount val="1"/>
                <c:pt idx="0">
                  <c:v>Would you give up reimbursement?</c:v>
                </c:pt>
              </c:strCache>
            </c:strRef>
          </c:tx>
          <c:explosion val="16"/>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j-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Yes</c:v>
                </c:pt>
                <c:pt idx="1">
                  <c:v>No</c:v>
                </c:pt>
                <c:pt idx="2">
                  <c:v>Maybe</c:v>
                </c:pt>
              </c:strCache>
            </c:strRef>
          </c:cat>
          <c:val>
            <c:numRef>
              <c:f>Sheet1!$B$2:$B$4</c:f>
              <c:numCache>
                <c:formatCode>General</c:formatCode>
                <c:ptCount val="3"/>
                <c:pt idx="0">
                  <c:v>89.2</c:v>
                </c:pt>
                <c:pt idx="1">
                  <c:v>5.4</c:v>
                </c:pt>
                <c:pt idx="2">
                  <c:v>5.4</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3ABCCC0-9B71-4C4F-875D-57B25C13459D}" type="datetimeFigureOut">
              <a:rPr lang="en-US" smtClean="0"/>
              <a:pPr/>
              <a:t>9/6/2016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5C158E-CAE0-476F-9AAC-5A48E677EA8B}" type="slidenum">
              <a:rPr lang="en-US" smtClean="0"/>
              <a:pPr/>
              <a:t>‹#›</a:t>
            </a:fld>
            <a:endParaRPr lang="en-US"/>
          </a:p>
        </p:txBody>
      </p:sp>
    </p:spTree>
    <p:extLst>
      <p:ext uri="{BB962C8B-B14F-4D97-AF65-F5344CB8AC3E}">
        <p14:creationId xmlns:p14="http://schemas.microsoft.com/office/powerpoint/2010/main" val="2370164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A7A2ED1-2A93-46AD-B207-580AAE681B00}" type="datetimeFigureOut">
              <a:rPr lang="en-US" smtClean="0"/>
              <a:t>9/6/2016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05207EB-F78C-45EB-83FA-6CA0BC696546}" type="slidenum">
              <a:rPr lang="en-US" smtClean="0"/>
              <a:t>‹#›</a:t>
            </a:fld>
            <a:endParaRPr lang="en-US"/>
          </a:p>
        </p:txBody>
      </p:sp>
    </p:spTree>
    <p:extLst>
      <p:ext uri="{BB962C8B-B14F-4D97-AF65-F5344CB8AC3E}">
        <p14:creationId xmlns:p14="http://schemas.microsoft.com/office/powerpoint/2010/main" val="87428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07EB-F78C-45EB-83FA-6CA0BC696546}" type="slidenum">
              <a:rPr lang="en-US" smtClean="0"/>
              <a:t>2</a:t>
            </a:fld>
            <a:endParaRPr lang="en-US"/>
          </a:p>
        </p:txBody>
      </p:sp>
    </p:spTree>
    <p:extLst>
      <p:ext uri="{BB962C8B-B14F-4D97-AF65-F5344CB8AC3E}">
        <p14:creationId xmlns:p14="http://schemas.microsoft.com/office/powerpoint/2010/main" val="201275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11</a:t>
            </a:fld>
            <a:endParaRPr lang="en-US"/>
          </a:p>
        </p:txBody>
      </p:sp>
    </p:spTree>
    <p:extLst>
      <p:ext uri="{BB962C8B-B14F-4D97-AF65-F5344CB8AC3E}">
        <p14:creationId xmlns:p14="http://schemas.microsoft.com/office/powerpoint/2010/main" val="227278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12</a:t>
            </a:fld>
            <a:endParaRPr lang="en-US"/>
          </a:p>
        </p:txBody>
      </p:sp>
    </p:spTree>
    <p:extLst>
      <p:ext uri="{BB962C8B-B14F-4D97-AF65-F5344CB8AC3E}">
        <p14:creationId xmlns:p14="http://schemas.microsoft.com/office/powerpoint/2010/main" val="295408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830D-0D9D-9340-AD31-F01F3356D378}" type="slidenum">
              <a:rPr lang="en-US" smtClean="0"/>
              <a:t>13</a:t>
            </a:fld>
            <a:endParaRPr lang="en-US"/>
          </a:p>
        </p:txBody>
      </p:sp>
    </p:spTree>
    <p:extLst>
      <p:ext uri="{BB962C8B-B14F-4D97-AF65-F5344CB8AC3E}">
        <p14:creationId xmlns:p14="http://schemas.microsoft.com/office/powerpoint/2010/main" val="46436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14</a:t>
            </a:fld>
            <a:endParaRPr lang="en-US"/>
          </a:p>
        </p:txBody>
      </p:sp>
    </p:spTree>
    <p:extLst>
      <p:ext uri="{BB962C8B-B14F-4D97-AF65-F5344CB8AC3E}">
        <p14:creationId xmlns:p14="http://schemas.microsoft.com/office/powerpoint/2010/main" val="178374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15</a:t>
            </a:fld>
            <a:endParaRPr lang="en-US"/>
          </a:p>
        </p:txBody>
      </p:sp>
    </p:spTree>
    <p:extLst>
      <p:ext uri="{BB962C8B-B14F-4D97-AF65-F5344CB8AC3E}">
        <p14:creationId xmlns:p14="http://schemas.microsoft.com/office/powerpoint/2010/main" val="185897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18</a:t>
            </a:fld>
            <a:endParaRPr lang="en-US"/>
          </a:p>
        </p:txBody>
      </p:sp>
    </p:spTree>
    <p:extLst>
      <p:ext uri="{BB962C8B-B14F-4D97-AF65-F5344CB8AC3E}">
        <p14:creationId xmlns:p14="http://schemas.microsoft.com/office/powerpoint/2010/main" val="6410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19</a:t>
            </a:fld>
            <a:endParaRPr lang="en-US"/>
          </a:p>
        </p:txBody>
      </p:sp>
    </p:spTree>
    <p:extLst>
      <p:ext uri="{BB962C8B-B14F-4D97-AF65-F5344CB8AC3E}">
        <p14:creationId xmlns:p14="http://schemas.microsoft.com/office/powerpoint/2010/main" val="333141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20</a:t>
            </a:fld>
            <a:endParaRPr lang="en-US"/>
          </a:p>
        </p:txBody>
      </p:sp>
    </p:spTree>
    <p:extLst>
      <p:ext uri="{BB962C8B-B14F-4D97-AF65-F5344CB8AC3E}">
        <p14:creationId xmlns:p14="http://schemas.microsoft.com/office/powerpoint/2010/main" val="275950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21</a:t>
            </a:fld>
            <a:endParaRPr lang="en-US"/>
          </a:p>
        </p:txBody>
      </p:sp>
    </p:spTree>
    <p:extLst>
      <p:ext uri="{BB962C8B-B14F-4D97-AF65-F5344CB8AC3E}">
        <p14:creationId xmlns:p14="http://schemas.microsoft.com/office/powerpoint/2010/main" val="189571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22</a:t>
            </a:fld>
            <a:endParaRPr lang="en-US"/>
          </a:p>
        </p:txBody>
      </p:sp>
    </p:spTree>
    <p:extLst>
      <p:ext uri="{BB962C8B-B14F-4D97-AF65-F5344CB8AC3E}">
        <p14:creationId xmlns:p14="http://schemas.microsoft.com/office/powerpoint/2010/main" val="202808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3</a:t>
            </a:fld>
            <a:endParaRPr lang="en-US"/>
          </a:p>
        </p:txBody>
      </p:sp>
    </p:spTree>
    <p:extLst>
      <p:ext uri="{BB962C8B-B14F-4D97-AF65-F5344CB8AC3E}">
        <p14:creationId xmlns:p14="http://schemas.microsoft.com/office/powerpoint/2010/main" val="273241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23</a:t>
            </a:fld>
            <a:endParaRPr lang="en-US"/>
          </a:p>
        </p:txBody>
      </p:sp>
    </p:spTree>
    <p:extLst>
      <p:ext uri="{BB962C8B-B14F-4D97-AF65-F5344CB8AC3E}">
        <p14:creationId xmlns:p14="http://schemas.microsoft.com/office/powerpoint/2010/main" val="312567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24</a:t>
            </a:fld>
            <a:endParaRPr lang="en-US"/>
          </a:p>
        </p:txBody>
      </p:sp>
    </p:spTree>
    <p:extLst>
      <p:ext uri="{BB962C8B-B14F-4D97-AF65-F5344CB8AC3E}">
        <p14:creationId xmlns:p14="http://schemas.microsoft.com/office/powerpoint/2010/main" val="215409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07EB-F78C-45EB-83FA-6CA0BC696546}" type="slidenum">
              <a:rPr lang="en-US" smtClean="0"/>
              <a:t>25</a:t>
            </a:fld>
            <a:endParaRPr lang="en-US"/>
          </a:p>
        </p:txBody>
      </p:sp>
    </p:spTree>
    <p:extLst>
      <p:ext uri="{BB962C8B-B14F-4D97-AF65-F5344CB8AC3E}">
        <p14:creationId xmlns:p14="http://schemas.microsoft.com/office/powerpoint/2010/main" val="266796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07EB-F78C-45EB-83FA-6CA0BC696546}" type="slidenum">
              <a:rPr lang="en-US" smtClean="0"/>
              <a:t>26</a:t>
            </a:fld>
            <a:endParaRPr lang="en-US"/>
          </a:p>
        </p:txBody>
      </p:sp>
    </p:spTree>
    <p:extLst>
      <p:ext uri="{BB962C8B-B14F-4D97-AF65-F5344CB8AC3E}">
        <p14:creationId xmlns:p14="http://schemas.microsoft.com/office/powerpoint/2010/main" val="408818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07EB-F78C-45EB-83FA-6CA0BC696546}" type="slidenum">
              <a:rPr lang="en-US" smtClean="0"/>
              <a:t>27</a:t>
            </a:fld>
            <a:endParaRPr lang="en-US"/>
          </a:p>
        </p:txBody>
      </p:sp>
    </p:spTree>
    <p:extLst>
      <p:ext uri="{BB962C8B-B14F-4D97-AF65-F5344CB8AC3E}">
        <p14:creationId xmlns:p14="http://schemas.microsoft.com/office/powerpoint/2010/main" val="146054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07EB-F78C-45EB-83FA-6CA0BC696546}" type="slidenum">
              <a:rPr lang="en-US" smtClean="0"/>
              <a:t>4</a:t>
            </a:fld>
            <a:endParaRPr lang="en-US"/>
          </a:p>
        </p:txBody>
      </p:sp>
    </p:spTree>
    <p:extLst>
      <p:ext uri="{BB962C8B-B14F-4D97-AF65-F5344CB8AC3E}">
        <p14:creationId xmlns:p14="http://schemas.microsoft.com/office/powerpoint/2010/main" val="129268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5</a:t>
            </a:fld>
            <a:endParaRPr lang="en-US"/>
          </a:p>
        </p:txBody>
      </p:sp>
    </p:spTree>
    <p:extLst>
      <p:ext uri="{BB962C8B-B14F-4D97-AF65-F5344CB8AC3E}">
        <p14:creationId xmlns:p14="http://schemas.microsoft.com/office/powerpoint/2010/main" val="173325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830D-0D9D-9340-AD31-F01F3356D378}" type="slidenum">
              <a:rPr lang="en-US" smtClean="0"/>
              <a:t>6</a:t>
            </a:fld>
            <a:endParaRPr lang="en-US"/>
          </a:p>
        </p:txBody>
      </p:sp>
    </p:spTree>
    <p:extLst>
      <p:ext uri="{BB962C8B-B14F-4D97-AF65-F5344CB8AC3E}">
        <p14:creationId xmlns:p14="http://schemas.microsoft.com/office/powerpoint/2010/main" val="144684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07EB-F78C-45EB-83FA-6CA0BC696546}" type="slidenum">
              <a:rPr lang="en-US" smtClean="0"/>
              <a:t>7</a:t>
            </a:fld>
            <a:endParaRPr lang="en-US"/>
          </a:p>
        </p:txBody>
      </p:sp>
    </p:spTree>
    <p:extLst>
      <p:ext uri="{BB962C8B-B14F-4D97-AF65-F5344CB8AC3E}">
        <p14:creationId xmlns:p14="http://schemas.microsoft.com/office/powerpoint/2010/main" val="110674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8</a:t>
            </a:fld>
            <a:endParaRPr lang="en-US"/>
          </a:p>
        </p:txBody>
      </p:sp>
    </p:spTree>
    <p:extLst>
      <p:ext uri="{BB962C8B-B14F-4D97-AF65-F5344CB8AC3E}">
        <p14:creationId xmlns:p14="http://schemas.microsoft.com/office/powerpoint/2010/main" val="7723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9</a:t>
            </a:fld>
            <a:endParaRPr lang="en-US"/>
          </a:p>
        </p:txBody>
      </p:sp>
    </p:spTree>
    <p:extLst>
      <p:ext uri="{BB962C8B-B14F-4D97-AF65-F5344CB8AC3E}">
        <p14:creationId xmlns:p14="http://schemas.microsoft.com/office/powerpoint/2010/main" val="81260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05207EB-F78C-45EB-83FA-6CA0BC696546}" type="slidenum">
              <a:rPr lang="en-US" smtClean="0"/>
              <a:t>10</a:t>
            </a:fld>
            <a:endParaRPr lang="en-US"/>
          </a:p>
        </p:txBody>
      </p:sp>
    </p:spTree>
    <p:extLst>
      <p:ext uri="{BB962C8B-B14F-4D97-AF65-F5344CB8AC3E}">
        <p14:creationId xmlns:p14="http://schemas.microsoft.com/office/powerpoint/2010/main" val="340008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203525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211916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3142445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006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013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298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6924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0771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023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5724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94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2114030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7831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1397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6227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006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0132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2988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6924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0771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0238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572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3027869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945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7831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1397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6227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0064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0132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2988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6924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0771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02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2687184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5724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945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7831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1397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6227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0064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0132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2988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6924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077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2580918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0238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5724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4945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7831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1397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622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242402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190907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89221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526ADA-FFA9-2140-9624-996CD6332A9E}" type="datetimeFigureOut">
              <a:rPr lang="en-US" smtClean="0"/>
              <a:pPr/>
              <a:t>9/6/2016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6AA939-FD21-0A40-82E8-029C81C4A434}" type="slidenum">
              <a:rPr lang="en-US" smtClean="0"/>
              <a:pPr/>
              <a:t>‹#›</a:t>
            </a:fld>
            <a:endParaRPr lang="en-US"/>
          </a:p>
        </p:txBody>
      </p:sp>
    </p:spTree>
    <p:extLst>
      <p:ext uri="{BB962C8B-B14F-4D97-AF65-F5344CB8AC3E}">
        <p14:creationId xmlns:p14="http://schemas.microsoft.com/office/powerpoint/2010/main" val="71964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8478"/>
            <a:ext cx="8229600" cy="9491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70350" y="1728165"/>
            <a:ext cx="7786779" cy="4185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33124" y="274638"/>
            <a:ext cx="8525899" cy="5878042"/>
          </a:xfrm>
          <a:prstGeom prst="rect">
            <a:avLst/>
          </a:prstGeom>
          <a:noFill/>
          <a:ln w="149225">
            <a:solidFill>
              <a:srgbClr val="7C81B8"/>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3851749" y="5600845"/>
            <a:ext cx="1717672" cy="77045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UWSWPA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51749" y="5631970"/>
            <a:ext cx="1612326" cy="994865"/>
          </a:xfrm>
          <a:prstGeom prst="rect">
            <a:avLst/>
          </a:prstGeom>
        </p:spPr>
      </p:pic>
    </p:spTree>
    <p:extLst>
      <p:ext uri="{BB962C8B-B14F-4D97-AF65-F5344CB8AC3E}">
        <p14:creationId xmlns:p14="http://schemas.microsoft.com/office/powerpoint/2010/main" val="188955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23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23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23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4B001-5E6D-5045-942C-4E6A941DDB02}" type="datetimeFigureOut">
              <a:rPr lang="en-US" smtClean="0">
                <a:solidFill>
                  <a:prstClr val="black">
                    <a:tint val="75000"/>
                  </a:prstClr>
                </a:solidFill>
                <a:latin typeface="Calibri"/>
              </a:rPr>
              <a:pPr/>
              <a:t>9/6/2016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8312E-4415-9148-B273-81CDD9DC20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238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628315"/>
            <a:ext cx="7883359" cy="5641473"/>
          </a:xfrm>
          <a:prstGeom prst="rect">
            <a:avLst/>
          </a:prstGeom>
          <a:noFill/>
          <a:ln w="276225" cmpd="sng">
            <a:solidFill>
              <a:srgbClr val="7C81B8"/>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WSWPA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326" y="1351981"/>
            <a:ext cx="2895600" cy="1786692"/>
          </a:xfrm>
          <a:prstGeom prst="rect">
            <a:avLst/>
          </a:prstGeom>
        </p:spPr>
      </p:pic>
      <p:sp>
        <p:nvSpPr>
          <p:cNvPr id="5" name="Title 4"/>
          <p:cNvSpPr>
            <a:spLocks noGrp="1"/>
          </p:cNvSpPr>
          <p:nvPr>
            <p:ph type="ctrTitle"/>
          </p:nvPr>
        </p:nvSpPr>
        <p:spPr>
          <a:xfrm>
            <a:off x="796759" y="3257276"/>
            <a:ext cx="7772400" cy="1123655"/>
          </a:xfrm>
        </p:spPr>
        <p:txBody>
          <a:bodyPr/>
          <a:lstStyle/>
          <a:p>
            <a:r>
              <a:rPr lang="en-US" dirty="0" smtClean="0"/>
              <a:t>fitUnited Pittsburgh</a:t>
            </a:r>
            <a:endParaRPr lang="en-US" dirty="0"/>
          </a:p>
        </p:txBody>
      </p:sp>
      <p:sp>
        <p:nvSpPr>
          <p:cNvPr id="7" name="Subtitle 6"/>
          <p:cNvSpPr>
            <a:spLocks noGrp="1"/>
          </p:cNvSpPr>
          <p:nvPr>
            <p:ph type="subTitle" idx="1"/>
          </p:nvPr>
        </p:nvSpPr>
        <p:spPr>
          <a:xfrm>
            <a:off x="1371600" y="4243881"/>
            <a:ext cx="6400800" cy="1752600"/>
          </a:xfrm>
        </p:spPr>
        <p:txBody>
          <a:bodyPr>
            <a:normAutofit/>
          </a:bodyPr>
          <a:lstStyle/>
          <a:p>
            <a:r>
              <a:rPr lang="en-US" sz="2400" dirty="0" smtClean="0">
                <a:latin typeface="+mj-lt"/>
              </a:rPr>
              <a:t>Healthy Meals Home Delivery</a:t>
            </a:r>
          </a:p>
          <a:p>
            <a:r>
              <a:rPr lang="en-US" sz="2400" dirty="0" err="1" smtClean="0">
                <a:latin typeface="+mj-lt"/>
              </a:rPr>
              <a:t>Grantmakers</a:t>
            </a:r>
            <a:r>
              <a:rPr lang="en-US" sz="2400" dirty="0" smtClean="0">
                <a:latin typeface="+mj-lt"/>
              </a:rPr>
              <a:t> of Western Pennsylvania</a:t>
            </a:r>
          </a:p>
          <a:p>
            <a:r>
              <a:rPr lang="en-US" sz="2400" dirty="0" smtClean="0">
                <a:latin typeface="+mj-lt"/>
              </a:rPr>
              <a:t>August 3</a:t>
            </a:r>
            <a:r>
              <a:rPr lang="en-US" sz="2400" baseline="30000" dirty="0" smtClean="0">
                <a:latin typeface="+mj-lt"/>
              </a:rPr>
              <a:t>rd</a:t>
            </a:r>
            <a:r>
              <a:rPr lang="en-US" sz="2400" dirty="0" smtClean="0">
                <a:latin typeface="+mj-lt"/>
              </a:rPr>
              <a:t>, 2016</a:t>
            </a:r>
          </a:p>
          <a:p>
            <a:endParaRPr lang="en-US" sz="2400" dirty="0">
              <a:latin typeface="+mj-lt"/>
            </a:endParaRPr>
          </a:p>
        </p:txBody>
      </p:sp>
      <p:sp>
        <p:nvSpPr>
          <p:cNvPr id="8" name="TextBox 7"/>
          <p:cNvSpPr txBox="1"/>
          <p:nvPr/>
        </p:nvSpPr>
        <p:spPr>
          <a:xfrm>
            <a:off x="3249123" y="3131587"/>
            <a:ext cx="2715243" cy="507831"/>
          </a:xfrm>
          <a:prstGeom prst="rect">
            <a:avLst/>
          </a:prstGeom>
          <a:noFill/>
        </p:spPr>
        <p:txBody>
          <a:bodyPr wrap="square" rtlCol="0">
            <a:spAutoFit/>
          </a:bodyPr>
          <a:lstStyle/>
          <a:p>
            <a:r>
              <a:rPr lang="en-US" sz="900" dirty="0">
                <a:solidFill>
                  <a:srgbClr val="7C81B8"/>
                </a:solidFill>
                <a:latin typeface="+mj-lt"/>
              </a:rPr>
              <a:t>Serving Allegheny, Westmoreland, Fayette </a:t>
            </a:r>
            <a:r>
              <a:rPr lang="en-US" sz="900" dirty="0" smtClean="0">
                <a:solidFill>
                  <a:srgbClr val="7C81B8"/>
                </a:solidFill>
                <a:latin typeface="+mj-lt"/>
              </a:rPr>
              <a:t>and southern </a:t>
            </a:r>
            <a:r>
              <a:rPr lang="en-US" sz="900" dirty="0">
                <a:solidFill>
                  <a:srgbClr val="7C81B8"/>
                </a:solidFill>
                <a:latin typeface="+mj-lt"/>
              </a:rPr>
              <a:t>Armstrong Counties </a:t>
            </a:r>
          </a:p>
        </p:txBody>
      </p:sp>
    </p:spTree>
    <p:extLst>
      <p:ext uri="{BB962C8B-B14F-4D97-AF65-F5344CB8AC3E}">
        <p14:creationId xmlns:p14="http://schemas.microsoft.com/office/powerpoint/2010/main" val="31903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590"/>
            <a:ext cx="8229600" cy="664286"/>
          </a:xfrm>
        </p:spPr>
        <p:txBody>
          <a:bodyPr>
            <a:normAutofit/>
          </a:bodyPr>
          <a:lstStyle/>
          <a:p>
            <a:r>
              <a:rPr lang="en-US" sz="3200" dirty="0" smtClean="0"/>
              <a:t>Healthy Meals Home Delivery Phase III</a:t>
            </a:r>
            <a:endParaRPr lang="en-US" sz="3200" dirty="0"/>
          </a:p>
        </p:txBody>
      </p:sp>
      <p:sp>
        <p:nvSpPr>
          <p:cNvPr id="3" name="Content Placeholder 2"/>
          <p:cNvSpPr>
            <a:spLocks noGrp="1"/>
          </p:cNvSpPr>
          <p:nvPr>
            <p:ph idx="1"/>
          </p:nvPr>
        </p:nvSpPr>
        <p:spPr>
          <a:xfrm>
            <a:off x="620222" y="1035499"/>
            <a:ext cx="7786779" cy="4495599"/>
          </a:xfrm>
        </p:spPr>
        <p:txBody>
          <a:bodyPr>
            <a:normAutofit/>
          </a:bodyPr>
          <a:lstStyle/>
          <a:p>
            <a:r>
              <a:rPr lang="en-US" sz="1800" dirty="0">
                <a:latin typeface="+mj-lt"/>
              </a:rPr>
              <a:t>12 week program delivering </a:t>
            </a:r>
            <a:r>
              <a:rPr lang="en-US" sz="1800" dirty="0" smtClean="0">
                <a:latin typeface="+mj-lt"/>
              </a:rPr>
              <a:t>healthy </a:t>
            </a:r>
            <a:r>
              <a:rPr lang="en-US" sz="1800" dirty="0">
                <a:latin typeface="+mj-lt"/>
              </a:rPr>
              <a:t>groceries </a:t>
            </a:r>
            <a:r>
              <a:rPr lang="en-US" sz="1800" dirty="0" smtClean="0">
                <a:latin typeface="+mj-lt"/>
              </a:rPr>
              <a:t>weekly</a:t>
            </a:r>
          </a:p>
          <a:p>
            <a:r>
              <a:rPr lang="en-US" sz="1800" dirty="0" smtClean="0">
                <a:latin typeface="+mj-lt"/>
              </a:rPr>
              <a:t>55 </a:t>
            </a:r>
            <a:r>
              <a:rPr lang="en-US" sz="1800" dirty="0">
                <a:latin typeface="+mj-lt"/>
              </a:rPr>
              <a:t>home-based </a:t>
            </a:r>
            <a:r>
              <a:rPr lang="en-US" sz="1800" dirty="0" smtClean="0">
                <a:latin typeface="+mj-lt"/>
              </a:rPr>
              <a:t>child-care </a:t>
            </a:r>
            <a:r>
              <a:rPr lang="en-US" sz="1800" dirty="0">
                <a:latin typeface="+mj-lt"/>
              </a:rPr>
              <a:t>providers in the North Side, Braddock, Turtle Creek, Homewood, Hazelwood &amp; </a:t>
            </a:r>
            <a:r>
              <a:rPr lang="en-US" sz="1800" dirty="0" smtClean="0">
                <a:latin typeface="+mj-lt"/>
              </a:rPr>
              <a:t>Wilkinsburg</a:t>
            </a:r>
          </a:p>
          <a:p>
            <a:r>
              <a:rPr lang="en-US" sz="1800" dirty="0" smtClean="0">
                <a:latin typeface="+mj-lt"/>
              </a:rPr>
              <a:t>Serving 267 children every week</a:t>
            </a:r>
            <a:endParaRPr lang="en-US" sz="1800" dirty="0">
              <a:latin typeface="+mj-lt"/>
            </a:endParaRPr>
          </a:p>
          <a:p>
            <a:r>
              <a:rPr lang="en-US" sz="1800" dirty="0">
                <a:latin typeface="+mj-lt"/>
              </a:rPr>
              <a:t>Partnering with the Greater Pittsburgh Community Food Bank (procurement and repack), </a:t>
            </a:r>
            <a:r>
              <a:rPr lang="en-US" sz="1800" dirty="0" smtClean="0">
                <a:latin typeface="+mj-lt"/>
              </a:rPr>
              <a:t>Mission </a:t>
            </a:r>
            <a:r>
              <a:rPr lang="en-US" sz="1800" dirty="0">
                <a:latin typeface="+mj-lt"/>
              </a:rPr>
              <a:t>Logistics (delivery</a:t>
            </a:r>
            <a:r>
              <a:rPr lang="en-US" sz="1800" dirty="0" smtClean="0">
                <a:latin typeface="+mj-lt"/>
              </a:rPr>
              <a:t>), </a:t>
            </a:r>
            <a:r>
              <a:rPr lang="en-US" sz="1800" dirty="0" err="1" smtClean="0">
                <a:latin typeface="+mj-lt"/>
              </a:rPr>
              <a:t>GoShadow</a:t>
            </a:r>
            <a:r>
              <a:rPr lang="en-US" sz="1800" dirty="0">
                <a:latin typeface="+mj-lt"/>
              </a:rPr>
              <a:t> </a:t>
            </a:r>
            <a:r>
              <a:rPr lang="en-US" sz="1800" dirty="0" smtClean="0">
                <a:latin typeface="+mj-lt"/>
              </a:rPr>
              <a:t>(data gathering and optimization tool), PAEYC (identifying childcare providers)</a:t>
            </a:r>
            <a:endParaRPr lang="en-US" sz="1800" dirty="0">
              <a:latin typeface="+mj-lt"/>
            </a:endParaRPr>
          </a:p>
          <a:p>
            <a:r>
              <a:rPr lang="en-US" sz="1800" dirty="0">
                <a:latin typeface="+mj-lt"/>
              </a:rPr>
              <a:t>7,500lbs of food </a:t>
            </a:r>
            <a:r>
              <a:rPr lang="en-US" sz="1800" dirty="0" smtClean="0">
                <a:latin typeface="+mj-lt"/>
              </a:rPr>
              <a:t>- 13,000 </a:t>
            </a:r>
            <a:r>
              <a:rPr lang="en-US" sz="1800" dirty="0">
                <a:latin typeface="+mj-lt"/>
              </a:rPr>
              <a:t>individual pieces of fruits and </a:t>
            </a:r>
            <a:r>
              <a:rPr lang="en-US" sz="1800" dirty="0" smtClean="0">
                <a:latin typeface="+mj-lt"/>
              </a:rPr>
              <a:t>vegetables</a:t>
            </a:r>
            <a:endParaRPr lang="en-US" sz="1700" dirty="0">
              <a:latin typeface="+mj-lt"/>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22" y="3979346"/>
            <a:ext cx="1986370" cy="1986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483" y="3979346"/>
            <a:ext cx="2659671" cy="20153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824045" y="3979346"/>
            <a:ext cx="2747336" cy="2060502"/>
          </a:xfrm>
          <a:prstGeom prst="rect">
            <a:avLst/>
          </a:prstGeom>
        </p:spPr>
      </p:pic>
    </p:spTree>
    <p:extLst>
      <p:ext uri="{BB962C8B-B14F-4D97-AF65-F5344CB8AC3E}">
        <p14:creationId xmlns:p14="http://schemas.microsoft.com/office/powerpoint/2010/main" val="42248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534"/>
            <a:ext cx="8229600" cy="582400"/>
          </a:xfrm>
        </p:spPr>
        <p:txBody>
          <a:bodyPr>
            <a:normAutofit/>
          </a:bodyPr>
          <a:lstStyle/>
          <a:p>
            <a:r>
              <a:rPr lang="en-US" sz="3200" dirty="0" smtClean="0"/>
              <a:t>Sample Weekly Menu</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6868926"/>
              </p:ext>
            </p:extLst>
          </p:nvPr>
        </p:nvGraphicFramePr>
        <p:xfrm>
          <a:off x="578866" y="1114640"/>
          <a:ext cx="8094288" cy="4272280"/>
        </p:xfrm>
        <a:graphic>
          <a:graphicData uri="http://schemas.openxmlformats.org/drawingml/2006/table">
            <a:tbl>
              <a:tblPr firstRow="1" bandRow="1">
                <a:tableStyleId>{5C22544A-7EE6-4342-B048-85BDC9FD1C3A}</a:tableStyleId>
              </a:tblPr>
              <a:tblGrid>
                <a:gridCol w="1138410"/>
                <a:gridCol w="1423270"/>
                <a:gridCol w="1485464"/>
                <a:gridCol w="1349048"/>
                <a:gridCol w="1349048"/>
                <a:gridCol w="1349048"/>
              </a:tblGrid>
              <a:tr h="370840">
                <a:tc>
                  <a:txBody>
                    <a:bodyPr/>
                    <a:lstStyle/>
                    <a:p>
                      <a:endParaRPr lang="en-US" sz="1600" dirty="0">
                        <a:latin typeface="+mj-lt"/>
                      </a:endParaRPr>
                    </a:p>
                  </a:txBody>
                  <a:tcPr/>
                </a:tc>
                <a:tc>
                  <a:txBody>
                    <a:bodyPr/>
                    <a:lstStyle/>
                    <a:p>
                      <a:r>
                        <a:rPr lang="en-US" sz="1600" dirty="0" smtClean="0">
                          <a:latin typeface="+mj-lt"/>
                        </a:rPr>
                        <a:t>Monday</a:t>
                      </a:r>
                      <a:endParaRPr lang="en-US" sz="1600" dirty="0">
                        <a:latin typeface="+mj-lt"/>
                      </a:endParaRPr>
                    </a:p>
                  </a:txBody>
                  <a:tcPr/>
                </a:tc>
                <a:tc>
                  <a:txBody>
                    <a:bodyPr/>
                    <a:lstStyle/>
                    <a:p>
                      <a:r>
                        <a:rPr lang="en-US" sz="1600" dirty="0" smtClean="0">
                          <a:latin typeface="+mj-lt"/>
                        </a:rPr>
                        <a:t>Tuesday</a:t>
                      </a:r>
                      <a:endParaRPr lang="en-US" sz="1600" dirty="0">
                        <a:latin typeface="+mj-lt"/>
                      </a:endParaRPr>
                    </a:p>
                  </a:txBody>
                  <a:tcPr/>
                </a:tc>
                <a:tc>
                  <a:txBody>
                    <a:bodyPr/>
                    <a:lstStyle/>
                    <a:p>
                      <a:r>
                        <a:rPr lang="en-US" sz="1600" dirty="0" smtClean="0">
                          <a:latin typeface="+mj-lt"/>
                        </a:rPr>
                        <a:t>Wednesday</a:t>
                      </a:r>
                      <a:endParaRPr lang="en-US" sz="1600" dirty="0">
                        <a:latin typeface="+mj-lt"/>
                      </a:endParaRPr>
                    </a:p>
                  </a:txBody>
                  <a:tcPr/>
                </a:tc>
                <a:tc>
                  <a:txBody>
                    <a:bodyPr/>
                    <a:lstStyle/>
                    <a:p>
                      <a:r>
                        <a:rPr lang="en-US" sz="1600" dirty="0" smtClean="0">
                          <a:latin typeface="+mj-lt"/>
                        </a:rPr>
                        <a:t>Thursday</a:t>
                      </a:r>
                      <a:endParaRPr lang="en-US" sz="1600" dirty="0">
                        <a:latin typeface="+mj-lt"/>
                      </a:endParaRPr>
                    </a:p>
                  </a:txBody>
                  <a:tcPr/>
                </a:tc>
                <a:tc>
                  <a:txBody>
                    <a:bodyPr/>
                    <a:lstStyle/>
                    <a:p>
                      <a:r>
                        <a:rPr lang="en-US" sz="1600" dirty="0" smtClean="0">
                          <a:latin typeface="+mj-lt"/>
                        </a:rPr>
                        <a:t>Friday</a:t>
                      </a:r>
                      <a:endParaRPr lang="en-US" sz="1600" dirty="0">
                        <a:latin typeface="+mj-lt"/>
                      </a:endParaRPr>
                    </a:p>
                  </a:txBody>
                  <a:tcPr/>
                </a:tc>
              </a:tr>
              <a:tr h="370840">
                <a:tc>
                  <a:txBody>
                    <a:bodyPr/>
                    <a:lstStyle/>
                    <a:p>
                      <a:r>
                        <a:rPr lang="en-US" sz="1600" dirty="0" smtClean="0">
                          <a:latin typeface="+mj-lt"/>
                        </a:rPr>
                        <a:t>Breakfast</a:t>
                      </a:r>
                      <a:endParaRPr lang="en-US" sz="1600" dirty="0">
                        <a:latin typeface="+mj-lt"/>
                      </a:endParaRPr>
                    </a:p>
                  </a:txBody>
                  <a:tcPr/>
                </a:tc>
                <a:tc>
                  <a:txBody>
                    <a:bodyPr/>
                    <a:lstStyle/>
                    <a:p>
                      <a:r>
                        <a:rPr lang="en-US" sz="1400" dirty="0" smtClean="0">
                          <a:latin typeface="+mj-lt"/>
                        </a:rPr>
                        <a:t>1% Milk / Toasted O’s / </a:t>
                      </a:r>
                    </a:p>
                    <a:p>
                      <a:r>
                        <a:rPr lang="en-US" sz="1400" dirty="0" smtClean="0">
                          <a:latin typeface="+mj-lt"/>
                        </a:rPr>
                        <a:t>Canary Melon Slices</a:t>
                      </a:r>
                      <a:endParaRPr lang="en-US" sz="1400" dirty="0">
                        <a:latin typeface="+mj-lt"/>
                      </a:endParaRPr>
                    </a:p>
                  </a:txBody>
                  <a:tcPr/>
                </a:tc>
                <a:tc>
                  <a:txBody>
                    <a:bodyPr/>
                    <a:lstStyle/>
                    <a:p>
                      <a:pPr marL="0" indent="0">
                        <a:buFontTx/>
                        <a:buNone/>
                      </a:pPr>
                      <a:r>
                        <a:rPr lang="en-US" sz="1400" dirty="0" smtClean="0">
                          <a:latin typeface="+mj-lt"/>
                        </a:rPr>
                        <a:t>1% Milk / Pancakes / Apple slices</a:t>
                      </a:r>
                      <a:endParaRPr lang="en-US" sz="1400" dirty="0">
                        <a:latin typeface="+mj-lt"/>
                      </a:endParaRPr>
                    </a:p>
                  </a:txBody>
                  <a:tcPr/>
                </a:tc>
                <a:tc>
                  <a:txBody>
                    <a:bodyPr/>
                    <a:lstStyle/>
                    <a:p>
                      <a:pPr marL="0" indent="0">
                        <a:buFont typeface="Arial" panose="020B0604020202020204" pitchFamily="34" charset="0"/>
                        <a:buNone/>
                      </a:pPr>
                      <a:r>
                        <a:rPr lang="en-US" sz="1400" dirty="0" smtClean="0">
                          <a:latin typeface="+mj-lt"/>
                        </a:rPr>
                        <a:t>1% Milk/ Wheat</a:t>
                      </a:r>
                      <a:r>
                        <a:rPr lang="en-US" sz="1400" baseline="0" dirty="0" smtClean="0">
                          <a:latin typeface="+mj-lt"/>
                        </a:rPr>
                        <a:t> flakes /</a:t>
                      </a:r>
                    </a:p>
                    <a:p>
                      <a:pPr marL="0" indent="0">
                        <a:buFont typeface="Arial" panose="020B0604020202020204" pitchFamily="34" charset="0"/>
                        <a:buNone/>
                      </a:pPr>
                      <a:r>
                        <a:rPr lang="en-US" sz="1400" baseline="0" dirty="0" smtClean="0">
                          <a:latin typeface="+mj-lt"/>
                        </a:rPr>
                        <a:t>Banana</a:t>
                      </a:r>
                      <a:endParaRPr lang="en-US" sz="1400" dirty="0">
                        <a:latin typeface="+mj-lt"/>
                      </a:endParaRPr>
                    </a:p>
                  </a:txBody>
                  <a:tcPr/>
                </a:tc>
                <a:tc>
                  <a:txBody>
                    <a:bodyPr/>
                    <a:lstStyle/>
                    <a:p>
                      <a:pPr marL="0" indent="0">
                        <a:buFont typeface="Arial" panose="020B0604020202020204" pitchFamily="34" charset="0"/>
                        <a:buNone/>
                      </a:pPr>
                      <a:r>
                        <a:rPr lang="en-US" sz="1400" dirty="0" smtClean="0">
                          <a:latin typeface="+mj-lt"/>
                        </a:rPr>
                        <a:t>1% Milk/</a:t>
                      </a:r>
                    </a:p>
                    <a:p>
                      <a:pPr marL="0" indent="0">
                        <a:buFont typeface="Arial" panose="020B0604020202020204" pitchFamily="34" charset="0"/>
                        <a:buNone/>
                      </a:pPr>
                      <a:r>
                        <a:rPr lang="en-US" sz="1400" dirty="0" smtClean="0">
                          <a:latin typeface="+mj-lt"/>
                        </a:rPr>
                        <a:t>Oatmeal/</a:t>
                      </a:r>
                    </a:p>
                    <a:p>
                      <a:pPr marL="0" indent="0">
                        <a:buFont typeface="Arial" panose="020B0604020202020204" pitchFamily="34" charset="0"/>
                        <a:buNone/>
                      </a:pPr>
                      <a:r>
                        <a:rPr lang="en-US" sz="1400" dirty="0" smtClean="0">
                          <a:latin typeface="+mj-lt"/>
                        </a:rPr>
                        <a:t>Apple Sauce</a:t>
                      </a:r>
                      <a:endParaRPr lang="en-US" sz="1400" dirty="0">
                        <a:latin typeface="+mj-lt"/>
                      </a:endParaRPr>
                    </a:p>
                  </a:txBody>
                  <a:tcPr/>
                </a:tc>
                <a:tc>
                  <a:txBody>
                    <a:bodyPr/>
                    <a:lstStyle/>
                    <a:p>
                      <a:pPr marL="0" indent="0">
                        <a:buFont typeface="Arial" panose="020B0604020202020204" pitchFamily="34" charset="0"/>
                        <a:buNone/>
                      </a:pPr>
                      <a:r>
                        <a:rPr lang="en-US" sz="1400" dirty="0" smtClean="0">
                          <a:latin typeface="+mj-lt"/>
                        </a:rPr>
                        <a:t>1%</a:t>
                      </a:r>
                      <a:r>
                        <a:rPr lang="en-US" sz="1400" baseline="0" dirty="0" smtClean="0">
                          <a:latin typeface="+mj-lt"/>
                        </a:rPr>
                        <a:t> Milk/</a:t>
                      </a:r>
                    </a:p>
                    <a:p>
                      <a:pPr marL="0" indent="0">
                        <a:buFont typeface="Arial" panose="020B0604020202020204" pitchFamily="34" charset="0"/>
                        <a:buNone/>
                      </a:pPr>
                      <a:r>
                        <a:rPr lang="en-US" sz="1400" baseline="0" dirty="0" smtClean="0">
                          <a:latin typeface="+mj-lt"/>
                        </a:rPr>
                        <a:t>Scrambled Eggs with whole wheat toast/</a:t>
                      </a:r>
                    </a:p>
                    <a:p>
                      <a:pPr marL="0" indent="0">
                        <a:buFont typeface="Arial" panose="020B0604020202020204" pitchFamily="34" charset="0"/>
                        <a:buNone/>
                      </a:pPr>
                      <a:r>
                        <a:rPr lang="en-US" sz="1400" baseline="0" dirty="0" smtClean="0">
                          <a:latin typeface="+mj-lt"/>
                        </a:rPr>
                        <a:t>Kiwi</a:t>
                      </a:r>
                      <a:endParaRPr lang="en-US" sz="1400" dirty="0">
                        <a:latin typeface="+mj-lt"/>
                      </a:endParaRPr>
                    </a:p>
                  </a:txBody>
                  <a:tcPr/>
                </a:tc>
              </a:tr>
              <a:tr h="370840">
                <a:tc>
                  <a:txBody>
                    <a:bodyPr/>
                    <a:lstStyle/>
                    <a:p>
                      <a:r>
                        <a:rPr lang="en-US" sz="1600" dirty="0" smtClean="0">
                          <a:latin typeface="+mj-lt"/>
                        </a:rPr>
                        <a:t>Lunch</a:t>
                      </a:r>
                      <a:endParaRPr lang="en-US" sz="1600" dirty="0">
                        <a:latin typeface="+mj-lt"/>
                      </a:endParaRPr>
                    </a:p>
                  </a:txBody>
                  <a:tcPr/>
                </a:tc>
                <a:tc>
                  <a:txBody>
                    <a:bodyPr/>
                    <a:lstStyle/>
                    <a:p>
                      <a:r>
                        <a:rPr lang="en-US" sz="1400" dirty="0" smtClean="0">
                          <a:latin typeface="+mj-lt"/>
                        </a:rPr>
                        <a:t>1% Milk / Grilled Cheese on whole wheat</a:t>
                      </a:r>
                      <a:r>
                        <a:rPr lang="en-US" sz="1400" baseline="0" dirty="0" smtClean="0">
                          <a:latin typeface="+mj-lt"/>
                        </a:rPr>
                        <a:t> toast / Carrot soup / Kiwi</a:t>
                      </a:r>
                      <a:endParaRPr lang="en-US" sz="1400" dirty="0">
                        <a:latin typeface="+mj-lt"/>
                      </a:endParaRPr>
                    </a:p>
                  </a:txBody>
                  <a:tcPr/>
                </a:tc>
                <a:tc>
                  <a:txBody>
                    <a:bodyPr/>
                    <a:lstStyle/>
                    <a:p>
                      <a:r>
                        <a:rPr lang="en-US" sz="1400" dirty="0" smtClean="0">
                          <a:latin typeface="+mj-lt"/>
                        </a:rPr>
                        <a:t>1% Milk / Sticky chicken</a:t>
                      </a:r>
                      <a:r>
                        <a:rPr lang="en-US" sz="1400" baseline="0" dirty="0" smtClean="0">
                          <a:latin typeface="+mj-lt"/>
                        </a:rPr>
                        <a:t> drumsticks / macaroni and cheese / coleslaw / canary melon</a:t>
                      </a:r>
                      <a:endParaRPr lang="en-US" sz="1400" dirty="0">
                        <a:latin typeface="+mj-lt"/>
                      </a:endParaRPr>
                    </a:p>
                  </a:txBody>
                  <a:tcPr/>
                </a:tc>
                <a:tc>
                  <a:txBody>
                    <a:bodyPr/>
                    <a:lstStyle/>
                    <a:p>
                      <a:r>
                        <a:rPr lang="en-US" sz="1400" dirty="0" smtClean="0">
                          <a:latin typeface="+mj-lt"/>
                        </a:rPr>
                        <a:t>1% Milk / chicken bean bake with brown rice</a:t>
                      </a:r>
                      <a:endParaRPr lang="en-US" sz="1400" dirty="0">
                        <a:latin typeface="+mj-lt"/>
                      </a:endParaRPr>
                    </a:p>
                  </a:txBody>
                  <a:tcPr/>
                </a:tc>
                <a:tc>
                  <a:txBody>
                    <a:bodyPr/>
                    <a:lstStyle/>
                    <a:p>
                      <a:r>
                        <a:rPr lang="en-US" sz="1400" dirty="0" smtClean="0">
                          <a:latin typeface="+mj-lt"/>
                        </a:rPr>
                        <a:t>1% Milk / smoked turkey drums / carrot slaw / apple slices</a:t>
                      </a:r>
                      <a:r>
                        <a:rPr lang="en-US" sz="1400" baseline="0" dirty="0" smtClean="0">
                          <a:latin typeface="+mj-lt"/>
                        </a:rPr>
                        <a:t> / whole wheat toast</a:t>
                      </a:r>
                      <a:endParaRPr lang="en-US" sz="1400" dirty="0">
                        <a:latin typeface="+mj-lt"/>
                      </a:endParaRPr>
                    </a:p>
                  </a:txBody>
                  <a:tcPr/>
                </a:tc>
                <a:tc>
                  <a:txBody>
                    <a:bodyPr/>
                    <a:lstStyle/>
                    <a:p>
                      <a:r>
                        <a:rPr lang="en-US" sz="1400" dirty="0" smtClean="0">
                          <a:latin typeface="+mj-lt"/>
                        </a:rPr>
                        <a:t>1% Milk / zucchini</a:t>
                      </a:r>
                      <a:r>
                        <a:rPr lang="en-US" sz="1400" baseline="0" dirty="0" smtClean="0">
                          <a:latin typeface="+mj-lt"/>
                        </a:rPr>
                        <a:t>-carrot patties / brown rice with black beans</a:t>
                      </a:r>
                      <a:endParaRPr lang="en-US" sz="1400" dirty="0" smtClean="0">
                        <a:latin typeface="+mj-lt"/>
                      </a:endParaRPr>
                    </a:p>
                    <a:p>
                      <a:endParaRPr lang="en-US" sz="1400" dirty="0">
                        <a:latin typeface="+mj-lt"/>
                      </a:endParaRPr>
                    </a:p>
                  </a:txBody>
                  <a:tcPr/>
                </a:tc>
              </a:tr>
              <a:tr h="370840">
                <a:tc>
                  <a:txBody>
                    <a:bodyPr/>
                    <a:lstStyle/>
                    <a:p>
                      <a:r>
                        <a:rPr lang="en-US" sz="1600" dirty="0" smtClean="0">
                          <a:latin typeface="+mj-lt"/>
                        </a:rPr>
                        <a:t>Snack</a:t>
                      </a:r>
                      <a:endParaRPr lang="en-US" sz="1600" dirty="0">
                        <a:latin typeface="+mj-lt"/>
                      </a:endParaRPr>
                    </a:p>
                  </a:txBody>
                  <a:tcPr/>
                </a:tc>
                <a:tc>
                  <a:txBody>
                    <a:bodyPr/>
                    <a:lstStyle/>
                    <a:p>
                      <a:r>
                        <a:rPr lang="en-US" sz="1400" dirty="0" smtClean="0">
                          <a:latin typeface="+mj-lt"/>
                        </a:rPr>
                        <a:t>Water / granola bar / apple slices</a:t>
                      </a:r>
                      <a:endParaRPr lang="en-US" sz="1400" dirty="0">
                        <a:latin typeface="+mj-lt"/>
                      </a:endParaRPr>
                    </a:p>
                  </a:txBody>
                  <a:tcPr/>
                </a:tc>
                <a:tc>
                  <a:txBody>
                    <a:bodyPr/>
                    <a:lstStyle/>
                    <a:p>
                      <a:r>
                        <a:rPr lang="en-US" sz="1400" dirty="0" smtClean="0">
                          <a:latin typeface="+mj-lt"/>
                        </a:rPr>
                        <a:t>Water / hard boiled egg / whole wheat toast</a:t>
                      </a:r>
                      <a:endParaRPr lang="en-US" sz="1400" dirty="0">
                        <a:latin typeface="+mj-lt"/>
                      </a:endParaRPr>
                    </a:p>
                  </a:txBody>
                  <a:tcPr/>
                </a:tc>
                <a:tc>
                  <a:txBody>
                    <a:bodyPr/>
                    <a:lstStyle/>
                    <a:p>
                      <a:r>
                        <a:rPr lang="en-US" sz="1400" dirty="0" smtClean="0">
                          <a:latin typeface="+mj-lt"/>
                        </a:rPr>
                        <a:t>Apple / Cinnamon</a:t>
                      </a:r>
                      <a:r>
                        <a:rPr lang="en-US" sz="1400" baseline="0" dirty="0" smtClean="0">
                          <a:latin typeface="+mj-lt"/>
                        </a:rPr>
                        <a:t> O’s / Orange Juice</a:t>
                      </a:r>
                      <a:endParaRPr lang="en-US" sz="1400" dirty="0">
                        <a:latin typeface="+mj-lt"/>
                      </a:endParaRPr>
                    </a:p>
                  </a:txBody>
                  <a:tcPr/>
                </a:tc>
                <a:tc>
                  <a:txBody>
                    <a:bodyPr/>
                    <a:lstStyle/>
                    <a:p>
                      <a:r>
                        <a:rPr lang="en-US" sz="1400" dirty="0" smtClean="0">
                          <a:latin typeface="+mj-lt"/>
                        </a:rPr>
                        <a:t>Water / Banana with peanut</a:t>
                      </a:r>
                      <a:r>
                        <a:rPr lang="en-US" sz="1400" baseline="0" dirty="0" smtClean="0">
                          <a:latin typeface="+mj-lt"/>
                        </a:rPr>
                        <a:t> butter</a:t>
                      </a:r>
                      <a:endParaRPr lang="en-US" sz="1400" dirty="0">
                        <a:latin typeface="+mj-lt"/>
                      </a:endParaRPr>
                    </a:p>
                  </a:txBody>
                  <a:tcPr/>
                </a:tc>
                <a:tc>
                  <a:txBody>
                    <a:bodyPr/>
                    <a:lstStyle/>
                    <a:p>
                      <a:r>
                        <a:rPr lang="en-US" sz="1400" dirty="0" smtClean="0">
                          <a:latin typeface="+mj-lt"/>
                        </a:rPr>
                        <a:t>Water / apple / whole wheat</a:t>
                      </a:r>
                      <a:r>
                        <a:rPr lang="en-US" sz="1400" baseline="0" dirty="0" smtClean="0">
                          <a:latin typeface="+mj-lt"/>
                        </a:rPr>
                        <a:t> toast with peanut butter</a:t>
                      </a:r>
                      <a:endParaRPr lang="en-US" sz="1400" dirty="0">
                        <a:latin typeface="+mj-lt"/>
                      </a:endParaRPr>
                    </a:p>
                  </a:txBody>
                  <a:tcPr/>
                </a:tc>
              </a:tr>
            </a:tbl>
          </a:graphicData>
        </a:graphic>
      </p:graphicFrame>
    </p:spTree>
    <p:extLst>
      <p:ext uri="{BB962C8B-B14F-4D97-AF65-F5344CB8AC3E}">
        <p14:creationId xmlns:p14="http://schemas.microsoft.com/office/powerpoint/2010/main" val="10840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795665"/>
          </a:xfrm>
        </p:spPr>
        <p:txBody>
          <a:bodyPr>
            <a:normAutofit/>
          </a:bodyPr>
          <a:lstStyle/>
          <a:p>
            <a:r>
              <a:rPr lang="en-US" sz="3200" dirty="0" smtClean="0"/>
              <a:t>Measures of Success</a:t>
            </a:r>
            <a:endParaRPr lang="en-US" sz="3200" dirty="0"/>
          </a:p>
        </p:txBody>
      </p:sp>
      <p:sp>
        <p:nvSpPr>
          <p:cNvPr id="3" name="Content Placeholder 2"/>
          <p:cNvSpPr>
            <a:spLocks noGrp="1"/>
          </p:cNvSpPr>
          <p:nvPr>
            <p:ph idx="1"/>
          </p:nvPr>
        </p:nvSpPr>
        <p:spPr>
          <a:xfrm>
            <a:off x="770350" y="1593327"/>
            <a:ext cx="7786779" cy="4727222"/>
          </a:xfrm>
        </p:spPr>
        <p:txBody>
          <a:bodyPr>
            <a:normAutofit fontScale="85000" lnSpcReduction="10000"/>
          </a:bodyPr>
          <a:lstStyle/>
          <a:p>
            <a:pPr marL="457200" indent="-457200">
              <a:buFont typeface="+mj-lt"/>
              <a:buAutoNum type="arabicPeriod"/>
            </a:pPr>
            <a:r>
              <a:rPr lang="en-US" sz="2400" dirty="0" smtClean="0">
                <a:latin typeface="+mj-lt"/>
              </a:rPr>
              <a:t>Demonstrate ability to meet or exceed quantities needed per child per week</a:t>
            </a:r>
          </a:p>
          <a:p>
            <a:pPr marL="914400" lvl="1" indent="-457200">
              <a:buFont typeface="+mj-lt"/>
              <a:buAutoNum type="arabicPeriod"/>
            </a:pPr>
            <a:r>
              <a:rPr lang="en-US" sz="2000" dirty="0" smtClean="0">
                <a:latin typeface="+mj-lt"/>
              </a:rPr>
              <a:t>97% of providers confirmed they had food left over every week</a:t>
            </a:r>
          </a:p>
          <a:p>
            <a:pPr marL="457200" indent="-457200">
              <a:buFont typeface="+mj-lt"/>
              <a:buAutoNum type="arabicPeriod"/>
            </a:pPr>
            <a:r>
              <a:rPr lang="en-US" sz="2400" dirty="0" smtClean="0">
                <a:latin typeface="+mj-lt"/>
              </a:rPr>
              <a:t>Ensure we are delivering healthy meals for children</a:t>
            </a:r>
          </a:p>
          <a:p>
            <a:pPr marL="914400" lvl="1" indent="-457200">
              <a:buFont typeface="+mj-lt"/>
              <a:buAutoNum type="arabicPeriod"/>
            </a:pPr>
            <a:r>
              <a:rPr lang="en-US" sz="2000" dirty="0" smtClean="0">
                <a:latin typeface="+mj-lt"/>
              </a:rPr>
              <a:t>82</a:t>
            </a:r>
            <a:r>
              <a:rPr lang="en-US" sz="2000" dirty="0">
                <a:latin typeface="+mj-lt"/>
              </a:rPr>
              <a:t>% of providers were providing 2-4 servings of fruits and vegetables during the day (increase from 58</a:t>
            </a:r>
            <a:r>
              <a:rPr lang="en-US" sz="2000" dirty="0" smtClean="0">
                <a:latin typeface="+mj-lt"/>
              </a:rPr>
              <a:t>% before the program)</a:t>
            </a:r>
          </a:p>
          <a:p>
            <a:pPr marL="457200" indent="-457200">
              <a:buFont typeface="+mj-lt"/>
              <a:buAutoNum type="arabicPeriod"/>
            </a:pPr>
            <a:r>
              <a:rPr lang="en-US" sz="2400" dirty="0" smtClean="0">
                <a:latin typeface="+mj-lt"/>
              </a:rPr>
              <a:t>Engage Relative/Neighbor Providers in chosen communities</a:t>
            </a:r>
          </a:p>
          <a:p>
            <a:pPr marL="914400" lvl="1" indent="-457200">
              <a:buFont typeface="+mj-lt"/>
              <a:buAutoNum type="arabicPeriod"/>
            </a:pPr>
            <a:r>
              <a:rPr lang="en-US" sz="2000" dirty="0" smtClean="0">
                <a:latin typeface="+mj-lt"/>
              </a:rPr>
              <a:t>90% of our providers were Relative/Neighbor providers (target 10%)</a:t>
            </a:r>
          </a:p>
          <a:p>
            <a:pPr marL="457200" indent="-457200">
              <a:buFont typeface="+mj-lt"/>
              <a:buAutoNum type="arabicPeriod"/>
            </a:pPr>
            <a:r>
              <a:rPr lang="en-US" sz="2400" dirty="0" smtClean="0">
                <a:latin typeface="+mj-lt"/>
              </a:rPr>
              <a:t>Ensure the program can be scaled</a:t>
            </a:r>
          </a:p>
          <a:p>
            <a:pPr marL="914400" lvl="1" indent="-457200">
              <a:buFont typeface="+mj-lt"/>
              <a:buAutoNum type="arabicPeriod"/>
            </a:pPr>
            <a:r>
              <a:rPr lang="en-US" sz="2000" b="1" dirty="0" smtClean="0">
                <a:latin typeface="+mj-lt"/>
              </a:rPr>
              <a:t>Add 3 new communities</a:t>
            </a:r>
            <a:r>
              <a:rPr lang="en-US" sz="2000" dirty="0" smtClean="0">
                <a:latin typeface="+mj-lt"/>
              </a:rPr>
              <a:t>: we added four new communities: Braddock, North Side, Wilkinsburg and Turtle Creek</a:t>
            </a:r>
          </a:p>
          <a:p>
            <a:pPr marL="914400" lvl="1" indent="-457200">
              <a:buFont typeface="+mj-lt"/>
              <a:buAutoNum type="arabicPeriod"/>
            </a:pPr>
            <a:r>
              <a:rPr lang="en-US" sz="2000" b="1" dirty="0" smtClean="0">
                <a:latin typeface="+mj-lt"/>
              </a:rPr>
              <a:t>Provide food for 240 children per week</a:t>
            </a:r>
            <a:r>
              <a:rPr lang="en-US" sz="2000" dirty="0" smtClean="0">
                <a:latin typeface="+mj-lt"/>
              </a:rPr>
              <a:t>: we were delivering for 267 children every week</a:t>
            </a:r>
            <a:endParaRPr lang="en-US" sz="2000" dirty="0">
              <a:latin typeface="+mj-lt"/>
            </a:endParaRPr>
          </a:p>
        </p:txBody>
      </p:sp>
    </p:spTree>
    <p:extLst>
      <p:ext uri="{BB962C8B-B14F-4D97-AF65-F5344CB8AC3E}">
        <p14:creationId xmlns:p14="http://schemas.microsoft.com/office/powerpoint/2010/main" val="1187542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cgis-ersarcgis104a-699593515.us-east-1.elb.amazonaws.com/arcgis/rest/directories/arcgisoutput/Printer/ExportWebMap_GPServer/_ags_f15e49c59ff74c09bce1589fed138e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9277" y="1298400"/>
            <a:ext cx="3507271" cy="186788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257385" y="1775043"/>
            <a:ext cx="303335" cy="32971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7" name="Oval 6"/>
          <p:cNvSpPr/>
          <p:nvPr/>
        </p:nvSpPr>
        <p:spPr>
          <a:xfrm>
            <a:off x="3713673" y="2585290"/>
            <a:ext cx="303335" cy="32971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8" name="Oval 7"/>
          <p:cNvSpPr/>
          <p:nvPr/>
        </p:nvSpPr>
        <p:spPr>
          <a:xfrm>
            <a:off x="2769734" y="2288090"/>
            <a:ext cx="303335" cy="32971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9" name="Oval 8"/>
          <p:cNvSpPr/>
          <p:nvPr/>
        </p:nvSpPr>
        <p:spPr>
          <a:xfrm>
            <a:off x="3958145" y="2275515"/>
            <a:ext cx="303335" cy="32971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10" name="Oval 9"/>
          <p:cNvSpPr/>
          <p:nvPr/>
        </p:nvSpPr>
        <p:spPr>
          <a:xfrm>
            <a:off x="3410591" y="1919771"/>
            <a:ext cx="303335" cy="32971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11" name="Oval 10"/>
          <p:cNvSpPr/>
          <p:nvPr/>
        </p:nvSpPr>
        <p:spPr>
          <a:xfrm>
            <a:off x="2030237" y="1814442"/>
            <a:ext cx="303335" cy="329712"/>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p>
        </p:txBody>
      </p:sp>
      <p:sp>
        <p:nvSpPr>
          <p:cNvPr id="12" name="TextBox 11"/>
          <p:cNvSpPr txBox="1"/>
          <p:nvPr/>
        </p:nvSpPr>
        <p:spPr>
          <a:xfrm>
            <a:off x="3478832" y="1654090"/>
            <a:ext cx="1018677" cy="300082"/>
          </a:xfrm>
          <a:prstGeom prst="rect">
            <a:avLst/>
          </a:prstGeom>
          <a:noFill/>
        </p:spPr>
        <p:txBody>
          <a:bodyPr wrap="square" rtlCol="0">
            <a:spAutoFit/>
          </a:bodyPr>
          <a:lstStyle/>
          <a:p>
            <a:r>
              <a:rPr lang="en-US" sz="1350" b="1" dirty="0"/>
              <a:t>Homewood</a:t>
            </a:r>
          </a:p>
        </p:txBody>
      </p:sp>
      <p:sp>
        <p:nvSpPr>
          <p:cNvPr id="13" name="TextBox 12"/>
          <p:cNvSpPr txBox="1"/>
          <p:nvPr/>
        </p:nvSpPr>
        <p:spPr>
          <a:xfrm>
            <a:off x="3661172" y="1919770"/>
            <a:ext cx="1173509" cy="300082"/>
          </a:xfrm>
          <a:prstGeom prst="rect">
            <a:avLst/>
          </a:prstGeom>
          <a:noFill/>
        </p:spPr>
        <p:txBody>
          <a:bodyPr wrap="square" rtlCol="0">
            <a:spAutoFit/>
          </a:bodyPr>
          <a:lstStyle/>
          <a:p>
            <a:r>
              <a:rPr lang="en-US" sz="1350" b="1" dirty="0"/>
              <a:t>Wilkinsburg</a:t>
            </a:r>
          </a:p>
        </p:txBody>
      </p:sp>
      <p:sp>
        <p:nvSpPr>
          <p:cNvPr id="14" name="TextBox 13"/>
          <p:cNvSpPr txBox="1"/>
          <p:nvPr/>
        </p:nvSpPr>
        <p:spPr>
          <a:xfrm>
            <a:off x="4278754" y="2157057"/>
            <a:ext cx="1018677" cy="507831"/>
          </a:xfrm>
          <a:prstGeom prst="rect">
            <a:avLst/>
          </a:prstGeom>
          <a:noFill/>
        </p:spPr>
        <p:txBody>
          <a:bodyPr wrap="square" rtlCol="0">
            <a:spAutoFit/>
          </a:bodyPr>
          <a:lstStyle/>
          <a:p>
            <a:r>
              <a:rPr lang="en-US" sz="1350" b="1" dirty="0"/>
              <a:t>Turtle Creek</a:t>
            </a:r>
          </a:p>
        </p:txBody>
      </p:sp>
      <p:sp>
        <p:nvSpPr>
          <p:cNvPr id="15" name="TextBox 14"/>
          <p:cNvSpPr txBox="1"/>
          <p:nvPr/>
        </p:nvSpPr>
        <p:spPr>
          <a:xfrm>
            <a:off x="4027031" y="2519198"/>
            <a:ext cx="1018677" cy="300082"/>
          </a:xfrm>
          <a:prstGeom prst="rect">
            <a:avLst/>
          </a:prstGeom>
          <a:noFill/>
        </p:spPr>
        <p:txBody>
          <a:bodyPr wrap="square" rtlCol="0">
            <a:spAutoFit/>
          </a:bodyPr>
          <a:lstStyle/>
          <a:p>
            <a:r>
              <a:rPr lang="en-US" sz="1350" b="1" dirty="0"/>
              <a:t>Braddock</a:t>
            </a:r>
          </a:p>
        </p:txBody>
      </p:sp>
      <p:sp>
        <p:nvSpPr>
          <p:cNvPr id="16" name="TextBox 15"/>
          <p:cNvSpPr txBox="1"/>
          <p:nvPr/>
        </p:nvSpPr>
        <p:spPr>
          <a:xfrm>
            <a:off x="1874897" y="2314446"/>
            <a:ext cx="1018677" cy="300082"/>
          </a:xfrm>
          <a:prstGeom prst="rect">
            <a:avLst/>
          </a:prstGeom>
          <a:noFill/>
        </p:spPr>
        <p:txBody>
          <a:bodyPr wrap="square" rtlCol="0">
            <a:spAutoFit/>
          </a:bodyPr>
          <a:lstStyle/>
          <a:p>
            <a:r>
              <a:rPr lang="en-US" sz="1350" b="1" dirty="0"/>
              <a:t>Hazelwood</a:t>
            </a:r>
          </a:p>
        </p:txBody>
      </p:sp>
      <p:sp>
        <p:nvSpPr>
          <p:cNvPr id="17" name="TextBox 16"/>
          <p:cNvSpPr txBox="1"/>
          <p:nvPr/>
        </p:nvSpPr>
        <p:spPr>
          <a:xfrm>
            <a:off x="1115487" y="1814442"/>
            <a:ext cx="1018677" cy="300082"/>
          </a:xfrm>
          <a:prstGeom prst="rect">
            <a:avLst/>
          </a:prstGeom>
          <a:noFill/>
        </p:spPr>
        <p:txBody>
          <a:bodyPr wrap="square" rtlCol="0">
            <a:spAutoFit/>
          </a:bodyPr>
          <a:lstStyle/>
          <a:p>
            <a:r>
              <a:rPr lang="en-US" sz="1350" b="1" dirty="0"/>
              <a:t>North Side</a:t>
            </a:r>
          </a:p>
        </p:txBody>
      </p:sp>
      <p:sp>
        <p:nvSpPr>
          <p:cNvPr id="18" name="Title 1"/>
          <p:cNvSpPr>
            <a:spLocks noGrp="1"/>
          </p:cNvSpPr>
          <p:nvPr>
            <p:ph type="title"/>
          </p:nvPr>
        </p:nvSpPr>
        <p:spPr>
          <a:xfrm>
            <a:off x="457200" y="468478"/>
            <a:ext cx="8229600" cy="949160"/>
          </a:xfrm>
        </p:spPr>
        <p:txBody>
          <a:bodyPr>
            <a:normAutofit/>
          </a:bodyPr>
          <a:lstStyle/>
          <a:p>
            <a:r>
              <a:rPr lang="en-US" sz="3200" dirty="0" smtClean="0"/>
              <a:t>Key Underserved Neighborhoods</a:t>
            </a:r>
            <a:endParaRPr lang="en-US" sz="3200" dirty="0"/>
          </a:p>
        </p:txBody>
      </p:sp>
      <p:sp>
        <p:nvSpPr>
          <p:cNvPr id="2" name="TextBox 1"/>
          <p:cNvSpPr txBox="1"/>
          <p:nvPr/>
        </p:nvSpPr>
        <p:spPr>
          <a:xfrm>
            <a:off x="557960" y="5301821"/>
            <a:ext cx="4629088" cy="523220"/>
          </a:xfrm>
          <a:prstGeom prst="rect">
            <a:avLst/>
          </a:prstGeom>
          <a:noFill/>
        </p:spPr>
        <p:txBody>
          <a:bodyPr wrap="none" rtlCol="0">
            <a:spAutoFit/>
          </a:bodyPr>
          <a:lstStyle/>
          <a:p>
            <a:r>
              <a:rPr lang="en-US" sz="1400" dirty="0" smtClean="0">
                <a:latin typeface="+mj-lt"/>
              </a:rPr>
              <a:t>Yellow shading represents USDA classified Food Desert</a:t>
            </a:r>
          </a:p>
          <a:p>
            <a:endParaRPr lang="en-US" sz="1400" dirty="0">
              <a:latin typeface="+mj-lt"/>
            </a:endParaRPr>
          </a:p>
        </p:txBody>
      </p:sp>
      <p:pic>
        <p:nvPicPr>
          <p:cNvPr id="19" name="Content Placeholder 3"/>
          <p:cNvPicPr>
            <a:picLocks noChangeAspect="1"/>
          </p:cNvPicPr>
          <p:nvPr/>
        </p:nvPicPr>
        <p:blipFill rotWithShape="1">
          <a:blip r:embed="rId4">
            <a:extLst>
              <a:ext uri="{28A0092B-C50C-407E-A947-70E740481C1C}">
                <a14:useLocalDpi xmlns:a14="http://schemas.microsoft.com/office/drawing/2010/main" val="0"/>
              </a:ext>
            </a:extLst>
          </a:blip>
          <a:srcRect r="7822" b="24558"/>
          <a:stretch/>
        </p:blipFill>
        <p:spPr>
          <a:xfrm>
            <a:off x="1070838" y="3220089"/>
            <a:ext cx="3491484" cy="1934561"/>
          </a:xfrm>
          <a:prstGeom prst="rect">
            <a:avLst/>
          </a:prstGeom>
        </p:spPr>
      </p:pic>
      <p:sp>
        <p:nvSpPr>
          <p:cNvPr id="20" name="TextBox 19"/>
          <p:cNvSpPr txBox="1"/>
          <p:nvPr/>
        </p:nvSpPr>
        <p:spPr>
          <a:xfrm>
            <a:off x="4980095" y="1258802"/>
            <a:ext cx="3720353"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Poverty rates range from 21.3% to 31.2%</a:t>
            </a:r>
          </a:p>
          <a:p>
            <a:pPr marL="285750" indent="-285750">
              <a:buFont typeface="Arial" panose="020B0604020202020204" pitchFamily="34" charset="0"/>
              <a:buChar char="•"/>
            </a:pPr>
            <a:r>
              <a:rPr lang="en-US" dirty="0" smtClean="0">
                <a:latin typeface="+mj-lt"/>
              </a:rPr>
              <a:t>Percentage of children living in poverty</a:t>
            </a:r>
          </a:p>
          <a:p>
            <a:pPr marL="742950" lvl="1" indent="-285750">
              <a:buFont typeface="Arial" panose="020B0604020202020204" pitchFamily="34" charset="0"/>
              <a:buChar char="•"/>
            </a:pPr>
            <a:r>
              <a:rPr lang="en-US" dirty="0" smtClean="0">
                <a:latin typeface="+mj-lt"/>
              </a:rPr>
              <a:t>Homewood – 43.1%</a:t>
            </a:r>
          </a:p>
          <a:p>
            <a:pPr marL="742950" lvl="1" indent="-285750">
              <a:buFont typeface="Arial" panose="020B0604020202020204" pitchFamily="34" charset="0"/>
              <a:buChar char="•"/>
            </a:pPr>
            <a:r>
              <a:rPr lang="en-US" dirty="0" smtClean="0">
                <a:latin typeface="+mj-lt"/>
              </a:rPr>
              <a:t>Hazelwood – 36%</a:t>
            </a:r>
          </a:p>
          <a:p>
            <a:pPr marL="742950" lvl="1" indent="-285750">
              <a:buFont typeface="Arial" panose="020B0604020202020204" pitchFamily="34" charset="0"/>
              <a:buChar char="•"/>
            </a:pPr>
            <a:r>
              <a:rPr lang="en-US" dirty="0" smtClean="0">
                <a:latin typeface="+mj-lt"/>
              </a:rPr>
              <a:t>Braddock – 56.4%</a:t>
            </a:r>
          </a:p>
          <a:p>
            <a:pPr marL="742950" lvl="1" indent="-285750">
              <a:buFont typeface="Arial" panose="020B0604020202020204" pitchFamily="34" charset="0"/>
              <a:buChar char="•"/>
            </a:pPr>
            <a:r>
              <a:rPr lang="en-US" dirty="0" smtClean="0">
                <a:latin typeface="+mj-lt"/>
              </a:rPr>
              <a:t>Turtle Creek – 29.8%</a:t>
            </a:r>
          </a:p>
          <a:p>
            <a:pPr marL="742950" lvl="1" indent="-285750">
              <a:buFont typeface="Arial" panose="020B0604020202020204" pitchFamily="34" charset="0"/>
              <a:buChar char="•"/>
            </a:pPr>
            <a:r>
              <a:rPr lang="en-US" dirty="0" smtClean="0">
                <a:latin typeface="+mj-lt"/>
              </a:rPr>
              <a:t>Northside – 36%</a:t>
            </a:r>
          </a:p>
          <a:p>
            <a:pPr marL="742950" lvl="1" indent="-285750">
              <a:buFont typeface="Arial" panose="020B0604020202020204" pitchFamily="34" charset="0"/>
              <a:buChar char="•"/>
            </a:pPr>
            <a:r>
              <a:rPr lang="en-US" dirty="0" smtClean="0">
                <a:latin typeface="+mj-lt"/>
              </a:rPr>
              <a:t>Wilkinsburg – 43.2%</a:t>
            </a:r>
          </a:p>
          <a:p>
            <a:pPr marL="285750" indent="-285750">
              <a:buFont typeface="Arial" panose="020B0604020202020204" pitchFamily="34" charset="0"/>
              <a:buChar char="•"/>
            </a:pPr>
            <a:r>
              <a:rPr lang="en-US" dirty="0" smtClean="0">
                <a:latin typeface="+mj-lt"/>
              </a:rPr>
              <a:t>On average, 23.62% of residents are on SNAP</a:t>
            </a:r>
          </a:p>
          <a:p>
            <a:pPr marL="285750" indent="-285750">
              <a:buFont typeface="Arial" panose="020B0604020202020204" pitchFamily="34" charset="0"/>
              <a:buChar char="•"/>
            </a:pPr>
            <a:r>
              <a:rPr lang="en-US" dirty="0" smtClean="0">
                <a:latin typeface="+mj-lt"/>
              </a:rPr>
              <a:t>Median household income ranges from $23,403 - $39,707</a:t>
            </a:r>
          </a:p>
          <a:p>
            <a:endParaRPr lang="en-US" dirty="0">
              <a:latin typeface="+mj-lt"/>
            </a:endParaRPr>
          </a:p>
        </p:txBody>
      </p:sp>
    </p:spTree>
    <p:extLst>
      <p:ext uri="{BB962C8B-B14F-4D97-AF65-F5344CB8AC3E}">
        <p14:creationId xmlns:p14="http://schemas.microsoft.com/office/powerpoint/2010/main" val="352929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Key Underserved Neighborhoods</a:t>
            </a:r>
            <a:endParaRPr lang="en-US" sz="3200" dirty="0"/>
          </a:p>
        </p:txBody>
      </p:sp>
      <p:pic>
        <p:nvPicPr>
          <p:cNvPr id="6" name="Content Placeholder 5"/>
          <p:cNvPicPr>
            <a:picLocks noGrp="1" noChangeAspect="1"/>
          </p:cNvPicPr>
          <p:nvPr>
            <p:ph idx="1"/>
          </p:nvPr>
        </p:nvPicPr>
        <p:blipFill>
          <a:blip r:embed="rId3"/>
          <a:stretch>
            <a:fillRect/>
          </a:stretch>
        </p:blipFill>
        <p:spPr>
          <a:xfrm>
            <a:off x="765470" y="1401273"/>
            <a:ext cx="2760161" cy="2060120"/>
          </a:xfrm>
          <a:prstGeom prst="rect">
            <a:avLst/>
          </a:prstGeom>
        </p:spPr>
      </p:pic>
      <p:sp>
        <p:nvSpPr>
          <p:cNvPr id="7" name="TextBox 6"/>
          <p:cNvSpPr txBox="1"/>
          <p:nvPr/>
        </p:nvSpPr>
        <p:spPr>
          <a:xfrm>
            <a:off x="4749742" y="1260335"/>
            <a:ext cx="2357120" cy="338554"/>
          </a:xfrm>
          <a:prstGeom prst="rect">
            <a:avLst/>
          </a:prstGeom>
          <a:noFill/>
        </p:spPr>
        <p:txBody>
          <a:bodyPr wrap="none" rtlCol="0">
            <a:spAutoFit/>
          </a:bodyPr>
          <a:lstStyle/>
          <a:p>
            <a:r>
              <a:rPr lang="en-US" sz="1600" b="1" dirty="0" smtClean="0">
                <a:latin typeface="+mj-lt"/>
              </a:rPr>
              <a:t>A total of 55 Providers</a:t>
            </a:r>
            <a:endParaRPr lang="en-US" sz="1600" b="1" dirty="0">
              <a:latin typeface="+mj-lt"/>
            </a:endParaRPr>
          </a:p>
        </p:txBody>
      </p:sp>
      <p:pic>
        <p:nvPicPr>
          <p:cNvPr id="8" name="Picture 7"/>
          <p:cNvPicPr>
            <a:picLocks noChangeAspect="1"/>
          </p:cNvPicPr>
          <p:nvPr/>
        </p:nvPicPr>
        <p:blipFill>
          <a:blip r:embed="rId4"/>
          <a:stretch>
            <a:fillRect/>
          </a:stretch>
        </p:blipFill>
        <p:spPr>
          <a:xfrm>
            <a:off x="4841440" y="1628788"/>
            <a:ext cx="2116573" cy="1686084"/>
          </a:xfrm>
          <a:prstGeom prst="rect">
            <a:avLst/>
          </a:prstGeom>
        </p:spPr>
      </p:pic>
      <p:pic>
        <p:nvPicPr>
          <p:cNvPr id="9" name="Picture 8"/>
          <p:cNvPicPr>
            <a:picLocks noChangeAspect="1"/>
          </p:cNvPicPr>
          <p:nvPr/>
        </p:nvPicPr>
        <p:blipFill>
          <a:blip r:embed="rId5"/>
          <a:stretch>
            <a:fillRect/>
          </a:stretch>
        </p:blipFill>
        <p:spPr>
          <a:xfrm>
            <a:off x="728816" y="3763122"/>
            <a:ext cx="2796816" cy="1680416"/>
          </a:xfrm>
          <a:prstGeom prst="rect">
            <a:avLst/>
          </a:prstGeom>
        </p:spPr>
      </p:pic>
      <p:pic>
        <p:nvPicPr>
          <p:cNvPr id="10" name="Picture 9"/>
          <p:cNvPicPr>
            <a:picLocks noChangeAspect="1"/>
          </p:cNvPicPr>
          <p:nvPr/>
        </p:nvPicPr>
        <p:blipFill>
          <a:blip r:embed="rId6"/>
          <a:stretch>
            <a:fillRect/>
          </a:stretch>
        </p:blipFill>
        <p:spPr>
          <a:xfrm>
            <a:off x="4207676" y="3461393"/>
            <a:ext cx="3441252" cy="1986927"/>
          </a:xfrm>
          <a:prstGeom prst="rect">
            <a:avLst/>
          </a:prstGeom>
        </p:spPr>
      </p:pic>
      <p:pic>
        <p:nvPicPr>
          <p:cNvPr id="3" name="Picture 2"/>
          <p:cNvPicPr>
            <a:picLocks noChangeAspect="1"/>
          </p:cNvPicPr>
          <p:nvPr/>
        </p:nvPicPr>
        <p:blipFill>
          <a:blip r:embed="rId7"/>
          <a:stretch>
            <a:fillRect/>
          </a:stretch>
        </p:blipFill>
        <p:spPr>
          <a:xfrm>
            <a:off x="2423114" y="3864338"/>
            <a:ext cx="1018990" cy="481848"/>
          </a:xfrm>
          <a:prstGeom prst="rect">
            <a:avLst/>
          </a:prstGeom>
        </p:spPr>
      </p:pic>
    </p:spTree>
    <p:extLst>
      <p:ext uri="{BB962C8B-B14F-4D97-AF65-F5344CB8AC3E}">
        <p14:creationId xmlns:p14="http://schemas.microsoft.com/office/powerpoint/2010/main" val="2956501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69" y="362118"/>
            <a:ext cx="8229600" cy="584145"/>
          </a:xfrm>
        </p:spPr>
        <p:txBody>
          <a:bodyPr>
            <a:normAutofit/>
          </a:bodyPr>
          <a:lstStyle/>
          <a:p>
            <a:r>
              <a:rPr lang="en-US" sz="3200" dirty="0" smtClean="0"/>
              <a:t>Weekly Budget vs Costs</a:t>
            </a:r>
            <a:endParaRPr lang="en-US" sz="3200" dirty="0"/>
          </a:p>
        </p:txBody>
      </p:sp>
      <p:pic>
        <p:nvPicPr>
          <p:cNvPr id="5" name="Content Placeholder 4"/>
          <p:cNvPicPr>
            <a:picLocks noGrp="1" noChangeAspect="1"/>
          </p:cNvPicPr>
          <p:nvPr>
            <p:ph idx="1"/>
          </p:nvPr>
        </p:nvPicPr>
        <p:blipFill>
          <a:blip r:embed="rId3"/>
          <a:stretch>
            <a:fillRect/>
          </a:stretch>
        </p:blipFill>
        <p:spPr>
          <a:xfrm>
            <a:off x="562269" y="3449137"/>
            <a:ext cx="3568889" cy="2144302"/>
          </a:xfrm>
          <a:prstGeom prst="rect">
            <a:avLst/>
          </a:prstGeom>
        </p:spPr>
      </p:pic>
      <p:pic>
        <p:nvPicPr>
          <p:cNvPr id="4" name="Picture 3"/>
          <p:cNvPicPr>
            <a:picLocks noChangeAspect="1"/>
          </p:cNvPicPr>
          <p:nvPr/>
        </p:nvPicPr>
        <p:blipFill>
          <a:blip r:embed="rId4"/>
          <a:stretch>
            <a:fillRect/>
          </a:stretch>
        </p:blipFill>
        <p:spPr>
          <a:xfrm>
            <a:off x="562269" y="1052623"/>
            <a:ext cx="3568889" cy="2144302"/>
          </a:xfrm>
          <a:prstGeom prst="rect">
            <a:avLst/>
          </a:prstGeom>
        </p:spPr>
      </p:pic>
      <p:pic>
        <p:nvPicPr>
          <p:cNvPr id="3" name="Picture 2"/>
          <p:cNvPicPr>
            <a:picLocks noChangeAspect="1"/>
          </p:cNvPicPr>
          <p:nvPr/>
        </p:nvPicPr>
        <p:blipFill>
          <a:blip r:embed="rId5"/>
          <a:stretch>
            <a:fillRect/>
          </a:stretch>
        </p:blipFill>
        <p:spPr>
          <a:xfrm>
            <a:off x="4773943" y="1052623"/>
            <a:ext cx="3545706" cy="2530293"/>
          </a:xfrm>
          <a:prstGeom prst="rect">
            <a:avLst/>
          </a:prstGeom>
        </p:spPr>
      </p:pic>
      <p:pic>
        <p:nvPicPr>
          <p:cNvPr id="6" name="Picture 5"/>
          <p:cNvPicPr>
            <a:picLocks noChangeAspect="1"/>
          </p:cNvPicPr>
          <p:nvPr/>
        </p:nvPicPr>
        <p:blipFill>
          <a:blip r:embed="rId6"/>
          <a:stretch>
            <a:fillRect/>
          </a:stretch>
        </p:blipFill>
        <p:spPr>
          <a:xfrm>
            <a:off x="4814887" y="4079111"/>
            <a:ext cx="3504762" cy="580952"/>
          </a:xfrm>
          <a:prstGeom prst="rect">
            <a:avLst/>
          </a:prstGeom>
        </p:spPr>
      </p:pic>
      <p:sp>
        <p:nvSpPr>
          <p:cNvPr id="9" name="TextBox 8"/>
          <p:cNvSpPr txBox="1"/>
          <p:nvPr/>
        </p:nvSpPr>
        <p:spPr>
          <a:xfrm>
            <a:off x="4814887" y="4766423"/>
            <a:ext cx="3377171" cy="738664"/>
          </a:xfrm>
          <a:prstGeom prst="rect">
            <a:avLst/>
          </a:prstGeom>
          <a:noFill/>
        </p:spPr>
        <p:txBody>
          <a:bodyPr wrap="square" rtlCol="0">
            <a:spAutoFit/>
          </a:bodyPr>
          <a:lstStyle/>
          <a:p>
            <a:r>
              <a:rPr lang="en-US" sz="1400" b="1" dirty="0" smtClean="0">
                <a:latin typeface="+mj-lt"/>
              </a:rPr>
              <a:t>Daily CACFP Allowance:</a:t>
            </a:r>
          </a:p>
          <a:p>
            <a:pPr marL="285750" indent="-285750">
              <a:buFont typeface="Arial" panose="020B0604020202020204" pitchFamily="34" charset="0"/>
              <a:buChar char="•"/>
            </a:pPr>
            <a:r>
              <a:rPr lang="en-US" sz="1400" dirty="0" smtClean="0">
                <a:latin typeface="+mj-lt"/>
              </a:rPr>
              <a:t>Maximum of $4.54 per child per day</a:t>
            </a:r>
          </a:p>
          <a:p>
            <a:pPr marL="285750" indent="-285750">
              <a:buFont typeface="Arial" panose="020B0604020202020204" pitchFamily="34" charset="0"/>
              <a:buChar char="•"/>
            </a:pPr>
            <a:r>
              <a:rPr lang="en-US" sz="1400" dirty="0" smtClean="0">
                <a:latin typeface="+mj-lt"/>
              </a:rPr>
              <a:t>2 Meals and 1 Snack</a:t>
            </a:r>
            <a:endParaRPr lang="en-US" sz="1400" dirty="0">
              <a:latin typeface="+mj-lt"/>
            </a:endParaRPr>
          </a:p>
        </p:txBody>
      </p:sp>
    </p:spTree>
    <p:extLst>
      <p:ext uri="{BB962C8B-B14F-4D97-AF65-F5344CB8AC3E}">
        <p14:creationId xmlns:p14="http://schemas.microsoft.com/office/powerpoint/2010/main" val="1625144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407988"/>
            <a:ext cx="7908226" cy="5235575"/>
          </a:xfrm>
          <a:prstGeom prst="rect">
            <a:avLst/>
          </a:prstGeom>
        </p:spPr>
      </p:pic>
    </p:spTree>
    <p:extLst>
      <p:ext uri="{BB962C8B-B14F-4D97-AF65-F5344CB8AC3E}">
        <p14:creationId xmlns:p14="http://schemas.microsoft.com/office/powerpoint/2010/main" val="87268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Reports</a:t>
            </a:r>
            <a:endParaRPr lang="en-US" dirty="0"/>
          </a:p>
        </p:txBody>
      </p:sp>
      <p:sp>
        <p:nvSpPr>
          <p:cNvPr id="3" name="Content Placeholder 2"/>
          <p:cNvSpPr>
            <a:spLocks noGrp="1"/>
          </p:cNvSpPr>
          <p:nvPr>
            <p:ph sz="half" idx="1"/>
          </p:nvPr>
        </p:nvSpPr>
        <p:spPr>
          <a:xfrm>
            <a:off x="457199" y="1600200"/>
            <a:ext cx="3300413" cy="4525963"/>
          </a:xfrm>
        </p:spPr>
        <p:txBody>
          <a:bodyPr>
            <a:normAutofit/>
          </a:bodyPr>
          <a:lstStyle/>
          <a:p>
            <a:pPr marL="0" indent="0">
              <a:buNone/>
            </a:pPr>
            <a:r>
              <a:rPr lang="en-US" sz="1800" dirty="0" err="1" smtClean="0">
                <a:latin typeface="+mj-lt"/>
              </a:rPr>
              <a:t>GoShadow</a:t>
            </a:r>
            <a:r>
              <a:rPr lang="en-US" sz="1800" dirty="0" smtClean="0">
                <a:latin typeface="+mj-lt"/>
              </a:rPr>
              <a:t> offers a variety of comprehensive reports, including time studies, accolade and opportunity reports and experience flow maps. </a:t>
            </a:r>
          </a:p>
          <a:p>
            <a:pPr marL="0" indent="0">
              <a:buNone/>
            </a:pPr>
            <a:endParaRPr lang="en-US" sz="1800" dirty="0">
              <a:latin typeface="+mj-lt"/>
            </a:endParaRPr>
          </a:p>
          <a:p>
            <a:pPr marL="0" indent="0">
              <a:buNone/>
            </a:pPr>
            <a:r>
              <a:rPr lang="en-US" sz="1800" dirty="0" smtClean="0">
                <a:latin typeface="+mj-lt"/>
              </a:rPr>
              <a:t>Generated with one touch, the </a:t>
            </a:r>
            <a:r>
              <a:rPr lang="en-US" sz="1800" dirty="0" err="1" smtClean="0">
                <a:latin typeface="+mj-lt"/>
              </a:rPr>
              <a:t>GoShadow</a:t>
            </a:r>
            <a:r>
              <a:rPr lang="en-US" sz="1800" dirty="0" smtClean="0">
                <a:latin typeface="+mj-lt"/>
              </a:rPr>
              <a:t> reports aggregate and display shadowing data. The reports allow for ease in understanding a process, identifying areas for improvement and the alignment of goals.</a:t>
            </a:r>
            <a:endParaRPr lang="en-US" sz="1800"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588" y="2746372"/>
            <a:ext cx="2843212" cy="30575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487" y="2217735"/>
            <a:ext cx="2798491" cy="318611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25" y="1600200"/>
            <a:ext cx="2929005" cy="3427617"/>
          </a:xfrm>
          <a:prstGeom prst="rect">
            <a:avLst/>
          </a:prstGeom>
        </p:spPr>
      </p:pic>
    </p:spTree>
    <p:extLst>
      <p:ext uri="{BB962C8B-B14F-4D97-AF65-F5344CB8AC3E}">
        <p14:creationId xmlns:p14="http://schemas.microsoft.com/office/powerpoint/2010/main" val="57878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Repack Process</a:t>
            </a:r>
            <a:endParaRPr lang="en-US" sz="3200" dirty="0"/>
          </a:p>
        </p:txBody>
      </p:sp>
      <p:pic>
        <p:nvPicPr>
          <p:cNvPr id="4" name="Picture 3"/>
          <p:cNvPicPr>
            <a:picLocks noChangeAspect="1"/>
          </p:cNvPicPr>
          <p:nvPr/>
        </p:nvPicPr>
        <p:blipFill>
          <a:blip r:embed="rId3"/>
          <a:stretch>
            <a:fillRect/>
          </a:stretch>
        </p:blipFill>
        <p:spPr>
          <a:xfrm>
            <a:off x="889452" y="1491301"/>
            <a:ext cx="3532423" cy="2122392"/>
          </a:xfrm>
          <a:prstGeom prst="rect">
            <a:avLst/>
          </a:prstGeom>
        </p:spPr>
      </p:pic>
      <p:pic>
        <p:nvPicPr>
          <p:cNvPr id="5" name="Picture 4"/>
          <p:cNvPicPr>
            <a:picLocks noChangeAspect="1"/>
          </p:cNvPicPr>
          <p:nvPr/>
        </p:nvPicPr>
        <p:blipFill>
          <a:blip r:embed="rId4"/>
          <a:stretch>
            <a:fillRect/>
          </a:stretch>
        </p:blipFill>
        <p:spPr>
          <a:xfrm>
            <a:off x="889452" y="4021038"/>
            <a:ext cx="3532423" cy="1485740"/>
          </a:xfrm>
          <a:prstGeom prst="rect">
            <a:avLst/>
          </a:prstGeom>
        </p:spPr>
      </p:pic>
      <p:sp>
        <p:nvSpPr>
          <p:cNvPr id="6" name="TextBox 5"/>
          <p:cNvSpPr txBox="1"/>
          <p:nvPr/>
        </p:nvSpPr>
        <p:spPr>
          <a:xfrm>
            <a:off x="4957762" y="1679220"/>
            <a:ext cx="3425938" cy="1354217"/>
          </a:xfrm>
          <a:prstGeom prst="rect">
            <a:avLst/>
          </a:prstGeom>
          <a:noFill/>
        </p:spPr>
        <p:txBody>
          <a:bodyPr wrap="none" rtlCol="0">
            <a:spAutoFit/>
          </a:bodyPr>
          <a:lstStyle/>
          <a:p>
            <a:r>
              <a:rPr lang="en-US" b="1" dirty="0" smtClean="0">
                <a:latin typeface="+mj-lt"/>
              </a:rPr>
              <a:t>Week 10 Repack</a:t>
            </a:r>
            <a:r>
              <a:rPr lang="en-US" dirty="0" smtClean="0">
                <a:latin typeface="+mj-lt"/>
              </a:rPr>
              <a:t>: </a:t>
            </a:r>
          </a:p>
          <a:p>
            <a:pPr marL="285750" indent="-285750">
              <a:buFont typeface="Arial" panose="020B0604020202020204" pitchFamily="34" charset="0"/>
              <a:buChar char="•"/>
            </a:pPr>
            <a:r>
              <a:rPr lang="en-US" sz="1600" dirty="0" smtClean="0">
                <a:latin typeface="+mj-lt"/>
              </a:rPr>
              <a:t>2 children per minute</a:t>
            </a:r>
          </a:p>
          <a:p>
            <a:pPr marL="285750" indent="-285750">
              <a:buFont typeface="Arial" panose="020B0604020202020204" pitchFamily="34" charset="0"/>
              <a:buChar char="•"/>
            </a:pPr>
            <a:r>
              <a:rPr lang="en-US" sz="1600" dirty="0" smtClean="0">
                <a:latin typeface="+mj-lt"/>
              </a:rPr>
              <a:t>11-12lbs per child</a:t>
            </a:r>
          </a:p>
          <a:p>
            <a:pPr marL="285750" indent="-285750">
              <a:buFont typeface="Arial" panose="020B0604020202020204" pitchFamily="34" charset="0"/>
              <a:buChar char="•"/>
            </a:pPr>
            <a:r>
              <a:rPr lang="en-US" sz="1600" dirty="0" smtClean="0">
                <a:latin typeface="+mj-lt"/>
              </a:rPr>
              <a:t>Clean/Set Up 40 </a:t>
            </a:r>
            <a:r>
              <a:rPr lang="en-US" sz="1600" dirty="0" err="1" smtClean="0">
                <a:latin typeface="+mj-lt"/>
              </a:rPr>
              <a:t>mins</a:t>
            </a:r>
            <a:r>
              <a:rPr lang="en-US" sz="1600" dirty="0" smtClean="0">
                <a:latin typeface="+mj-lt"/>
              </a:rPr>
              <a:t> (week 10)</a:t>
            </a:r>
          </a:p>
          <a:p>
            <a:pPr marL="285750" indent="-285750">
              <a:buFont typeface="Arial" panose="020B0604020202020204" pitchFamily="34" charset="0"/>
              <a:buChar char="•"/>
            </a:pPr>
            <a:endParaRPr lang="en-US" sz="1600" dirty="0" smtClean="0">
              <a:latin typeface="+mj-lt"/>
            </a:endParaRPr>
          </a:p>
        </p:txBody>
      </p:sp>
      <p:pic>
        <p:nvPicPr>
          <p:cNvPr id="7" name="Picture 6"/>
          <p:cNvPicPr>
            <a:picLocks noChangeAspect="1"/>
          </p:cNvPicPr>
          <p:nvPr/>
        </p:nvPicPr>
        <p:blipFill>
          <a:blip r:embed="rId5"/>
          <a:stretch>
            <a:fillRect/>
          </a:stretch>
        </p:blipFill>
        <p:spPr>
          <a:xfrm>
            <a:off x="4957762" y="4163082"/>
            <a:ext cx="3504762" cy="961905"/>
          </a:xfrm>
          <a:prstGeom prst="rect">
            <a:avLst/>
          </a:prstGeom>
        </p:spPr>
      </p:pic>
      <p:sp>
        <p:nvSpPr>
          <p:cNvPr id="8" name="TextBox 7"/>
          <p:cNvSpPr txBox="1"/>
          <p:nvPr/>
        </p:nvSpPr>
        <p:spPr>
          <a:xfrm>
            <a:off x="4957762" y="3134707"/>
            <a:ext cx="2935419" cy="615553"/>
          </a:xfrm>
          <a:prstGeom prst="rect">
            <a:avLst/>
          </a:prstGeom>
          <a:noFill/>
        </p:spPr>
        <p:txBody>
          <a:bodyPr wrap="none" rtlCol="0">
            <a:spAutoFit/>
          </a:bodyPr>
          <a:lstStyle/>
          <a:p>
            <a:r>
              <a:rPr lang="en-US" b="1" dirty="0" smtClean="0">
                <a:latin typeface="+mj-lt"/>
              </a:rPr>
              <a:t>Potential Capacity</a:t>
            </a:r>
            <a:r>
              <a:rPr lang="en-US" dirty="0" smtClean="0">
                <a:latin typeface="+mj-lt"/>
              </a:rPr>
              <a:t>: </a:t>
            </a:r>
          </a:p>
          <a:p>
            <a:pPr marL="285750" indent="-285750">
              <a:buFont typeface="Arial" panose="020B0604020202020204" pitchFamily="34" charset="0"/>
              <a:buChar char="•"/>
            </a:pPr>
            <a:r>
              <a:rPr lang="en-US" sz="1600" dirty="0" smtClean="0">
                <a:latin typeface="+mj-lt"/>
              </a:rPr>
              <a:t>360 Children every 3 hours</a:t>
            </a:r>
          </a:p>
        </p:txBody>
      </p:sp>
    </p:spTree>
    <p:extLst>
      <p:ext uri="{BB962C8B-B14F-4D97-AF65-F5344CB8AC3E}">
        <p14:creationId xmlns:p14="http://schemas.microsoft.com/office/powerpoint/2010/main" val="2916150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Delivery Process</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46028" y="1417638"/>
            <a:ext cx="2662735" cy="1997051"/>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648594" y="1364474"/>
            <a:ext cx="4710223" cy="2633368"/>
          </a:xfrm>
          <a:prstGeom prst="rect">
            <a:avLst/>
          </a:prstGeom>
          <a:noFill/>
          <a:ln w="9525">
            <a:noFill/>
            <a:miter lim="800000"/>
            <a:headEnd/>
            <a:tailEnd/>
          </a:ln>
        </p:spPr>
      </p:pic>
      <p:sp>
        <p:nvSpPr>
          <p:cNvPr id="5" name="TextBox 4"/>
          <p:cNvSpPr txBox="1"/>
          <p:nvPr/>
        </p:nvSpPr>
        <p:spPr>
          <a:xfrm>
            <a:off x="648594" y="4321023"/>
            <a:ext cx="3507692" cy="1384995"/>
          </a:xfrm>
          <a:prstGeom prst="rect">
            <a:avLst/>
          </a:prstGeom>
          <a:noFill/>
        </p:spPr>
        <p:txBody>
          <a:bodyPr wrap="none" rtlCol="0">
            <a:spAutoFit/>
          </a:bodyPr>
          <a:lstStyle/>
          <a:p>
            <a:r>
              <a:rPr lang="en-GB" sz="1400" dirty="0" smtClean="0">
                <a:latin typeface="+mj-lt"/>
              </a:rPr>
              <a:t>Braddock Total Drive Time Week 1: 5h15</a:t>
            </a:r>
          </a:p>
          <a:p>
            <a:r>
              <a:rPr lang="en-GB" sz="1400" dirty="0" smtClean="0">
                <a:latin typeface="+mj-lt"/>
              </a:rPr>
              <a:t>Braddock Total Drive Time Week 11: 1h55</a:t>
            </a:r>
          </a:p>
          <a:p>
            <a:r>
              <a:rPr lang="en-GB" sz="1400" dirty="0" smtClean="0">
                <a:latin typeface="+mj-lt"/>
              </a:rPr>
              <a:t>Key Factors:</a:t>
            </a:r>
          </a:p>
          <a:p>
            <a:pPr lvl="1">
              <a:buFont typeface="Arial" pitchFamily="34" charset="0"/>
              <a:buChar char="•"/>
            </a:pPr>
            <a:r>
              <a:rPr lang="en-GB" sz="1400" dirty="0" smtClean="0">
                <a:latin typeface="+mj-lt"/>
              </a:rPr>
              <a:t> Provider Home</a:t>
            </a:r>
          </a:p>
          <a:p>
            <a:pPr lvl="1">
              <a:buFont typeface="Arial" pitchFamily="34" charset="0"/>
              <a:buChar char="•"/>
            </a:pPr>
            <a:r>
              <a:rPr lang="en-GB" sz="1400" dirty="0" smtClean="0">
                <a:latin typeface="+mj-lt"/>
              </a:rPr>
              <a:t> Provider Ready/Waiting</a:t>
            </a:r>
          </a:p>
          <a:p>
            <a:pPr lvl="1">
              <a:buFont typeface="Arial" pitchFamily="34" charset="0"/>
              <a:buChar char="•"/>
            </a:pPr>
            <a:r>
              <a:rPr lang="en-GB" sz="1400" dirty="0" smtClean="0">
                <a:latin typeface="+mj-lt"/>
              </a:rPr>
              <a:t> Driver Efficiency</a:t>
            </a:r>
            <a:endParaRPr lang="en-GB" sz="1400" dirty="0">
              <a:latin typeface="+mj-lt"/>
            </a:endParaRPr>
          </a:p>
        </p:txBody>
      </p:sp>
      <p:pic>
        <p:nvPicPr>
          <p:cNvPr id="3" name="Picture 2"/>
          <p:cNvPicPr>
            <a:picLocks noChangeAspect="1"/>
          </p:cNvPicPr>
          <p:nvPr/>
        </p:nvPicPr>
        <p:blipFill>
          <a:blip r:embed="rId5"/>
          <a:stretch>
            <a:fillRect/>
          </a:stretch>
        </p:blipFill>
        <p:spPr>
          <a:xfrm>
            <a:off x="5439915" y="3997842"/>
            <a:ext cx="3068848" cy="2032439"/>
          </a:xfrm>
          <a:prstGeom prst="rect">
            <a:avLst/>
          </a:prstGeom>
        </p:spPr>
      </p:pic>
    </p:spTree>
    <p:extLst>
      <p:ext uri="{BB962C8B-B14F-4D97-AF65-F5344CB8AC3E}">
        <p14:creationId xmlns:p14="http://schemas.microsoft.com/office/powerpoint/2010/main" val="344798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596047"/>
          </a:xfrm>
        </p:spPr>
        <p:txBody>
          <a:bodyPr>
            <a:normAutofit/>
          </a:bodyPr>
          <a:lstStyle/>
          <a:p>
            <a:r>
              <a:rPr lang="en-US" sz="3200" dirty="0" smtClean="0"/>
              <a:t>The Opportunity</a:t>
            </a:r>
            <a:endParaRPr lang="en-US" sz="3200" dirty="0"/>
          </a:p>
        </p:txBody>
      </p:sp>
      <p:sp>
        <p:nvSpPr>
          <p:cNvPr id="3" name="Content Placeholder 2"/>
          <p:cNvSpPr>
            <a:spLocks noGrp="1"/>
          </p:cNvSpPr>
          <p:nvPr>
            <p:ph idx="1"/>
          </p:nvPr>
        </p:nvSpPr>
        <p:spPr>
          <a:xfrm>
            <a:off x="678610" y="1263958"/>
            <a:ext cx="7786779" cy="4669269"/>
          </a:xfrm>
        </p:spPr>
        <p:txBody>
          <a:bodyPr>
            <a:normAutofit/>
          </a:bodyPr>
          <a:lstStyle/>
          <a:p>
            <a:r>
              <a:rPr lang="en-US" sz="2000" dirty="0" smtClean="0">
                <a:latin typeface="+mj-lt"/>
              </a:rPr>
              <a:t>In Allegheny County</a:t>
            </a:r>
          </a:p>
          <a:p>
            <a:pPr lvl="1"/>
            <a:r>
              <a:rPr lang="en-US" sz="1600" dirty="0" smtClean="0">
                <a:latin typeface="+mj-lt"/>
              </a:rPr>
              <a:t>14.4% Food Insecurity Rate</a:t>
            </a:r>
          </a:p>
          <a:p>
            <a:pPr lvl="1"/>
            <a:r>
              <a:rPr lang="en-US" sz="1600" b="1" dirty="0" smtClean="0">
                <a:latin typeface="+mj-lt"/>
              </a:rPr>
              <a:t>18.8% Child Food Insecurity Rate</a:t>
            </a:r>
          </a:p>
          <a:p>
            <a:pPr lvl="1"/>
            <a:r>
              <a:rPr lang="en-US" sz="1600" dirty="0" smtClean="0">
                <a:latin typeface="+mj-lt"/>
              </a:rPr>
              <a:t>Undernourished children are at risk of serious health, social and educational problems carrying into adulthood</a:t>
            </a:r>
          </a:p>
          <a:p>
            <a:r>
              <a:rPr lang="en-US" sz="2000" dirty="0" smtClean="0">
                <a:latin typeface="+mj-lt"/>
              </a:rPr>
              <a:t>In our underserved communities or areas with LSA (low supermarket access) this is more pronounced:</a:t>
            </a:r>
          </a:p>
          <a:p>
            <a:pPr lvl="1"/>
            <a:r>
              <a:rPr lang="en-US" sz="1600" dirty="0" smtClean="0">
                <a:latin typeface="+mj-lt"/>
              </a:rPr>
              <a:t>56.4% of children in Braddock are living in poverty</a:t>
            </a:r>
          </a:p>
          <a:p>
            <a:pPr lvl="1"/>
            <a:r>
              <a:rPr lang="en-US" sz="1600" dirty="0" smtClean="0">
                <a:latin typeface="+mj-lt"/>
              </a:rPr>
              <a:t>Braddock median household income: $22,924</a:t>
            </a:r>
          </a:p>
          <a:p>
            <a:r>
              <a:rPr lang="en-US" sz="2000" dirty="0" smtClean="0">
                <a:latin typeface="+mj-lt"/>
              </a:rPr>
              <a:t>Significant numbers of children in underserved communities are looked after by unregulated childcare providers classified as Relative/Neighbor providers</a:t>
            </a:r>
          </a:p>
          <a:p>
            <a:endParaRPr lang="en-US" sz="1600" dirty="0">
              <a:latin typeface="+mj-lt"/>
            </a:endParaRPr>
          </a:p>
        </p:txBody>
      </p:sp>
    </p:spTree>
    <p:extLst>
      <p:ext uri="{BB962C8B-B14F-4D97-AF65-F5344CB8AC3E}">
        <p14:creationId xmlns:p14="http://schemas.microsoft.com/office/powerpoint/2010/main" val="131097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Satisfaction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5731716"/>
              </p:ext>
            </p:extLst>
          </p:nvPr>
        </p:nvGraphicFramePr>
        <p:xfrm>
          <a:off x="457200" y="1417638"/>
          <a:ext cx="3654234" cy="247387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366615" y="1679946"/>
            <a:ext cx="3841719"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92% were satisfied with the quality of food each week</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95% liked the weekly menus and 87% used the menus provided each week</a:t>
            </a:r>
          </a:p>
          <a:p>
            <a:pPr marL="285750" indent="-285750">
              <a:buFont typeface="Arial" panose="020B0604020202020204" pitchFamily="34" charset="0"/>
              <a:buChar char="•"/>
            </a:pPr>
            <a:endParaRPr lang="en-US" sz="1600" dirty="0" smtClean="0">
              <a:latin typeface="+mj-lt"/>
            </a:endParaRPr>
          </a:p>
          <a:p>
            <a:pPr marL="285750" indent="-285750">
              <a:buFont typeface="Arial" panose="020B0604020202020204" pitchFamily="34" charset="0"/>
              <a:buChar char="•"/>
            </a:pPr>
            <a:r>
              <a:rPr lang="en-US" sz="1600" dirty="0" smtClean="0">
                <a:latin typeface="+mj-lt"/>
              </a:rPr>
              <a:t>100% reported that the program has been helpful</a:t>
            </a:r>
          </a:p>
          <a:p>
            <a:endParaRPr lang="en-US" sz="1600" dirty="0">
              <a:latin typeface="+mj-lt"/>
            </a:endParaRPr>
          </a:p>
        </p:txBody>
      </p:sp>
      <p:sp>
        <p:nvSpPr>
          <p:cNvPr id="3" name="TextBox 2"/>
          <p:cNvSpPr txBox="1"/>
          <p:nvPr/>
        </p:nvSpPr>
        <p:spPr>
          <a:xfrm>
            <a:off x="648586" y="4203870"/>
            <a:ext cx="7198242" cy="923330"/>
          </a:xfrm>
          <a:prstGeom prst="rect">
            <a:avLst/>
          </a:prstGeom>
          <a:noFill/>
        </p:spPr>
        <p:txBody>
          <a:bodyPr wrap="square" rtlCol="0">
            <a:spAutoFit/>
          </a:bodyPr>
          <a:lstStyle/>
          <a:p>
            <a:r>
              <a:rPr lang="en-US" dirty="0">
                <a:latin typeface="+mj-lt"/>
              </a:rPr>
              <a:t>Braddock provider: </a:t>
            </a:r>
            <a:r>
              <a:rPr lang="en-US" i="1" dirty="0">
                <a:latin typeface="+mj-lt"/>
              </a:rPr>
              <a:t>"Program helped because I didn’t have to stretch my food stamps to purchase food for the kids.”</a:t>
            </a:r>
          </a:p>
          <a:p>
            <a:endParaRPr lang="en-US" dirty="0">
              <a:latin typeface="+mj-lt"/>
            </a:endParaRPr>
          </a:p>
        </p:txBody>
      </p:sp>
    </p:spTree>
    <p:extLst>
      <p:ext uri="{BB962C8B-B14F-4D97-AF65-F5344CB8AC3E}">
        <p14:creationId xmlns:p14="http://schemas.microsoft.com/office/powerpoint/2010/main" val="411369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Health and Nutrition</a:t>
            </a:r>
            <a:br>
              <a:rPr lang="en-US" sz="3200" dirty="0" smtClean="0"/>
            </a:br>
            <a:r>
              <a:rPr lang="en-US" sz="1800" dirty="0" smtClean="0"/>
              <a:t>Daily Servings of Fruits &amp; Vegetables Increased</a:t>
            </a:r>
            <a:endParaRPr lang="en-US" sz="1800" dirty="0"/>
          </a:p>
        </p:txBody>
      </p:sp>
      <p:sp>
        <p:nvSpPr>
          <p:cNvPr id="12" name="TextBox 11"/>
          <p:cNvSpPr txBox="1"/>
          <p:nvPr/>
        </p:nvSpPr>
        <p:spPr>
          <a:xfrm>
            <a:off x="1096812" y="4049876"/>
            <a:ext cx="695037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Servings of 2 or more fruits &amp; vegetables increased from 58.4% to 82%</a:t>
            </a:r>
          </a:p>
          <a:p>
            <a:pPr marL="285750" indent="-285750">
              <a:buFont typeface="Arial" panose="020B0604020202020204" pitchFamily="34" charset="0"/>
              <a:buChar char="•"/>
            </a:pPr>
            <a:r>
              <a:rPr lang="en-US" sz="1600" dirty="0" smtClean="0">
                <a:latin typeface="+mj-lt"/>
              </a:rPr>
              <a:t>89% reported that the program introduced children to new foods</a:t>
            </a:r>
          </a:p>
          <a:p>
            <a:pPr marL="285750" indent="-285750">
              <a:buFont typeface="Arial" panose="020B0604020202020204" pitchFamily="34" charset="0"/>
              <a:buChar char="•"/>
            </a:pPr>
            <a:r>
              <a:rPr lang="en-US" sz="1600" dirty="0" smtClean="0">
                <a:latin typeface="+mj-lt"/>
              </a:rPr>
              <a:t>Hazelwood provider: “</a:t>
            </a:r>
            <a:r>
              <a:rPr lang="en-US" sz="1600" i="1" dirty="0" smtClean="0">
                <a:latin typeface="+mj-lt"/>
              </a:rPr>
              <a:t>The program allows them to eat more fresh fruits and vegetables  because usually those foods are to expensive to buy.”</a:t>
            </a:r>
            <a:endParaRPr lang="en-US" sz="1600" dirty="0">
              <a:latin typeface="+mj-lt"/>
            </a:endParaRPr>
          </a:p>
        </p:txBody>
      </p:sp>
      <p:pic>
        <p:nvPicPr>
          <p:cNvPr id="2050" name="Picture 2"/>
          <p:cNvPicPr>
            <a:picLocks noChangeAspect="1" noChangeArrowheads="1"/>
          </p:cNvPicPr>
          <p:nvPr/>
        </p:nvPicPr>
        <p:blipFill>
          <a:blip r:embed="rId3"/>
          <a:srcRect/>
          <a:stretch>
            <a:fillRect/>
          </a:stretch>
        </p:blipFill>
        <p:spPr bwMode="auto">
          <a:xfrm>
            <a:off x="4696037" y="1564629"/>
            <a:ext cx="3895171" cy="234678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666130" y="1575262"/>
            <a:ext cx="3844504" cy="2316254"/>
          </a:xfrm>
          <a:prstGeom prst="rect">
            <a:avLst/>
          </a:prstGeom>
          <a:noFill/>
          <a:ln w="9525">
            <a:noFill/>
            <a:miter lim="800000"/>
            <a:headEnd/>
            <a:tailEnd/>
          </a:ln>
        </p:spPr>
      </p:pic>
      <p:sp>
        <p:nvSpPr>
          <p:cNvPr id="3" name="TextBox 2"/>
          <p:cNvSpPr txBox="1"/>
          <p:nvPr/>
        </p:nvSpPr>
        <p:spPr>
          <a:xfrm>
            <a:off x="1685571" y="2838735"/>
            <a:ext cx="902811" cy="523220"/>
          </a:xfrm>
          <a:prstGeom prst="rect">
            <a:avLst/>
          </a:prstGeom>
          <a:noFill/>
        </p:spPr>
        <p:txBody>
          <a:bodyPr wrap="none" rtlCol="0">
            <a:spAutoFit/>
          </a:bodyPr>
          <a:lstStyle/>
          <a:p>
            <a:r>
              <a:rPr lang="en-US" sz="2800" b="1" dirty="0" smtClean="0">
                <a:solidFill>
                  <a:schemeClr val="bg1"/>
                </a:solidFill>
                <a:latin typeface="+mj-lt"/>
              </a:rPr>
              <a:t>58%</a:t>
            </a:r>
            <a:endParaRPr lang="en-US" sz="2800" b="1" dirty="0">
              <a:solidFill>
                <a:schemeClr val="bg1"/>
              </a:solidFill>
              <a:latin typeface="+mj-lt"/>
            </a:endParaRPr>
          </a:p>
        </p:txBody>
      </p:sp>
      <p:sp>
        <p:nvSpPr>
          <p:cNvPr id="7" name="TextBox 6"/>
          <p:cNvSpPr txBox="1"/>
          <p:nvPr/>
        </p:nvSpPr>
        <p:spPr>
          <a:xfrm>
            <a:off x="6191622" y="2800063"/>
            <a:ext cx="1005403" cy="584775"/>
          </a:xfrm>
          <a:prstGeom prst="rect">
            <a:avLst/>
          </a:prstGeom>
          <a:noFill/>
        </p:spPr>
        <p:txBody>
          <a:bodyPr wrap="none" rtlCol="0">
            <a:spAutoFit/>
          </a:bodyPr>
          <a:lstStyle/>
          <a:p>
            <a:r>
              <a:rPr lang="en-US" sz="3200" b="1" dirty="0" smtClean="0">
                <a:solidFill>
                  <a:schemeClr val="bg1"/>
                </a:solidFill>
                <a:latin typeface="+mj-lt"/>
              </a:rPr>
              <a:t>82%</a:t>
            </a:r>
            <a:endParaRPr lang="en-US" sz="3200" b="1" dirty="0">
              <a:solidFill>
                <a:schemeClr val="bg1"/>
              </a:solidFill>
              <a:latin typeface="+mj-lt"/>
            </a:endParaRPr>
          </a:p>
        </p:txBody>
      </p:sp>
    </p:spTree>
    <p:extLst>
      <p:ext uri="{BB962C8B-B14F-4D97-AF65-F5344CB8AC3E}">
        <p14:creationId xmlns:p14="http://schemas.microsoft.com/office/powerpoint/2010/main" val="2277522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731"/>
            <a:ext cx="8229600" cy="949160"/>
          </a:xfrm>
        </p:spPr>
        <p:txBody>
          <a:bodyPr>
            <a:normAutofit/>
          </a:bodyPr>
          <a:lstStyle/>
          <a:p>
            <a:r>
              <a:rPr lang="en-US" sz="3200" dirty="0" smtClean="0"/>
              <a:t>CACFP Reimbursement</a:t>
            </a:r>
            <a:endParaRPr lang="en-US" sz="3200" dirty="0"/>
          </a:p>
        </p:txBody>
      </p:sp>
      <p:sp>
        <p:nvSpPr>
          <p:cNvPr id="10" name="TextBox 9"/>
          <p:cNvSpPr txBox="1"/>
          <p:nvPr/>
        </p:nvSpPr>
        <p:spPr>
          <a:xfrm>
            <a:off x="4055873" y="1527492"/>
            <a:ext cx="4519914"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Only 5 providers were currently on CACFP</a:t>
            </a:r>
          </a:p>
          <a:p>
            <a:pPr marL="285750" indent="-285750">
              <a:buFont typeface="Arial" panose="020B0604020202020204" pitchFamily="34" charset="0"/>
              <a:buChar char="•"/>
            </a:pPr>
            <a:r>
              <a:rPr lang="en-US" sz="1600" dirty="0" smtClean="0">
                <a:latin typeface="+mj-lt"/>
              </a:rPr>
              <a:t>91% were interested in signing up for CACFP</a:t>
            </a:r>
            <a:endParaRPr lang="en-US" sz="1600" dirty="0">
              <a:latin typeface="+mj-lt"/>
            </a:endParaRPr>
          </a:p>
          <a:p>
            <a:pPr marL="285750" indent="-285750">
              <a:buFont typeface="Arial" panose="020B0604020202020204" pitchFamily="34" charset="0"/>
              <a:buChar char="•"/>
            </a:pPr>
            <a:r>
              <a:rPr lang="en-US" sz="1600" dirty="0" smtClean="0">
                <a:latin typeface="+mj-lt"/>
              </a:rPr>
              <a:t>One provider who was previously enrolled in CACFP said: </a:t>
            </a:r>
            <a:r>
              <a:rPr lang="en-US" sz="1600" i="1" dirty="0" smtClean="0">
                <a:latin typeface="+mj-lt"/>
              </a:rPr>
              <a:t>“I used to be part of the program, and I know I wouldn’t have been able to buy the amount and types of food you gave us on that program.”</a:t>
            </a:r>
          </a:p>
          <a:p>
            <a:pPr marL="285750" indent="-285750">
              <a:buFont typeface="Arial" panose="020B0604020202020204" pitchFamily="34" charset="0"/>
              <a:buChar char="•"/>
            </a:pPr>
            <a:r>
              <a:rPr lang="en-US" sz="1600" dirty="0" smtClean="0">
                <a:latin typeface="+mj-lt"/>
              </a:rPr>
              <a:t>Other reasons providers would prefer deliveries:</a:t>
            </a:r>
          </a:p>
          <a:p>
            <a:pPr marL="742950" lvl="1" indent="-285750">
              <a:buFont typeface="Arial" panose="020B0604020202020204" pitchFamily="34" charset="0"/>
              <a:buChar char="•"/>
            </a:pPr>
            <a:r>
              <a:rPr lang="en-US" sz="1600" i="1" dirty="0" smtClean="0">
                <a:latin typeface="+mj-lt"/>
              </a:rPr>
              <a:t>“I don’t have the funds to buy groceries and get reimbursed later.”</a:t>
            </a:r>
          </a:p>
          <a:p>
            <a:pPr marL="742950" lvl="1" indent="-285750">
              <a:buFont typeface="Arial" panose="020B0604020202020204" pitchFamily="34" charset="0"/>
              <a:buChar char="•"/>
            </a:pPr>
            <a:r>
              <a:rPr lang="en-US" sz="1600" i="1" dirty="0" smtClean="0">
                <a:latin typeface="+mj-lt"/>
              </a:rPr>
              <a:t>“I would prefer deliveries because then I know the money is going for food.”</a:t>
            </a:r>
            <a:endParaRPr lang="en-US" sz="1600" i="1" dirty="0">
              <a:latin typeface="+mj-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38110313"/>
              </p:ext>
            </p:extLst>
          </p:nvPr>
        </p:nvGraphicFramePr>
        <p:xfrm>
          <a:off x="0" y="1301891"/>
          <a:ext cx="4328822" cy="3990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543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488452"/>
          </a:xfrm>
        </p:spPr>
        <p:txBody>
          <a:bodyPr>
            <a:normAutofit fontScale="90000"/>
          </a:bodyPr>
          <a:lstStyle/>
          <a:p>
            <a:r>
              <a:rPr lang="en-US" sz="3200" dirty="0" smtClean="0"/>
              <a:t>Provider Highlight – Nicole Glaze</a:t>
            </a:r>
            <a:endParaRPr lang="en-US" sz="3200" dirty="0"/>
          </a:p>
        </p:txBody>
      </p:sp>
      <p:pic>
        <p:nvPicPr>
          <p:cNvPr id="4" name="Content Placeholder 3"/>
          <p:cNvPicPr>
            <a:picLocks noGrp="1" noChangeAspect="1"/>
          </p:cNvPicPr>
          <p:nvPr>
            <p:ph idx="1"/>
          </p:nvPr>
        </p:nvPicPr>
        <p:blipFill rotWithShape="1">
          <a:blip r:embed="rId3"/>
          <a:srcRect t="40284" r="17007"/>
          <a:stretch/>
        </p:blipFill>
        <p:spPr>
          <a:xfrm>
            <a:off x="518420" y="1173089"/>
            <a:ext cx="4293320" cy="1812999"/>
          </a:xfrm>
          <a:prstGeom prst="rect">
            <a:avLst/>
          </a:prstGeom>
        </p:spPr>
      </p:pic>
      <p:sp>
        <p:nvSpPr>
          <p:cNvPr id="6" name="TextBox 5"/>
          <p:cNvSpPr txBox="1"/>
          <p:nvPr/>
        </p:nvSpPr>
        <p:spPr>
          <a:xfrm>
            <a:off x="4923204" y="1048536"/>
            <a:ext cx="396362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mj-lt"/>
              </a:rPr>
              <a:t>Group provider in Braddock</a:t>
            </a:r>
          </a:p>
          <a:p>
            <a:pPr marL="285750" indent="-285750">
              <a:buFont typeface="Arial" panose="020B0604020202020204" pitchFamily="34" charset="0"/>
              <a:buChar char="•"/>
            </a:pPr>
            <a:r>
              <a:rPr lang="en-US" sz="1600" dirty="0" smtClean="0">
                <a:latin typeface="+mj-lt"/>
              </a:rPr>
              <a:t>Cares for 12 children</a:t>
            </a:r>
          </a:p>
          <a:p>
            <a:pPr marL="285750" indent="-285750">
              <a:buFont typeface="Arial" panose="020B0604020202020204" pitchFamily="34" charset="0"/>
              <a:buChar char="•"/>
            </a:pPr>
            <a:r>
              <a:rPr lang="en-US" sz="1600" dirty="0" smtClean="0">
                <a:latin typeface="+mj-lt"/>
              </a:rPr>
              <a:t>Was spending $500/month on groceries </a:t>
            </a:r>
          </a:p>
          <a:p>
            <a:pPr marL="285750" indent="-285750">
              <a:buFont typeface="Arial" panose="020B0604020202020204" pitchFamily="34" charset="0"/>
              <a:buChar char="•"/>
            </a:pPr>
            <a:r>
              <a:rPr lang="en-US" sz="1600" dirty="0" smtClean="0">
                <a:latin typeface="+mj-lt"/>
              </a:rPr>
              <a:t>Did not shop while enrolled in the program</a:t>
            </a:r>
          </a:p>
          <a:p>
            <a:pPr marL="285750" indent="-285750">
              <a:buFont typeface="Arial" panose="020B0604020202020204" pitchFamily="34" charset="0"/>
              <a:buChar char="•"/>
            </a:pPr>
            <a:r>
              <a:rPr lang="en-US" sz="1600" dirty="0" smtClean="0">
                <a:latin typeface="+mj-lt"/>
              </a:rPr>
              <a:t>Served fruit once per day before, and served it 2-4 times/day during program</a:t>
            </a:r>
            <a:endParaRPr lang="en-US" sz="1600" i="1" dirty="0">
              <a:latin typeface="+mj-lt"/>
            </a:endParaRPr>
          </a:p>
        </p:txBody>
      </p:sp>
      <p:sp>
        <p:nvSpPr>
          <p:cNvPr id="5" name="TextBox 4"/>
          <p:cNvSpPr txBox="1"/>
          <p:nvPr/>
        </p:nvSpPr>
        <p:spPr>
          <a:xfrm>
            <a:off x="844813" y="3416817"/>
            <a:ext cx="7326775" cy="2062103"/>
          </a:xfrm>
          <a:prstGeom prst="rect">
            <a:avLst/>
          </a:prstGeom>
          <a:noFill/>
        </p:spPr>
        <p:txBody>
          <a:bodyPr wrap="square" rtlCol="0">
            <a:spAutoFit/>
          </a:bodyPr>
          <a:lstStyle/>
          <a:p>
            <a:r>
              <a:rPr lang="en-US" sz="1600" i="1" dirty="0" smtClean="0">
                <a:latin typeface="+mj-lt"/>
              </a:rPr>
              <a:t>“The program was everything to me and everyone should be a part of it. It helped me get my center running, provide healthy food for the kids, and direct my energy toward other aspects of the childcare. The program gave me the ability to feed kids before school and fill babies stomachs who would come hungry.” </a:t>
            </a:r>
          </a:p>
          <a:p>
            <a:endParaRPr lang="en-US" sz="1600" i="1" dirty="0">
              <a:latin typeface="+mj-lt"/>
            </a:endParaRPr>
          </a:p>
          <a:p>
            <a:r>
              <a:rPr lang="en-US" sz="1600" dirty="0" smtClean="0">
                <a:latin typeface="+mj-lt"/>
              </a:rPr>
              <a:t>The deliveries have helped her sustain her childcare facility and kids are always excited when deliveries come</a:t>
            </a:r>
            <a:r>
              <a:rPr lang="en-US" sz="1600" dirty="0">
                <a:latin typeface="+mj-lt"/>
              </a:rPr>
              <a:t>!</a:t>
            </a:r>
          </a:p>
        </p:txBody>
      </p:sp>
    </p:spTree>
    <p:extLst>
      <p:ext uri="{BB962C8B-B14F-4D97-AF65-F5344CB8AC3E}">
        <p14:creationId xmlns:p14="http://schemas.microsoft.com/office/powerpoint/2010/main" val="2914243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637308"/>
          </a:xfrm>
        </p:spPr>
        <p:txBody>
          <a:bodyPr>
            <a:normAutofit/>
          </a:bodyPr>
          <a:lstStyle/>
          <a:p>
            <a:r>
              <a:rPr lang="en-US" sz="3200" dirty="0" smtClean="0"/>
              <a:t>Additional Provider Feedback</a:t>
            </a:r>
            <a:endParaRPr lang="en-US" sz="3200" dirty="0"/>
          </a:p>
        </p:txBody>
      </p:sp>
      <p:sp>
        <p:nvSpPr>
          <p:cNvPr id="3" name="Content Placeholder 2"/>
          <p:cNvSpPr>
            <a:spLocks noGrp="1"/>
          </p:cNvSpPr>
          <p:nvPr>
            <p:ph idx="1"/>
          </p:nvPr>
        </p:nvSpPr>
        <p:spPr>
          <a:xfrm>
            <a:off x="457200" y="1154013"/>
            <a:ext cx="8099929" cy="4375250"/>
          </a:xfrm>
        </p:spPr>
        <p:txBody>
          <a:bodyPr>
            <a:normAutofit lnSpcReduction="10000"/>
          </a:bodyPr>
          <a:lstStyle/>
          <a:p>
            <a:endParaRPr lang="en-US" sz="1600" b="1" dirty="0" smtClean="0">
              <a:latin typeface="+mj-lt"/>
            </a:endParaRPr>
          </a:p>
          <a:p>
            <a:endParaRPr lang="en-US" sz="1600" b="1" dirty="0">
              <a:latin typeface="+mj-lt"/>
            </a:endParaRPr>
          </a:p>
          <a:p>
            <a:r>
              <a:rPr lang="en-US" sz="2400" b="1" dirty="0" smtClean="0">
                <a:latin typeface="+mj-lt"/>
              </a:rPr>
              <a:t>Braddock provider: </a:t>
            </a:r>
            <a:r>
              <a:rPr lang="en-US" sz="2400" i="1" dirty="0">
                <a:latin typeface="+mj-lt"/>
              </a:rPr>
              <a:t>“The meals have gotten healthier during the deliveries because the food delivered had fresh fruit and vegetables, where before I only bought canned</a:t>
            </a:r>
            <a:r>
              <a:rPr lang="en-US" sz="2400" i="1" dirty="0" smtClean="0">
                <a:latin typeface="+mj-lt"/>
              </a:rPr>
              <a:t>.”</a:t>
            </a:r>
          </a:p>
          <a:p>
            <a:endParaRPr lang="en-US" sz="2400" i="1" dirty="0">
              <a:latin typeface="+mj-lt"/>
            </a:endParaRPr>
          </a:p>
          <a:p>
            <a:r>
              <a:rPr lang="en-US" sz="2400" b="1" dirty="0" smtClean="0">
                <a:latin typeface="+mj-lt"/>
              </a:rPr>
              <a:t>Braddock provider: </a:t>
            </a:r>
            <a:r>
              <a:rPr lang="en-US" sz="2400" i="1" dirty="0">
                <a:latin typeface="+mj-lt"/>
              </a:rPr>
              <a:t>“Through the program I learned how to cook healthier and my grandkids were eating things I never thought they would.  The Program has totally transformed the way I cook and is much healthier</a:t>
            </a:r>
            <a:r>
              <a:rPr lang="en-US" sz="2400" i="1" dirty="0" smtClean="0">
                <a:latin typeface="+mj-lt"/>
              </a:rPr>
              <a:t>.”</a:t>
            </a:r>
          </a:p>
          <a:p>
            <a:endParaRPr lang="en-US" sz="1600" i="1" dirty="0">
              <a:latin typeface="+mj-lt"/>
            </a:endParaRPr>
          </a:p>
          <a:p>
            <a:endParaRPr lang="en-US" sz="1600" i="1" dirty="0" smtClean="0">
              <a:latin typeface="+mj-lt"/>
            </a:endParaRPr>
          </a:p>
          <a:p>
            <a:endParaRPr lang="en-US" sz="1600" dirty="0" smtClean="0">
              <a:latin typeface="+mj-lt"/>
            </a:endParaRPr>
          </a:p>
          <a:p>
            <a:endParaRPr lang="en-US" sz="1600" b="1" dirty="0">
              <a:latin typeface="+mj-lt"/>
            </a:endParaRPr>
          </a:p>
          <a:p>
            <a:endParaRPr lang="en-US" sz="1600" dirty="0">
              <a:latin typeface="+mj-lt"/>
            </a:endParaRPr>
          </a:p>
        </p:txBody>
      </p:sp>
    </p:spTree>
    <p:extLst>
      <p:ext uri="{BB962C8B-B14F-4D97-AF65-F5344CB8AC3E}">
        <p14:creationId xmlns:p14="http://schemas.microsoft.com/office/powerpoint/2010/main" val="192308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637308"/>
          </a:xfrm>
        </p:spPr>
        <p:txBody>
          <a:bodyPr>
            <a:normAutofit/>
          </a:bodyPr>
          <a:lstStyle/>
          <a:p>
            <a:r>
              <a:rPr lang="en-US" sz="3200" dirty="0" smtClean="0"/>
              <a:t>Additional Provider Feedback</a:t>
            </a:r>
            <a:endParaRPr lang="en-US" sz="3200" dirty="0"/>
          </a:p>
        </p:txBody>
      </p:sp>
      <p:sp>
        <p:nvSpPr>
          <p:cNvPr id="3" name="Content Placeholder 2"/>
          <p:cNvSpPr>
            <a:spLocks noGrp="1"/>
          </p:cNvSpPr>
          <p:nvPr>
            <p:ph idx="1"/>
          </p:nvPr>
        </p:nvSpPr>
        <p:spPr>
          <a:xfrm>
            <a:off x="457200" y="1154013"/>
            <a:ext cx="8099929" cy="4375250"/>
          </a:xfrm>
        </p:spPr>
        <p:txBody>
          <a:bodyPr>
            <a:normAutofit fontScale="92500"/>
          </a:bodyPr>
          <a:lstStyle/>
          <a:p>
            <a:endParaRPr lang="en-US" sz="2400" b="1" dirty="0" smtClean="0">
              <a:latin typeface="+mj-lt"/>
            </a:endParaRPr>
          </a:p>
          <a:p>
            <a:r>
              <a:rPr lang="en-US" sz="2400" b="1" dirty="0" smtClean="0">
                <a:latin typeface="+mj-lt"/>
              </a:rPr>
              <a:t>Northside provider: </a:t>
            </a:r>
            <a:r>
              <a:rPr lang="en-US" sz="2400" dirty="0" smtClean="0">
                <a:latin typeface="+mj-lt"/>
              </a:rPr>
              <a:t>Didn't </a:t>
            </a:r>
            <a:r>
              <a:rPr lang="en-US" sz="2400" dirty="0">
                <a:latin typeface="+mj-lt"/>
              </a:rPr>
              <a:t>have to spend money on food and could put money towards activities like science center, ice cream, resources could be used differently in general. Less pressure on her to come up with food ideas and allowed her to teach kids about healthy food and trying new things</a:t>
            </a:r>
            <a:r>
              <a:rPr lang="en-US" sz="2400" dirty="0" smtClean="0">
                <a:latin typeface="+mj-lt"/>
              </a:rPr>
              <a:t>.</a:t>
            </a:r>
            <a:endParaRPr lang="en-US" sz="2400" i="1" dirty="0" smtClean="0">
              <a:latin typeface="+mj-lt"/>
            </a:endParaRPr>
          </a:p>
          <a:p>
            <a:endParaRPr lang="en-US" sz="2400" b="1" dirty="0" smtClean="0">
              <a:latin typeface="+mj-lt"/>
            </a:endParaRPr>
          </a:p>
          <a:p>
            <a:r>
              <a:rPr lang="en-US" sz="2400" b="1" dirty="0" smtClean="0">
                <a:latin typeface="+mj-lt"/>
              </a:rPr>
              <a:t>Northside provider: </a:t>
            </a:r>
            <a:r>
              <a:rPr lang="en-US" sz="2400" dirty="0" smtClean="0">
                <a:latin typeface="+mj-lt"/>
              </a:rPr>
              <a:t>Given </a:t>
            </a:r>
            <a:r>
              <a:rPr lang="en-US" sz="2400" dirty="0">
                <a:latin typeface="+mj-lt"/>
              </a:rPr>
              <a:t>her the opportunity to provide additional food and more importantly healthy, nutritious food. Program has been educational and teaches how to eat healthier and give healthier food to kids</a:t>
            </a:r>
            <a:r>
              <a:rPr lang="en-US" sz="2400" dirty="0" smtClean="0">
                <a:latin typeface="+mj-lt"/>
              </a:rPr>
              <a:t>.</a:t>
            </a:r>
          </a:p>
          <a:p>
            <a:endParaRPr lang="en-US" sz="2400" i="1" dirty="0">
              <a:latin typeface="+mj-lt"/>
            </a:endParaRPr>
          </a:p>
          <a:p>
            <a:endParaRPr lang="en-US" sz="2400" i="1" dirty="0" smtClean="0">
              <a:latin typeface="+mj-lt"/>
            </a:endParaRPr>
          </a:p>
          <a:p>
            <a:endParaRPr lang="en-US" sz="2400" dirty="0" smtClean="0">
              <a:latin typeface="+mj-lt"/>
            </a:endParaRPr>
          </a:p>
          <a:p>
            <a:endParaRPr lang="en-US" sz="2400" b="1" dirty="0">
              <a:latin typeface="+mj-lt"/>
            </a:endParaRPr>
          </a:p>
          <a:p>
            <a:endParaRPr lang="en-US" sz="2400" dirty="0">
              <a:latin typeface="+mj-lt"/>
            </a:endParaRPr>
          </a:p>
        </p:txBody>
      </p:sp>
    </p:spTree>
    <p:extLst>
      <p:ext uri="{BB962C8B-B14F-4D97-AF65-F5344CB8AC3E}">
        <p14:creationId xmlns:p14="http://schemas.microsoft.com/office/powerpoint/2010/main" val="3960201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637308"/>
          </a:xfrm>
        </p:spPr>
        <p:txBody>
          <a:bodyPr>
            <a:normAutofit/>
          </a:bodyPr>
          <a:lstStyle/>
          <a:p>
            <a:r>
              <a:rPr lang="en-US" sz="3200" dirty="0" smtClean="0"/>
              <a:t>Additional Provider Feedback</a:t>
            </a:r>
            <a:endParaRPr lang="en-US" sz="3200" dirty="0"/>
          </a:p>
        </p:txBody>
      </p:sp>
      <p:sp>
        <p:nvSpPr>
          <p:cNvPr id="3" name="Content Placeholder 2"/>
          <p:cNvSpPr>
            <a:spLocks noGrp="1"/>
          </p:cNvSpPr>
          <p:nvPr>
            <p:ph idx="1"/>
          </p:nvPr>
        </p:nvSpPr>
        <p:spPr>
          <a:xfrm>
            <a:off x="457200" y="1172301"/>
            <a:ext cx="8099929" cy="4375250"/>
          </a:xfrm>
        </p:spPr>
        <p:txBody>
          <a:bodyPr>
            <a:normAutofit/>
          </a:bodyPr>
          <a:lstStyle/>
          <a:p>
            <a:r>
              <a:rPr lang="en-US" sz="2400" b="1" dirty="0" smtClean="0">
                <a:latin typeface="+mj-lt"/>
              </a:rPr>
              <a:t>Braddock Provider: </a:t>
            </a:r>
            <a:r>
              <a:rPr lang="en-US" sz="2400" dirty="0">
                <a:latin typeface="+mj-lt"/>
              </a:rPr>
              <a:t>“The meals I served definitely  got healthier. Gave me the chance to get a lot of things since when I do my own shopping I would run out of food between trips and this program prevented that</a:t>
            </a:r>
            <a:r>
              <a:rPr lang="en-US" sz="2400" dirty="0" smtClean="0">
                <a:latin typeface="+mj-lt"/>
              </a:rPr>
              <a:t>.”</a:t>
            </a:r>
            <a:endParaRPr lang="en-US" sz="2400" dirty="0">
              <a:latin typeface="+mj-lt"/>
            </a:endParaRPr>
          </a:p>
          <a:p>
            <a:endParaRPr lang="en-US" sz="2400" b="1" dirty="0" smtClean="0">
              <a:latin typeface="+mj-lt"/>
            </a:endParaRPr>
          </a:p>
          <a:p>
            <a:r>
              <a:rPr lang="en-US" sz="2400" b="1" dirty="0" smtClean="0">
                <a:latin typeface="+mj-lt"/>
              </a:rPr>
              <a:t>Turtle Creek Provider</a:t>
            </a:r>
            <a:r>
              <a:rPr lang="en-US" sz="2400" dirty="0" smtClean="0">
                <a:latin typeface="+mj-lt"/>
              </a:rPr>
              <a:t>: the groceries were a huge help, she usually uses her own money to buy the food for her grandchildren whom she looks after so that her daughters “reach their dreams”.  She told us it was “so special” that we could be there to help her and her family.</a:t>
            </a:r>
            <a:endParaRPr lang="en-US" sz="2400" dirty="0">
              <a:latin typeface="+mj-lt"/>
            </a:endParaRPr>
          </a:p>
          <a:p>
            <a:endParaRPr lang="en-US" sz="2400" i="1" dirty="0">
              <a:latin typeface="+mj-lt"/>
            </a:endParaRPr>
          </a:p>
          <a:p>
            <a:endParaRPr lang="en-US" sz="2400" i="1" dirty="0" smtClean="0">
              <a:latin typeface="+mj-lt"/>
            </a:endParaRPr>
          </a:p>
          <a:p>
            <a:endParaRPr lang="en-US" sz="2400" dirty="0" smtClean="0">
              <a:latin typeface="+mj-lt"/>
            </a:endParaRPr>
          </a:p>
          <a:p>
            <a:endParaRPr lang="en-US" sz="2400" b="1" dirty="0">
              <a:latin typeface="+mj-lt"/>
            </a:endParaRPr>
          </a:p>
          <a:p>
            <a:endParaRPr lang="en-US" sz="2400" dirty="0">
              <a:latin typeface="+mj-lt"/>
            </a:endParaRPr>
          </a:p>
        </p:txBody>
      </p:sp>
    </p:spTree>
    <p:extLst>
      <p:ext uri="{BB962C8B-B14F-4D97-AF65-F5344CB8AC3E}">
        <p14:creationId xmlns:p14="http://schemas.microsoft.com/office/powerpoint/2010/main" val="1733754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650638"/>
          </a:xfrm>
        </p:spPr>
        <p:txBody>
          <a:bodyPr>
            <a:normAutofit/>
          </a:bodyPr>
          <a:lstStyle/>
          <a:p>
            <a:r>
              <a:rPr lang="en-GB" sz="3200" dirty="0" smtClean="0"/>
              <a:t>Conclusions/Next Steps</a:t>
            </a:r>
            <a:endParaRPr lang="en-GB" sz="3200" dirty="0"/>
          </a:p>
        </p:txBody>
      </p:sp>
      <p:sp>
        <p:nvSpPr>
          <p:cNvPr id="3" name="Content Placeholder 2"/>
          <p:cNvSpPr>
            <a:spLocks noGrp="1"/>
          </p:cNvSpPr>
          <p:nvPr>
            <p:ph sz="half" idx="1"/>
          </p:nvPr>
        </p:nvSpPr>
        <p:spPr>
          <a:xfrm>
            <a:off x="457200" y="1108875"/>
            <a:ext cx="7921256" cy="5291925"/>
          </a:xfrm>
        </p:spPr>
        <p:txBody>
          <a:bodyPr>
            <a:normAutofit lnSpcReduction="10000"/>
          </a:bodyPr>
          <a:lstStyle/>
          <a:p>
            <a:r>
              <a:rPr lang="en-GB" sz="2000" dirty="0" smtClean="0">
                <a:latin typeface="+mj-lt"/>
              </a:rPr>
              <a:t>Demonstrated potential to scale and sustain within CACFP budget</a:t>
            </a:r>
          </a:p>
          <a:p>
            <a:r>
              <a:rPr lang="en-GB" sz="2000" dirty="0">
                <a:latin typeface="+mj-lt"/>
              </a:rPr>
              <a:t>Challenges: Repack is a complicated and sometimes time-consuming process</a:t>
            </a:r>
          </a:p>
          <a:p>
            <a:r>
              <a:rPr lang="en-GB" sz="2000" dirty="0" smtClean="0">
                <a:latin typeface="+mj-lt"/>
              </a:rPr>
              <a:t>Unintended Benefits/Consequences</a:t>
            </a:r>
          </a:p>
          <a:p>
            <a:pPr lvl="1"/>
            <a:r>
              <a:rPr lang="en-GB" sz="1400" i="1" dirty="0" smtClean="0">
                <a:latin typeface="+mj-lt"/>
              </a:rPr>
              <a:t>Tracy has a 29 year old autistic son Tyrell that who lives with her in her North Side home.  He used to let us in every week. We learned that Tyrell used to be involved with an employment/mentoring program through the Carnegie Library, but stopped going because he was being picked on by neighbourhood kids at the bus stop.  fitUnited was able to link Tracy with the Office of Vocational Rehab to get Tyrell back into a working program</a:t>
            </a:r>
          </a:p>
          <a:p>
            <a:pPr lvl="1"/>
            <a:r>
              <a:rPr lang="en-GB" sz="1400" i="1" dirty="0" smtClean="0">
                <a:latin typeface="+mj-lt"/>
              </a:rPr>
              <a:t>A Provider ran into issues with landlord and was in and out of court due to rent payment disputes.  She confided in us, we connected her with resources and agencies to start looking for affordable housing – she told us she was extremely lucky to have us as support because she didn’t know where else to turn for help</a:t>
            </a:r>
          </a:p>
          <a:p>
            <a:pPr marL="457200" lvl="1" indent="0">
              <a:buNone/>
            </a:pPr>
            <a:endParaRPr lang="en-GB" sz="1600" dirty="0" smtClean="0">
              <a:latin typeface="+mj-lt"/>
            </a:endParaRPr>
          </a:p>
          <a:p>
            <a:pPr>
              <a:buNone/>
            </a:pPr>
            <a:r>
              <a:rPr lang="en-GB" sz="2000" dirty="0" smtClean="0">
                <a:latin typeface="+mj-lt"/>
              </a:rPr>
              <a:t>Next Steps:</a:t>
            </a:r>
          </a:p>
          <a:p>
            <a:r>
              <a:rPr lang="en-GB" sz="2000" dirty="0" smtClean="0">
                <a:latin typeface="+mj-lt"/>
              </a:rPr>
              <a:t>Creating a plan to stay engaged with providers</a:t>
            </a:r>
          </a:p>
          <a:p>
            <a:r>
              <a:rPr lang="en-GB" sz="2000" dirty="0" smtClean="0">
                <a:latin typeface="+mj-lt"/>
              </a:rPr>
              <a:t>USDA Approval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596047"/>
          </a:xfrm>
        </p:spPr>
        <p:txBody>
          <a:bodyPr>
            <a:normAutofit/>
          </a:bodyPr>
          <a:lstStyle/>
          <a:p>
            <a:r>
              <a:rPr lang="en-US" sz="3200" dirty="0" smtClean="0"/>
              <a:t>The Opportunity (cont.)</a:t>
            </a:r>
            <a:endParaRPr lang="en-US" sz="3200" dirty="0"/>
          </a:p>
        </p:txBody>
      </p:sp>
      <p:sp>
        <p:nvSpPr>
          <p:cNvPr id="3" name="Content Placeholder 2"/>
          <p:cNvSpPr>
            <a:spLocks noGrp="1"/>
          </p:cNvSpPr>
          <p:nvPr>
            <p:ph idx="1"/>
          </p:nvPr>
        </p:nvSpPr>
        <p:spPr>
          <a:xfrm>
            <a:off x="678610" y="934774"/>
            <a:ext cx="7786779" cy="4778452"/>
          </a:xfrm>
        </p:spPr>
        <p:txBody>
          <a:bodyPr>
            <a:normAutofit/>
          </a:bodyPr>
          <a:lstStyle/>
          <a:p>
            <a:r>
              <a:rPr lang="en-US" sz="2000" dirty="0" smtClean="0">
                <a:latin typeface="+mj-lt"/>
              </a:rPr>
              <a:t>Home-based child care providers in underserved communities face a number of challenges in providing healthy foods for children in their care:</a:t>
            </a:r>
            <a:endParaRPr lang="en-US" sz="1500" dirty="0" smtClean="0">
              <a:latin typeface="+mj-lt"/>
            </a:endParaRPr>
          </a:p>
          <a:p>
            <a:pPr lvl="1"/>
            <a:r>
              <a:rPr lang="en-US" sz="1800" dirty="0" smtClean="0">
                <a:latin typeface="+mj-lt"/>
              </a:rPr>
              <a:t>Storage and Time: shopping and storing food in a residential facility can be a challenge </a:t>
            </a:r>
          </a:p>
          <a:p>
            <a:pPr lvl="1"/>
            <a:r>
              <a:rPr lang="en-US" sz="1800" dirty="0" smtClean="0">
                <a:latin typeface="+mj-lt"/>
              </a:rPr>
              <a:t>Lack of Participation in State Administered programs: very few Relative/Neighbor providers participate in CACFP (Child and Adult Care Food Program)</a:t>
            </a:r>
          </a:p>
          <a:p>
            <a:pPr lvl="1"/>
            <a:r>
              <a:rPr lang="en-US" sz="1800" dirty="0">
                <a:latin typeface="+mj-lt"/>
              </a:rPr>
              <a:t>Cost: those who do participate in CACFP </a:t>
            </a:r>
            <a:r>
              <a:rPr lang="en-US" sz="1800" dirty="0" smtClean="0">
                <a:latin typeface="+mj-lt"/>
              </a:rPr>
              <a:t>report </a:t>
            </a:r>
            <a:r>
              <a:rPr lang="en-US" sz="1800" dirty="0">
                <a:latin typeface="+mj-lt"/>
              </a:rPr>
              <a:t>they spend more than the allowance.</a:t>
            </a:r>
          </a:p>
          <a:p>
            <a:pPr lvl="1"/>
            <a:endParaRPr lang="en-US" sz="1500" dirty="0" smtClean="0">
              <a:latin typeface="+mj-lt"/>
            </a:endParaRPr>
          </a:p>
          <a:p>
            <a:r>
              <a:rPr lang="en-US" sz="2000" dirty="0">
                <a:latin typeface="+mj-lt"/>
              </a:rPr>
              <a:t>In Pennsylvania 5,300 children that we know of are cared for by Relative/Neighbor Providers</a:t>
            </a:r>
          </a:p>
          <a:p>
            <a:pPr lvl="1"/>
            <a:r>
              <a:rPr lang="en-US" sz="1800" dirty="0">
                <a:latin typeface="+mj-lt"/>
              </a:rPr>
              <a:t>825 (or 15.5%) of those are in Allegheny County</a:t>
            </a:r>
          </a:p>
          <a:p>
            <a:pPr lvl="1"/>
            <a:r>
              <a:rPr lang="en-US" sz="1800" dirty="0">
                <a:latin typeface="+mj-lt"/>
              </a:rPr>
              <a:t>2,214 (41.7%) are in Philadelphia</a:t>
            </a:r>
          </a:p>
          <a:p>
            <a:endParaRPr lang="en-US" sz="1500" dirty="0" smtClean="0">
              <a:latin typeface="+mj-lt"/>
            </a:endParaRPr>
          </a:p>
          <a:p>
            <a:pPr lvl="1"/>
            <a:endParaRPr lang="en-US" sz="1500" dirty="0" smtClean="0">
              <a:latin typeface="+mj-lt"/>
            </a:endParaRPr>
          </a:p>
          <a:p>
            <a:endParaRPr lang="en-US" sz="1600" dirty="0">
              <a:latin typeface="+mj-lt"/>
            </a:endParaRPr>
          </a:p>
        </p:txBody>
      </p:sp>
    </p:spTree>
    <p:extLst>
      <p:ext uri="{BB962C8B-B14F-4D97-AF65-F5344CB8AC3E}">
        <p14:creationId xmlns:p14="http://schemas.microsoft.com/office/powerpoint/2010/main" val="76551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Relative/Neighbor Provider Profile</a:t>
            </a:r>
            <a:br>
              <a:rPr lang="en-US" sz="3200" dirty="0" smtClean="0"/>
            </a:br>
            <a:r>
              <a:rPr lang="en-US" sz="3200" dirty="0" smtClean="0"/>
              <a:t>Ellen Lomax</a:t>
            </a:r>
            <a:endParaRPr lang="en-US" sz="3200" dirty="0"/>
          </a:p>
        </p:txBody>
      </p:sp>
      <p:pic>
        <p:nvPicPr>
          <p:cNvPr id="4" name="Content Placeholder 3"/>
          <p:cNvPicPr>
            <a:picLocks noGrp="1" noChangeAspect="1"/>
          </p:cNvPicPr>
          <p:nvPr>
            <p:ph idx="1"/>
          </p:nvPr>
        </p:nvPicPr>
        <p:blipFill rotWithShape="1">
          <a:blip r:embed="rId3"/>
          <a:srcRect l="22934" t="41924" r="20982" b="35167"/>
          <a:stretch/>
        </p:blipFill>
        <p:spPr>
          <a:xfrm>
            <a:off x="614150" y="1760560"/>
            <a:ext cx="1992573" cy="1446663"/>
          </a:xfrm>
          <a:prstGeom prst="rect">
            <a:avLst/>
          </a:prstGeom>
        </p:spPr>
      </p:pic>
      <p:sp>
        <p:nvSpPr>
          <p:cNvPr id="5" name="TextBox 4"/>
          <p:cNvSpPr txBox="1"/>
          <p:nvPr/>
        </p:nvSpPr>
        <p:spPr>
          <a:xfrm>
            <a:off x="2702252" y="1807908"/>
            <a:ext cx="511791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A Grandmother living in Braddock PA</a:t>
            </a:r>
          </a:p>
          <a:p>
            <a:pPr marL="285750" indent="-285750">
              <a:buFont typeface="Arial" panose="020B0604020202020204" pitchFamily="34" charset="0"/>
              <a:buChar char="•"/>
            </a:pPr>
            <a:r>
              <a:rPr lang="en-US" dirty="0" smtClean="0">
                <a:latin typeface="+mj-lt"/>
              </a:rPr>
              <a:t>Cares full time for 2 of her grandchildren</a:t>
            </a:r>
          </a:p>
          <a:p>
            <a:pPr marL="285750" indent="-285750">
              <a:buFont typeface="Arial" panose="020B0604020202020204" pitchFamily="34" charset="0"/>
              <a:buChar char="•"/>
            </a:pPr>
            <a:r>
              <a:rPr lang="en-US" dirty="0" err="1" smtClean="0">
                <a:latin typeface="+mj-lt"/>
              </a:rPr>
              <a:t>Ms</a:t>
            </a:r>
            <a:r>
              <a:rPr lang="en-US" dirty="0" smtClean="0">
                <a:latin typeface="+mj-lt"/>
              </a:rPr>
              <a:t> Lomax does not have a car, and has physical mobility issues</a:t>
            </a:r>
          </a:p>
        </p:txBody>
      </p:sp>
      <p:sp>
        <p:nvSpPr>
          <p:cNvPr id="6" name="TextBox 5"/>
          <p:cNvSpPr txBox="1"/>
          <p:nvPr/>
        </p:nvSpPr>
        <p:spPr>
          <a:xfrm>
            <a:off x="630066" y="3420618"/>
            <a:ext cx="690349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When we first met </a:t>
            </a:r>
            <a:r>
              <a:rPr lang="en-US" dirty="0" err="1" smtClean="0">
                <a:latin typeface="+mj-lt"/>
              </a:rPr>
              <a:t>Ms</a:t>
            </a:r>
            <a:r>
              <a:rPr lang="en-US" dirty="0" smtClean="0">
                <a:latin typeface="+mj-lt"/>
              </a:rPr>
              <a:t> Lomax, she was saving up to get the $12 she needed for the jitney to take her to the supermarket</a:t>
            </a:r>
          </a:p>
          <a:p>
            <a:pPr marL="285750" indent="-285750">
              <a:buFont typeface="Arial" panose="020B0604020202020204" pitchFamily="34" charset="0"/>
              <a:buChar char="•"/>
            </a:pPr>
            <a:r>
              <a:rPr lang="en-US" dirty="0" smtClean="0">
                <a:latin typeface="+mj-lt"/>
              </a:rPr>
              <a:t>She uses coupons which often dictate which store she shops at – and she tries to keep her pantry stocked with shelf-stable items in case she has trouble getting the jitney money together</a:t>
            </a:r>
          </a:p>
          <a:p>
            <a:pPr marL="285750" indent="-285750">
              <a:buFont typeface="Arial" panose="020B0604020202020204" pitchFamily="34" charset="0"/>
              <a:buChar char="•"/>
            </a:pPr>
            <a:r>
              <a:rPr lang="en-US" dirty="0" smtClean="0">
                <a:latin typeface="+mj-lt"/>
              </a:rPr>
              <a:t>We were </a:t>
            </a:r>
            <a:r>
              <a:rPr lang="en-US" dirty="0" err="1" smtClean="0">
                <a:latin typeface="+mj-lt"/>
              </a:rPr>
              <a:t>Ms</a:t>
            </a:r>
            <a:r>
              <a:rPr lang="en-US" dirty="0" smtClean="0">
                <a:latin typeface="+mj-lt"/>
              </a:rPr>
              <a:t> Lomax’s only means of support during the pilot, and she often talked to us about troubles she was having unrelated to food and nutrition </a:t>
            </a:r>
          </a:p>
        </p:txBody>
      </p:sp>
    </p:spTree>
    <p:extLst>
      <p:ext uri="{BB962C8B-B14F-4D97-AF65-F5344CB8AC3E}">
        <p14:creationId xmlns:p14="http://schemas.microsoft.com/office/powerpoint/2010/main" val="40364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596047"/>
          </a:xfrm>
        </p:spPr>
        <p:txBody>
          <a:bodyPr>
            <a:normAutofit/>
          </a:bodyPr>
          <a:lstStyle/>
          <a:p>
            <a:r>
              <a:rPr lang="en-US" sz="3200" dirty="0" smtClean="0"/>
              <a:t>The Opportunity (cont.)</a:t>
            </a:r>
            <a:endParaRPr lang="en-US" sz="3200" dirty="0"/>
          </a:p>
        </p:txBody>
      </p:sp>
      <p:sp>
        <p:nvSpPr>
          <p:cNvPr id="3" name="Content Placeholder 2"/>
          <p:cNvSpPr>
            <a:spLocks noGrp="1"/>
          </p:cNvSpPr>
          <p:nvPr>
            <p:ph idx="1"/>
          </p:nvPr>
        </p:nvSpPr>
        <p:spPr>
          <a:xfrm>
            <a:off x="678610" y="1062790"/>
            <a:ext cx="7786779" cy="4778452"/>
          </a:xfrm>
        </p:spPr>
        <p:txBody>
          <a:bodyPr>
            <a:normAutofit/>
          </a:bodyPr>
          <a:lstStyle/>
          <a:p>
            <a:r>
              <a:rPr lang="en-US" sz="2100" dirty="0" smtClean="0">
                <a:latin typeface="+mj-lt"/>
              </a:rPr>
              <a:t>Relative/Neighbor Providers</a:t>
            </a:r>
          </a:p>
          <a:p>
            <a:pPr lvl="1"/>
            <a:r>
              <a:rPr lang="en-US" sz="1800" dirty="0" smtClean="0">
                <a:latin typeface="+mj-lt"/>
              </a:rPr>
              <a:t>Receiving Child Care Subsidies based on eligibility of parents</a:t>
            </a:r>
          </a:p>
          <a:p>
            <a:pPr lvl="1"/>
            <a:r>
              <a:rPr lang="en-US" sz="1800" dirty="0" smtClean="0">
                <a:latin typeface="+mj-lt"/>
              </a:rPr>
              <a:t>They qualify for CACFP but few participate</a:t>
            </a:r>
          </a:p>
          <a:p>
            <a:pPr lvl="1"/>
            <a:endParaRPr lang="en-US" sz="1800" dirty="0" smtClean="0">
              <a:latin typeface="+mj-lt"/>
            </a:endParaRPr>
          </a:p>
          <a:p>
            <a:r>
              <a:rPr lang="en-US" sz="2200" dirty="0" smtClean="0">
                <a:latin typeface="+mj-lt"/>
              </a:rPr>
              <a:t>Caring for children in an unregulated and unmonitored environment – no assessment of:</a:t>
            </a:r>
          </a:p>
          <a:p>
            <a:pPr lvl="2"/>
            <a:r>
              <a:rPr lang="en-US" sz="1800" dirty="0" smtClean="0">
                <a:latin typeface="+mj-lt"/>
              </a:rPr>
              <a:t>Safety</a:t>
            </a:r>
          </a:p>
          <a:p>
            <a:pPr lvl="2"/>
            <a:r>
              <a:rPr lang="en-US" sz="1800" dirty="0" smtClean="0">
                <a:latin typeface="+mj-lt"/>
              </a:rPr>
              <a:t>Air quality</a:t>
            </a:r>
          </a:p>
          <a:p>
            <a:pPr lvl="2"/>
            <a:r>
              <a:rPr lang="en-US" sz="1800" dirty="0" smtClean="0">
                <a:latin typeface="+mj-lt"/>
              </a:rPr>
              <a:t>Programming</a:t>
            </a:r>
          </a:p>
          <a:p>
            <a:pPr lvl="2"/>
            <a:r>
              <a:rPr lang="en-US" sz="1800" dirty="0" smtClean="0">
                <a:latin typeface="+mj-lt"/>
              </a:rPr>
              <a:t>Nutrition</a:t>
            </a:r>
          </a:p>
          <a:p>
            <a:pPr lvl="2"/>
            <a:endParaRPr lang="en-US" sz="1800" dirty="0" smtClean="0">
              <a:latin typeface="+mj-lt"/>
            </a:endParaRPr>
          </a:p>
          <a:p>
            <a:r>
              <a:rPr lang="en-US" sz="2200" dirty="0" smtClean="0">
                <a:latin typeface="+mj-lt"/>
              </a:rPr>
              <a:t>November 2016 they will need to be certified, but only if looking after unrelated children</a:t>
            </a:r>
          </a:p>
          <a:p>
            <a:pPr lvl="1"/>
            <a:endParaRPr lang="en-US" sz="1500" dirty="0" smtClean="0">
              <a:latin typeface="+mj-lt"/>
            </a:endParaRPr>
          </a:p>
          <a:p>
            <a:endParaRPr lang="en-US" sz="1600" dirty="0">
              <a:latin typeface="+mj-lt"/>
            </a:endParaRPr>
          </a:p>
        </p:txBody>
      </p:sp>
    </p:spTree>
    <p:extLst>
      <p:ext uri="{BB962C8B-B14F-4D97-AF65-F5344CB8AC3E}">
        <p14:creationId xmlns:p14="http://schemas.microsoft.com/office/powerpoint/2010/main" val="26103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610514"/>
          </a:xfrm>
        </p:spPr>
        <p:txBody>
          <a:bodyPr>
            <a:normAutofit/>
          </a:bodyPr>
          <a:lstStyle/>
          <a:p>
            <a:r>
              <a:rPr lang="en-US" sz="3200" dirty="0"/>
              <a:t>Our Average Provider</a:t>
            </a:r>
          </a:p>
        </p:txBody>
      </p:sp>
      <p:sp>
        <p:nvSpPr>
          <p:cNvPr id="3" name="Content Placeholder 2"/>
          <p:cNvSpPr>
            <a:spLocks noGrp="1"/>
          </p:cNvSpPr>
          <p:nvPr>
            <p:ph idx="1"/>
          </p:nvPr>
        </p:nvSpPr>
        <p:spPr>
          <a:xfrm>
            <a:off x="565762" y="1243823"/>
            <a:ext cx="3640478" cy="3328529"/>
          </a:xfrm>
        </p:spPr>
        <p:txBody>
          <a:bodyPr>
            <a:noAutofit/>
          </a:bodyPr>
          <a:lstStyle/>
          <a:p>
            <a:pPr indent="-247650">
              <a:lnSpc>
                <a:spcPct val="90000"/>
              </a:lnSpc>
              <a:buClr>
                <a:schemeClr val="dk1"/>
              </a:buClr>
              <a:buSzPct val="100000"/>
            </a:pPr>
            <a:r>
              <a:rPr lang="en-US" sz="1800" dirty="0">
                <a:solidFill>
                  <a:schemeClr val="dk1"/>
                </a:solidFill>
                <a:latin typeface="+mj-lt"/>
                <a:ea typeface="Calibri"/>
                <a:cs typeface="Calibri"/>
                <a:sym typeface="Calibri"/>
              </a:rPr>
              <a:t>4 Children</a:t>
            </a:r>
          </a:p>
          <a:p>
            <a:pPr indent="-247650">
              <a:lnSpc>
                <a:spcPct val="90000"/>
              </a:lnSpc>
              <a:buClr>
                <a:schemeClr val="dk1"/>
              </a:buClr>
              <a:buSzPct val="100000"/>
            </a:pPr>
            <a:r>
              <a:rPr lang="en-US" sz="1800" dirty="0">
                <a:solidFill>
                  <a:schemeClr val="dk1"/>
                </a:solidFill>
                <a:latin typeface="+mj-lt"/>
                <a:sym typeface="Calibri"/>
              </a:rPr>
              <a:t>Many are providing more than 2 meals and a snack</a:t>
            </a:r>
            <a:endParaRPr lang="en-US" sz="1800" dirty="0">
              <a:latin typeface="+mj-lt"/>
            </a:endParaRPr>
          </a:p>
          <a:p>
            <a:r>
              <a:rPr lang="en-US" sz="1800" dirty="0">
                <a:latin typeface="+mj-lt"/>
              </a:rPr>
              <a:t>Only 1/3 of providers were meeting recommended servings of </a:t>
            </a:r>
            <a:r>
              <a:rPr lang="en-US" sz="1800" dirty="0" smtClean="0">
                <a:latin typeface="+mj-lt"/>
              </a:rPr>
              <a:t>fruits/vegetables</a:t>
            </a:r>
          </a:p>
          <a:p>
            <a:r>
              <a:rPr lang="en-US" sz="1800" dirty="0" smtClean="0">
                <a:latin typeface="+mj-lt"/>
              </a:rPr>
              <a:t>Almost 50% rely on a friend or public transportation to go food shopping</a:t>
            </a:r>
          </a:p>
          <a:p>
            <a:r>
              <a:rPr lang="en-US" sz="1800" dirty="0" smtClean="0">
                <a:latin typeface="+mj-lt"/>
              </a:rPr>
              <a:t>78% cite challenges in accessing food</a:t>
            </a:r>
            <a:endParaRPr lang="en-US" sz="1800" dirty="0">
              <a:latin typeface="+mj-lt"/>
            </a:endParaRPr>
          </a:p>
          <a:p>
            <a:r>
              <a:rPr lang="en-US" sz="1800" dirty="0">
                <a:latin typeface="+mj-lt"/>
              </a:rPr>
              <a:t>Average provided less than 1 full serving of fruit/vegetables a day </a:t>
            </a:r>
          </a:p>
          <a:p>
            <a:r>
              <a:rPr lang="en-US" sz="1800" dirty="0">
                <a:latin typeface="+mj-lt"/>
              </a:rPr>
              <a:t>65% serve fast food to the children</a:t>
            </a:r>
          </a:p>
        </p:txBody>
      </p:sp>
      <p:graphicFrame>
        <p:nvGraphicFramePr>
          <p:cNvPr id="4" name="Chart 3"/>
          <p:cNvGraphicFramePr>
            <a:graphicFrameLocks/>
          </p:cNvGraphicFramePr>
          <p:nvPr>
            <p:extLst>
              <p:ext uri="{D42A27DB-BD31-4B8C-83A1-F6EECF244321}">
                <p14:modId xmlns:p14="http://schemas.microsoft.com/office/powerpoint/2010/main" val="2236110917"/>
              </p:ext>
            </p:extLst>
          </p:nvPr>
        </p:nvGraphicFramePr>
        <p:xfrm>
          <a:off x="4224528" y="1955006"/>
          <a:ext cx="4580968" cy="3220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06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78"/>
            <a:ext cx="8229600" cy="596047"/>
          </a:xfrm>
        </p:spPr>
        <p:txBody>
          <a:bodyPr>
            <a:normAutofit/>
          </a:bodyPr>
          <a:lstStyle/>
          <a:p>
            <a:r>
              <a:rPr lang="en-US" sz="3200" dirty="0" smtClean="0"/>
              <a:t>The Solution</a:t>
            </a:r>
            <a:endParaRPr lang="en-US" sz="3200" dirty="0"/>
          </a:p>
        </p:txBody>
      </p:sp>
      <p:sp>
        <p:nvSpPr>
          <p:cNvPr id="3" name="Content Placeholder 2"/>
          <p:cNvSpPr>
            <a:spLocks noGrp="1"/>
          </p:cNvSpPr>
          <p:nvPr>
            <p:ph idx="1"/>
          </p:nvPr>
        </p:nvSpPr>
        <p:spPr>
          <a:xfrm>
            <a:off x="678610" y="1021846"/>
            <a:ext cx="7786779" cy="4669269"/>
          </a:xfrm>
        </p:spPr>
        <p:txBody>
          <a:bodyPr>
            <a:normAutofit lnSpcReduction="10000"/>
          </a:bodyPr>
          <a:lstStyle/>
          <a:p>
            <a:r>
              <a:rPr lang="en-US" sz="2400" dirty="0" smtClean="0">
                <a:latin typeface="+mj-lt"/>
              </a:rPr>
              <a:t>Bring fresh, healthy food to the doors of home-based childcare providers</a:t>
            </a:r>
          </a:p>
          <a:p>
            <a:endParaRPr lang="en-US" sz="2400" dirty="0" smtClean="0">
              <a:latin typeface="+mj-lt"/>
            </a:endParaRPr>
          </a:p>
          <a:p>
            <a:r>
              <a:rPr lang="en-US" sz="2400" dirty="0" smtClean="0">
                <a:latin typeface="+mj-lt"/>
              </a:rPr>
              <a:t>Included key stakeholders in the targeted community of Homewood: Homewood Children’s Village, Greater Pittsburgh Community Food Bank, YMCA and YWCA</a:t>
            </a:r>
          </a:p>
          <a:p>
            <a:endParaRPr lang="en-US" sz="2400" dirty="0" smtClean="0">
              <a:latin typeface="+mj-lt"/>
            </a:endParaRPr>
          </a:p>
          <a:p>
            <a:r>
              <a:rPr lang="en-US" sz="2400" dirty="0" smtClean="0">
                <a:latin typeface="+mj-lt"/>
              </a:rPr>
              <a:t>Create long-term, sustainable program by using Federal reimbursement dollars</a:t>
            </a:r>
          </a:p>
          <a:p>
            <a:endParaRPr lang="en-US" sz="2400" dirty="0" smtClean="0">
              <a:latin typeface="+mj-lt"/>
            </a:endParaRPr>
          </a:p>
          <a:p>
            <a:r>
              <a:rPr lang="en-US" sz="2400" dirty="0" smtClean="0">
                <a:latin typeface="+mj-lt"/>
              </a:rPr>
              <a:t>For $22.70, deliver a weeks worth of groceries per child to their door</a:t>
            </a:r>
          </a:p>
        </p:txBody>
      </p:sp>
    </p:spTree>
    <p:extLst>
      <p:ext uri="{BB962C8B-B14F-4D97-AF65-F5344CB8AC3E}">
        <p14:creationId xmlns:p14="http://schemas.microsoft.com/office/powerpoint/2010/main" val="3574726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9223" y="1883664"/>
            <a:ext cx="4983481" cy="3547872"/>
          </a:xfrm>
          <a:prstGeom prst="rect">
            <a:avLst/>
          </a:prstGeom>
        </p:spPr>
      </p:pic>
      <p:sp>
        <p:nvSpPr>
          <p:cNvPr id="2" name="Title 1"/>
          <p:cNvSpPr>
            <a:spLocks noGrp="1"/>
          </p:cNvSpPr>
          <p:nvPr>
            <p:ph type="title"/>
          </p:nvPr>
        </p:nvSpPr>
        <p:spPr>
          <a:xfrm>
            <a:off x="457200" y="468478"/>
            <a:ext cx="8229600" cy="596047"/>
          </a:xfrm>
        </p:spPr>
        <p:txBody>
          <a:bodyPr>
            <a:normAutofit/>
          </a:bodyPr>
          <a:lstStyle/>
          <a:p>
            <a:r>
              <a:rPr lang="en-US" sz="3200" dirty="0" smtClean="0"/>
              <a:t>The Solution (cont.)</a:t>
            </a:r>
            <a:endParaRPr lang="en-US" sz="3200" dirty="0"/>
          </a:p>
        </p:txBody>
      </p:sp>
      <p:sp>
        <p:nvSpPr>
          <p:cNvPr id="3" name="Content Placeholder 2"/>
          <p:cNvSpPr>
            <a:spLocks noGrp="1"/>
          </p:cNvSpPr>
          <p:nvPr>
            <p:ph idx="1"/>
          </p:nvPr>
        </p:nvSpPr>
        <p:spPr>
          <a:xfrm>
            <a:off x="457200" y="1064525"/>
            <a:ext cx="7786779" cy="4669269"/>
          </a:xfrm>
        </p:spPr>
        <p:txBody>
          <a:bodyPr>
            <a:noAutofit/>
          </a:bodyPr>
          <a:lstStyle/>
          <a:p>
            <a:r>
              <a:rPr lang="en-US" sz="1700" dirty="0" smtClean="0">
                <a:latin typeface="+mj-lt"/>
              </a:rPr>
              <a:t>Significant testing and learning started with our first pilot in 2014</a:t>
            </a:r>
          </a:p>
        </p:txBody>
      </p:sp>
      <p:sp>
        <p:nvSpPr>
          <p:cNvPr id="6" name="TextBox 5"/>
          <p:cNvSpPr txBox="1"/>
          <p:nvPr/>
        </p:nvSpPr>
        <p:spPr>
          <a:xfrm>
            <a:off x="5696711" y="1877413"/>
            <a:ext cx="2948243" cy="4247317"/>
          </a:xfrm>
          <a:prstGeom prst="rect">
            <a:avLst/>
          </a:prstGeom>
          <a:noFill/>
        </p:spPr>
        <p:txBody>
          <a:bodyPr wrap="none" rtlCol="0">
            <a:spAutoFit/>
          </a:bodyPr>
          <a:lstStyle/>
          <a:p>
            <a:r>
              <a:rPr lang="en-US" b="1" dirty="0" smtClean="0">
                <a:latin typeface="+mj-lt"/>
              </a:rPr>
              <a:t>Phase I:</a:t>
            </a:r>
          </a:p>
          <a:p>
            <a:pPr marL="285750" indent="-285750">
              <a:buFont typeface="Arial" panose="020B0604020202020204" pitchFamily="34" charset="0"/>
              <a:buChar char="•"/>
            </a:pPr>
            <a:r>
              <a:rPr lang="en-US" dirty="0" smtClean="0">
                <a:latin typeface="+mj-lt"/>
              </a:rPr>
              <a:t>Heinz/Grable/</a:t>
            </a:r>
            <a:r>
              <a:rPr lang="en-US" dirty="0" err="1" smtClean="0">
                <a:latin typeface="+mj-lt"/>
              </a:rPr>
              <a:t>Eat’n</a:t>
            </a:r>
            <a:r>
              <a:rPr lang="en-US" dirty="0" smtClean="0">
                <a:latin typeface="+mj-lt"/>
              </a:rPr>
              <a:t> Park</a:t>
            </a:r>
          </a:p>
          <a:p>
            <a:pPr marL="285750" indent="-285750">
              <a:buFont typeface="Arial" panose="020B0604020202020204" pitchFamily="34" charset="0"/>
              <a:buChar char="•"/>
            </a:pPr>
            <a:r>
              <a:rPr lang="en-US" dirty="0" smtClean="0">
                <a:latin typeface="+mj-lt"/>
              </a:rPr>
              <a:t>Prepared Meals</a:t>
            </a:r>
          </a:p>
          <a:p>
            <a:pPr marL="285750" indent="-285750">
              <a:buFont typeface="Arial" panose="020B0604020202020204" pitchFamily="34" charset="0"/>
              <a:buChar char="•"/>
            </a:pPr>
            <a:r>
              <a:rPr lang="en-US" dirty="0" smtClean="0">
                <a:latin typeface="+mj-lt"/>
              </a:rPr>
              <a:t>Homewood</a:t>
            </a:r>
          </a:p>
          <a:p>
            <a:pPr marL="285750" indent="-285750">
              <a:buFont typeface="Arial" panose="020B0604020202020204" pitchFamily="34" charset="0"/>
              <a:buChar char="•"/>
            </a:pPr>
            <a:endParaRPr lang="en-US" dirty="0">
              <a:latin typeface="+mj-lt"/>
            </a:endParaRPr>
          </a:p>
          <a:p>
            <a:r>
              <a:rPr lang="en-US" b="1" dirty="0" smtClean="0">
                <a:latin typeface="+mj-lt"/>
              </a:rPr>
              <a:t>Phase II</a:t>
            </a:r>
          </a:p>
          <a:p>
            <a:pPr marL="285750" indent="-285750">
              <a:buFont typeface="Arial" panose="020B0604020202020204" pitchFamily="34" charset="0"/>
              <a:buChar char="•"/>
            </a:pPr>
            <a:r>
              <a:rPr lang="en-US" dirty="0" smtClean="0">
                <a:latin typeface="+mj-lt"/>
              </a:rPr>
              <a:t>Heinz/Grable/</a:t>
            </a:r>
            <a:r>
              <a:rPr lang="en-US" dirty="0" err="1" smtClean="0">
                <a:latin typeface="+mj-lt"/>
              </a:rPr>
              <a:t>Eat’n</a:t>
            </a:r>
            <a:r>
              <a:rPr lang="en-US" dirty="0" smtClean="0">
                <a:latin typeface="+mj-lt"/>
              </a:rPr>
              <a:t> Park</a:t>
            </a:r>
          </a:p>
          <a:p>
            <a:pPr marL="285750" indent="-285750">
              <a:buFont typeface="Arial" panose="020B0604020202020204" pitchFamily="34" charset="0"/>
              <a:buChar char="•"/>
            </a:pPr>
            <a:r>
              <a:rPr lang="en-US" dirty="0" smtClean="0">
                <a:latin typeface="+mj-lt"/>
              </a:rPr>
              <a:t>Groceries</a:t>
            </a:r>
          </a:p>
          <a:p>
            <a:pPr marL="285750" indent="-285750">
              <a:buFont typeface="Arial" panose="020B0604020202020204" pitchFamily="34" charset="0"/>
              <a:buChar char="•"/>
            </a:pPr>
            <a:r>
              <a:rPr lang="en-US" dirty="0" smtClean="0">
                <a:latin typeface="+mj-lt"/>
              </a:rPr>
              <a:t>Added Hazelwood</a:t>
            </a:r>
          </a:p>
          <a:p>
            <a:pPr marL="285750" indent="-285750">
              <a:buFont typeface="Arial" panose="020B0604020202020204" pitchFamily="34" charset="0"/>
              <a:buChar char="•"/>
            </a:pPr>
            <a:endParaRPr lang="en-US" dirty="0">
              <a:latin typeface="+mj-lt"/>
            </a:endParaRPr>
          </a:p>
          <a:p>
            <a:r>
              <a:rPr lang="en-US" b="1" dirty="0" smtClean="0">
                <a:latin typeface="+mj-lt"/>
              </a:rPr>
              <a:t>Phase III</a:t>
            </a:r>
          </a:p>
          <a:p>
            <a:pPr marL="285750" indent="-285750">
              <a:buFont typeface="Arial" panose="020B0604020202020204" pitchFamily="34" charset="0"/>
              <a:buChar char="•"/>
            </a:pPr>
            <a:r>
              <a:rPr lang="en-US" dirty="0" smtClean="0">
                <a:latin typeface="+mj-lt"/>
              </a:rPr>
              <a:t>Hillman Foundation</a:t>
            </a:r>
          </a:p>
          <a:p>
            <a:pPr marL="285750" indent="-285750">
              <a:buFont typeface="Arial" panose="020B0604020202020204" pitchFamily="34" charset="0"/>
              <a:buChar char="•"/>
            </a:pPr>
            <a:r>
              <a:rPr lang="en-US" dirty="0" smtClean="0">
                <a:latin typeface="+mj-lt"/>
              </a:rPr>
              <a:t>Groceries</a:t>
            </a:r>
          </a:p>
          <a:p>
            <a:pPr marL="285750" indent="-285750">
              <a:buFont typeface="Arial" panose="020B0604020202020204" pitchFamily="34" charset="0"/>
              <a:buChar char="•"/>
            </a:pPr>
            <a:r>
              <a:rPr lang="en-US" dirty="0" smtClean="0">
                <a:latin typeface="+mj-lt"/>
              </a:rPr>
              <a:t>6 Neighborhoods</a:t>
            </a:r>
          </a:p>
          <a:p>
            <a:endParaRPr lang="en-US" dirty="0">
              <a:latin typeface="+mj-lt"/>
            </a:endParaRPr>
          </a:p>
        </p:txBody>
      </p:sp>
    </p:spTree>
    <p:extLst>
      <p:ext uri="{BB962C8B-B14F-4D97-AF65-F5344CB8AC3E}">
        <p14:creationId xmlns:p14="http://schemas.microsoft.com/office/powerpoint/2010/main" val="374601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32805" y="3694176"/>
            <a:ext cx="3653996" cy="2195437"/>
          </a:xfrm>
          <a:prstGeom prst="rect">
            <a:avLst/>
          </a:prstGeom>
        </p:spPr>
      </p:pic>
      <p:sp>
        <p:nvSpPr>
          <p:cNvPr id="2" name="Title 1"/>
          <p:cNvSpPr>
            <a:spLocks noGrp="1"/>
          </p:cNvSpPr>
          <p:nvPr>
            <p:ph type="title"/>
          </p:nvPr>
        </p:nvSpPr>
        <p:spPr>
          <a:xfrm>
            <a:off x="457200" y="468478"/>
            <a:ext cx="8229600" cy="596047"/>
          </a:xfrm>
        </p:spPr>
        <p:txBody>
          <a:bodyPr>
            <a:normAutofit/>
          </a:bodyPr>
          <a:lstStyle/>
          <a:p>
            <a:r>
              <a:rPr lang="en-US" sz="3200" dirty="0" smtClean="0"/>
              <a:t>The Solution (cont.)</a:t>
            </a:r>
            <a:endParaRPr lang="en-US" sz="3200" dirty="0"/>
          </a:p>
        </p:txBody>
      </p:sp>
      <p:sp>
        <p:nvSpPr>
          <p:cNvPr id="3" name="Content Placeholder 2"/>
          <p:cNvSpPr>
            <a:spLocks noGrp="1"/>
          </p:cNvSpPr>
          <p:nvPr>
            <p:ph idx="1"/>
          </p:nvPr>
        </p:nvSpPr>
        <p:spPr>
          <a:xfrm>
            <a:off x="331138" y="1021846"/>
            <a:ext cx="7786779" cy="4669269"/>
          </a:xfrm>
        </p:spPr>
        <p:txBody>
          <a:bodyPr>
            <a:noAutofit/>
          </a:bodyPr>
          <a:lstStyle/>
          <a:p>
            <a:r>
              <a:rPr lang="en-US" sz="1900" dirty="0" smtClean="0">
                <a:latin typeface="+mj-lt"/>
              </a:rPr>
              <a:t>Pilot 1: Summer 2014</a:t>
            </a:r>
          </a:p>
          <a:p>
            <a:pPr lvl="1"/>
            <a:r>
              <a:rPr lang="en-US" sz="1700" dirty="0" smtClean="0">
                <a:latin typeface="+mj-lt"/>
              </a:rPr>
              <a:t>Funded by </a:t>
            </a:r>
            <a:r>
              <a:rPr lang="en-US" sz="1700" dirty="0" err="1" smtClean="0">
                <a:latin typeface="+mj-lt"/>
              </a:rPr>
              <a:t>Eat’n</a:t>
            </a:r>
            <a:r>
              <a:rPr lang="en-US" sz="1700" dirty="0" smtClean="0">
                <a:latin typeface="+mj-lt"/>
              </a:rPr>
              <a:t> Park Hospitality Group, Heinz Endowments, Grable Foundation</a:t>
            </a:r>
          </a:p>
          <a:p>
            <a:pPr lvl="1"/>
            <a:r>
              <a:rPr lang="en-US" sz="1700" dirty="0" smtClean="0">
                <a:latin typeface="+mj-lt"/>
              </a:rPr>
              <a:t>Prepared Meals for 55 children in Homewood</a:t>
            </a:r>
          </a:p>
          <a:p>
            <a:pPr lvl="1"/>
            <a:r>
              <a:rPr lang="en-US" sz="1700" dirty="0" smtClean="0">
                <a:latin typeface="+mj-lt"/>
              </a:rPr>
              <a:t>Lessons learned incorporated into next pilot</a:t>
            </a:r>
            <a:endParaRPr lang="en-US" sz="1900" dirty="0" smtClean="0">
              <a:latin typeface="+mj-lt"/>
            </a:endParaRPr>
          </a:p>
          <a:p>
            <a:r>
              <a:rPr lang="en-US" sz="1900" dirty="0" smtClean="0">
                <a:latin typeface="+mj-lt"/>
              </a:rPr>
              <a:t>Pilot 2: Summer 2015</a:t>
            </a:r>
          </a:p>
          <a:p>
            <a:pPr lvl="1"/>
            <a:r>
              <a:rPr lang="en-US" sz="1700" dirty="0" smtClean="0">
                <a:latin typeface="+mj-lt"/>
              </a:rPr>
              <a:t>Funded by </a:t>
            </a:r>
            <a:r>
              <a:rPr lang="en-US" sz="1700" dirty="0" err="1" smtClean="0">
                <a:latin typeface="+mj-lt"/>
              </a:rPr>
              <a:t>Eat’n</a:t>
            </a:r>
            <a:r>
              <a:rPr lang="en-US" sz="1700" dirty="0" smtClean="0">
                <a:latin typeface="+mj-lt"/>
              </a:rPr>
              <a:t> Park Hospitality Group, Heinz Endowments, Grable Foundation</a:t>
            </a:r>
          </a:p>
          <a:p>
            <a:pPr lvl="1"/>
            <a:r>
              <a:rPr lang="en-US" sz="1700" dirty="0" smtClean="0">
                <a:latin typeface="+mj-lt"/>
              </a:rPr>
              <a:t>Delivered groceries for 127 children in Homewood and Hazelwood</a:t>
            </a:r>
            <a:endParaRPr lang="en-US" sz="1900" dirty="0" smtClean="0">
              <a:latin typeface="+mj-lt"/>
            </a:endParaRPr>
          </a:p>
          <a:p>
            <a:r>
              <a:rPr lang="en-US" sz="1900" dirty="0" smtClean="0">
                <a:latin typeface="+mj-lt"/>
              </a:rPr>
              <a:t>Pilot 3: March 2016</a:t>
            </a:r>
          </a:p>
          <a:p>
            <a:pPr lvl="1"/>
            <a:r>
              <a:rPr lang="en-US" sz="1700" dirty="0" smtClean="0">
                <a:latin typeface="+mj-lt"/>
              </a:rPr>
              <a:t>Funded by the Hillman Foundation</a:t>
            </a:r>
          </a:p>
          <a:p>
            <a:pPr lvl="1"/>
            <a:r>
              <a:rPr lang="en-US" sz="1700" dirty="0" smtClean="0">
                <a:latin typeface="+mj-lt"/>
              </a:rPr>
              <a:t>Expand to 6 Neighborhoods</a:t>
            </a:r>
          </a:p>
          <a:p>
            <a:pPr lvl="1"/>
            <a:r>
              <a:rPr lang="en-US" sz="1700" dirty="0" smtClean="0">
                <a:latin typeface="+mj-lt"/>
              </a:rPr>
              <a:t>267 Children</a:t>
            </a:r>
          </a:p>
          <a:p>
            <a:pPr lvl="1"/>
            <a:r>
              <a:rPr lang="en-US" sz="1700" dirty="0" smtClean="0">
                <a:latin typeface="+mj-lt"/>
              </a:rPr>
              <a:t>55 Providers</a:t>
            </a:r>
          </a:p>
          <a:p>
            <a:pPr lvl="1"/>
            <a:r>
              <a:rPr lang="en-US" sz="1700" dirty="0" smtClean="0">
                <a:latin typeface="+mj-lt"/>
              </a:rPr>
              <a:t>Homewood, Hazelwood, Braddock, Turtle Creek, Northside, </a:t>
            </a:r>
          </a:p>
        </p:txBody>
      </p:sp>
    </p:spTree>
    <p:extLst>
      <p:ext uri="{BB962C8B-B14F-4D97-AF65-F5344CB8AC3E}">
        <p14:creationId xmlns:p14="http://schemas.microsoft.com/office/powerpoint/2010/main" val="2080562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2057</Words>
  <Application>Microsoft Office PowerPoint</Application>
  <PresentationFormat>On-screen Show (4:3)</PresentationFormat>
  <Paragraphs>267</Paragraphs>
  <Slides>27</Slides>
  <Notes>24</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1_Office Theme</vt:lpstr>
      <vt:lpstr>2_Office Theme</vt:lpstr>
      <vt:lpstr>3_Office Theme</vt:lpstr>
      <vt:lpstr>4_Office Theme</vt:lpstr>
      <vt:lpstr>fitUnited Pittsburgh</vt:lpstr>
      <vt:lpstr>The Opportunity</vt:lpstr>
      <vt:lpstr>The Opportunity (cont.)</vt:lpstr>
      <vt:lpstr>Relative/Neighbor Provider Profile Ellen Lomax</vt:lpstr>
      <vt:lpstr>The Opportunity (cont.)</vt:lpstr>
      <vt:lpstr>Our Average Provider</vt:lpstr>
      <vt:lpstr>The Solution</vt:lpstr>
      <vt:lpstr>The Solution (cont.)</vt:lpstr>
      <vt:lpstr>The Solution (cont.)</vt:lpstr>
      <vt:lpstr>Healthy Meals Home Delivery Phase III</vt:lpstr>
      <vt:lpstr>Sample Weekly Menu</vt:lpstr>
      <vt:lpstr>Measures of Success</vt:lpstr>
      <vt:lpstr>Key Underserved Neighborhoods</vt:lpstr>
      <vt:lpstr>Key Underserved Neighborhoods</vt:lpstr>
      <vt:lpstr>Weekly Budget vs Costs</vt:lpstr>
      <vt:lpstr>PowerPoint Presentation</vt:lpstr>
      <vt:lpstr>Comprehensive Reports</vt:lpstr>
      <vt:lpstr>Repack Process</vt:lpstr>
      <vt:lpstr>Delivery Process</vt:lpstr>
      <vt:lpstr>Program Satisfaction</vt:lpstr>
      <vt:lpstr>Health and Nutrition Daily Servings of Fruits &amp; Vegetables Increased</vt:lpstr>
      <vt:lpstr>CACFP Reimbursement</vt:lpstr>
      <vt:lpstr>Provider Highlight – Nicole Glaze</vt:lpstr>
      <vt:lpstr>Additional Provider Feedback</vt:lpstr>
      <vt:lpstr>Additional Provider Feedback</vt:lpstr>
      <vt:lpstr>Additional Provider Feedback</vt:lpstr>
      <vt:lpstr>Conclusions/Next Steps</vt:lpstr>
    </vt:vector>
  </TitlesOfParts>
  <Company>UWAC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Montrose</dc:creator>
  <cp:lastModifiedBy>Jennifer Nielsen</cp:lastModifiedBy>
  <cp:revision>114</cp:revision>
  <cp:lastPrinted>2016-08-03T11:36:56Z</cp:lastPrinted>
  <dcterms:created xsi:type="dcterms:W3CDTF">2015-07-23T11:26:06Z</dcterms:created>
  <dcterms:modified xsi:type="dcterms:W3CDTF">2016-09-06T15:33:14Z</dcterms:modified>
</cp:coreProperties>
</file>