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8" r:id="rId4"/>
    <p:sldId id="259" r:id="rId5"/>
    <p:sldId id="269" r:id="rId6"/>
    <p:sldId id="262" r:id="rId7"/>
    <p:sldId id="273" r:id="rId8"/>
    <p:sldId id="274" r:id="rId9"/>
    <p:sldId id="263" r:id="rId10"/>
    <p:sldId id="264" r:id="rId11"/>
    <p:sldId id="265" r:id="rId12"/>
    <p:sldId id="275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RTPnCto0Bkbw7kz/GOnfaW81I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560"/>
    <a:srgbClr val="93C97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5B93F-7ECF-438C-80A1-10875C395674}">
  <a:tblStyle styleId="{0B95B93F-7ECF-438C-80A1-10875C3956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453"/>
  </p:normalViewPr>
  <p:slideViewPr>
    <p:cSldViewPr snapToGrid="0">
      <p:cViewPr varScale="1">
        <p:scale>
          <a:sx n="109" d="100"/>
          <a:sy n="109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99cc5cb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99cc5cb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c99cc5cb2d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73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28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96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84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9cc5cb2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99cc5cb2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c99cc5cb2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3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99cc5cb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99cc5cb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c99cc5cb2d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4728411" y="2958670"/>
            <a:ext cx="4730125" cy="296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Trust-Based Philanthropy </a:t>
            </a:r>
            <a:br>
              <a:rPr lang="en-US" sz="3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Summer Learning Series</a:t>
            </a:r>
            <a:br>
              <a:rPr lang="en-US" sz="3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8, 2021</a:t>
            </a:r>
            <a:br>
              <a:rPr lang="en-US" sz="20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10-11:30am PT</a:t>
            </a:r>
            <a:br>
              <a:rPr lang="en-US" sz="20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0" y="0"/>
            <a:ext cx="4629586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4518115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117" y="1262767"/>
            <a:ext cx="3035880" cy="303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291993" y="450053"/>
            <a:ext cx="85600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6 Principles of Trust-Based Philanthropy</a:t>
            </a:r>
            <a:endParaRPr/>
          </a:p>
        </p:txBody>
      </p:sp>
      <p:pic>
        <p:nvPicPr>
          <p:cNvPr id="161" name="Google Shape;161;p6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687" y="5330685"/>
            <a:ext cx="1527315" cy="152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530940" y="1359387"/>
            <a:ext cx="6082114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Give Multi-Year Unrestricted Funding</a:t>
            </a:r>
            <a:endParaRPr dirty="0"/>
          </a:p>
          <a:p>
            <a:pPr marL="3429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ts val="2600"/>
              <a:buFont typeface="Calibri"/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Do the Homework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Simplify &amp; Streamline Paperwork</a:t>
            </a:r>
            <a:endParaRPr dirty="0"/>
          </a:p>
          <a:p>
            <a:pPr marL="3429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ts val="2600"/>
              <a:buFont typeface="Calibri"/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Be Transparent &amp; Responsive</a:t>
            </a:r>
            <a:endParaRPr dirty="0"/>
          </a:p>
          <a:p>
            <a:pPr marL="3429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ts val="2600"/>
              <a:buFont typeface="Calibri"/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Solicit &amp; Act on Feedback</a:t>
            </a:r>
            <a:endParaRPr dirty="0"/>
          </a:p>
          <a:p>
            <a:pPr marL="3429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ts val="2600"/>
              <a:buFont typeface="Calibri"/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Offer Support Beyond the Check</a:t>
            </a:r>
            <a:endParaRPr dirty="0"/>
          </a:p>
        </p:txBody>
      </p:sp>
      <p:sp>
        <p:nvSpPr>
          <p:cNvPr id="163" name="Google Shape;163;p6"/>
          <p:cNvSpPr/>
          <p:nvPr/>
        </p:nvSpPr>
        <p:spPr>
          <a:xfrm>
            <a:off x="1051022" y="1476481"/>
            <a:ext cx="354164" cy="317321"/>
          </a:xfrm>
          <a:prstGeom prst="ellipse">
            <a:avLst/>
          </a:prstGeom>
          <a:solidFill>
            <a:srgbClr val="93C9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051022" y="2262772"/>
            <a:ext cx="354164" cy="317321"/>
          </a:xfrm>
          <a:prstGeom prst="ellipse">
            <a:avLst/>
          </a:prstGeom>
          <a:solidFill>
            <a:srgbClr val="93C9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051022" y="3835224"/>
            <a:ext cx="354164" cy="317321"/>
          </a:xfrm>
          <a:prstGeom prst="ellipse">
            <a:avLst/>
          </a:prstGeom>
          <a:solidFill>
            <a:srgbClr val="93C9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051022" y="3048998"/>
            <a:ext cx="354164" cy="317321"/>
          </a:xfrm>
          <a:prstGeom prst="ellipse">
            <a:avLst/>
          </a:prstGeom>
          <a:solidFill>
            <a:srgbClr val="93C9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051022" y="4621450"/>
            <a:ext cx="354164" cy="317321"/>
          </a:xfrm>
          <a:prstGeom prst="ellipse">
            <a:avLst/>
          </a:prstGeom>
          <a:solidFill>
            <a:srgbClr val="93C9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051022" y="5407676"/>
            <a:ext cx="354164" cy="317321"/>
          </a:xfrm>
          <a:prstGeom prst="ellipse">
            <a:avLst/>
          </a:prstGeom>
          <a:solidFill>
            <a:srgbClr val="93C97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2431254" y="6094342"/>
            <a:ext cx="42814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www.trustbasedphilanthropy.org</a:t>
            </a:r>
            <a:endParaRPr sz="200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9cc5cb2d_0_16"/>
          <p:cNvSpPr txBox="1">
            <a:spLocks noGrp="1"/>
          </p:cNvSpPr>
          <p:nvPr>
            <p:ph type="title"/>
          </p:nvPr>
        </p:nvSpPr>
        <p:spPr>
          <a:xfrm>
            <a:off x="457200" y="45880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c99cc5cb2d_0_16"/>
          <p:cNvSpPr txBox="1">
            <a:spLocks noGrp="1"/>
          </p:cNvSpPr>
          <p:nvPr>
            <p:ph type="body" idx="1"/>
          </p:nvPr>
        </p:nvSpPr>
        <p:spPr>
          <a:xfrm>
            <a:off x="457200" y="174077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945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29332-E09B-3B43-9E6F-0240127F4FDD}"/>
              </a:ext>
            </a:extLst>
          </p:cNvPr>
          <p:cNvSpPr txBox="1"/>
          <p:nvPr/>
        </p:nvSpPr>
        <p:spPr>
          <a:xfrm>
            <a:off x="5122984" y="1289953"/>
            <a:ext cx="40210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TBP isn’t new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dirty="0">
                <a:solidFill>
                  <a:schemeClr val="bg1"/>
                </a:solidFill>
              </a:rPr>
              <a:t>It’s a journey, not a checklist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i="1" dirty="0">
                <a:solidFill>
                  <a:schemeClr val="bg1"/>
                </a:solidFill>
              </a:rPr>
              <a:t>Values</a:t>
            </a:r>
            <a:r>
              <a:rPr lang="en-US" sz="3400" b="1" dirty="0">
                <a:solidFill>
                  <a:schemeClr val="bg1"/>
                </a:solidFill>
              </a:rPr>
              <a:t> are the common denominator</a:t>
            </a:r>
          </a:p>
        </p:txBody>
      </p:sp>
      <p:pic>
        <p:nvPicPr>
          <p:cNvPr id="5124" name="Picture 4" descr="white printer paper on brown textile">
            <a:extLst>
              <a:ext uri="{FF2B5EF4-FFF2-40B4-BE49-F238E27FC236}">
                <a16:creationId xmlns:a16="http://schemas.microsoft.com/office/drawing/2014/main" id="{771821D6-570C-2143-865D-CF45FBD3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035" y="0"/>
            <a:ext cx="9727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7C7F7-FB6A-434A-A9BE-D91070042C5F}"/>
              </a:ext>
            </a:extLst>
          </p:cNvPr>
          <p:cNvSpPr txBox="1"/>
          <p:nvPr/>
        </p:nvSpPr>
        <p:spPr>
          <a:xfrm rot="196533">
            <a:off x="2485292" y="2358186"/>
            <a:ext cx="4173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94560"/>
                </a:solidFill>
                <a:latin typeface="Lucida Handwriting" panose="03010101010101010101" pitchFamily="66" charset="77"/>
              </a:rPr>
              <a:t>TBP isn’t new</a:t>
            </a:r>
          </a:p>
          <a:p>
            <a:endParaRPr lang="en-US" sz="2800" b="1" dirty="0">
              <a:solidFill>
                <a:srgbClr val="094560"/>
              </a:solidFill>
              <a:latin typeface="Lucida Handwriting" panose="03010101010101010101" pitchFamily="66" charset="77"/>
            </a:endParaRPr>
          </a:p>
          <a:p>
            <a:r>
              <a:rPr lang="en-US" sz="2800" b="1" dirty="0">
                <a:solidFill>
                  <a:srgbClr val="094560"/>
                </a:solidFill>
                <a:latin typeface="Lucida Handwriting" panose="03010101010101010101" pitchFamily="66" charset="77"/>
              </a:rPr>
              <a:t>This is a journey, not a checklist</a:t>
            </a:r>
          </a:p>
          <a:p>
            <a:endParaRPr lang="en-US" sz="2800" b="1" dirty="0">
              <a:solidFill>
                <a:srgbClr val="094560"/>
              </a:solidFill>
              <a:latin typeface="Lucida Handwriting" panose="03010101010101010101" pitchFamily="66" charset="77"/>
            </a:endParaRPr>
          </a:p>
          <a:p>
            <a:r>
              <a:rPr lang="en-US" sz="2800" b="1" u="sng" dirty="0">
                <a:solidFill>
                  <a:srgbClr val="094560"/>
                </a:solidFill>
                <a:latin typeface="Lucida Handwriting" panose="03010101010101010101" pitchFamily="66" charset="77"/>
              </a:rPr>
              <a:t>Values</a:t>
            </a:r>
            <a:r>
              <a:rPr lang="en-US" sz="2800" b="1" dirty="0">
                <a:solidFill>
                  <a:srgbClr val="094560"/>
                </a:solidFill>
                <a:latin typeface="Lucida Handwriting" panose="03010101010101010101" pitchFamily="66" charset="77"/>
              </a:rPr>
              <a:t> are the common denominator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9cc5cb2d_0_16"/>
          <p:cNvSpPr txBox="1">
            <a:spLocks noGrp="1"/>
          </p:cNvSpPr>
          <p:nvPr>
            <p:ph type="title"/>
          </p:nvPr>
        </p:nvSpPr>
        <p:spPr>
          <a:xfrm>
            <a:off x="457200" y="45880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c99cc5cb2d_0_16"/>
          <p:cNvSpPr txBox="1">
            <a:spLocks noGrp="1"/>
          </p:cNvSpPr>
          <p:nvPr>
            <p:ph type="body" idx="1"/>
          </p:nvPr>
        </p:nvSpPr>
        <p:spPr>
          <a:xfrm>
            <a:off x="457200" y="174077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945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29332-E09B-3B43-9E6F-0240127F4FDD}"/>
              </a:ext>
            </a:extLst>
          </p:cNvPr>
          <p:cNvSpPr txBox="1"/>
          <p:nvPr/>
        </p:nvSpPr>
        <p:spPr>
          <a:xfrm>
            <a:off x="5122984" y="1289953"/>
            <a:ext cx="40210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TBP isn’t new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dirty="0">
                <a:solidFill>
                  <a:schemeClr val="bg1"/>
                </a:solidFill>
              </a:rPr>
              <a:t>It’s a journey, not a checklist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i="1" dirty="0">
                <a:solidFill>
                  <a:schemeClr val="bg1"/>
                </a:solidFill>
              </a:rPr>
              <a:t>Values</a:t>
            </a:r>
            <a:r>
              <a:rPr lang="en-US" sz="3400" b="1" dirty="0">
                <a:solidFill>
                  <a:schemeClr val="bg1"/>
                </a:solidFill>
              </a:rPr>
              <a:t> are the common denominator</a:t>
            </a:r>
          </a:p>
        </p:txBody>
      </p:sp>
      <p:pic>
        <p:nvPicPr>
          <p:cNvPr id="5124" name="Picture 4" descr="white printer paper on brown textile">
            <a:extLst>
              <a:ext uri="{FF2B5EF4-FFF2-40B4-BE49-F238E27FC236}">
                <a16:creationId xmlns:a16="http://schemas.microsoft.com/office/drawing/2014/main" id="{771821D6-570C-2143-865D-CF45FBD3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035" y="0"/>
            <a:ext cx="9727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0CB0F8-FA43-0B4B-A084-377670BB1F32}"/>
              </a:ext>
            </a:extLst>
          </p:cNvPr>
          <p:cNvSpPr txBox="1"/>
          <p:nvPr/>
        </p:nvSpPr>
        <p:spPr>
          <a:xfrm rot="255783">
            <a:off x="2415967" y="2484082"/>
            <a:ext cx="47575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4560"/>
                </a:solidFill>
                <a:latin typeface="Lucida Handwriting" panose="03010101010101010101" pitchFamily="66" charset="77"/>
                <a:ea typeface="Calibri"/>
                <a:cs typeface="Calibri"/>
              </a:rPr>
              <a:t>LISTEN FOR TBP VALUES</a:t>
            </a:r>
          </a:p>
          <a:p>
            <a:endParaRPr lang="en-US" sz="2000" b="1" dirty="0">
              <a:solidFill>
                <a:srgbClr val="094560"/>
              </a:solidFill>
              <a:latin typeface="Lucida Handwriting" panose="03010101010101010101" pitchFamily="66" charset="77"/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094560"/>
                </a:solidFill>
                <a:latin typeface="Lucida Handwriting" panose="03010101010101010101" pitchFamily="66" charset="77"/>
                <a:ea typeface="Calibri"/>
                <a:cs typeface="Calibri"/>
              </a:rPr>
              <a:t>Self-awareness/power awareness </a:t>
            </a:r>
            <a:r>
              <a:rPr lang="en-US" sz="3000" dirty="0">
                <a:solidFill>
                  <a:srgbClr val="094560"/>
                </a:solidFill>
                <a:latin typeface="Lucida Handwriting" panose="03010101010101010101" pitchFamily="66" charset="77"/>
                <a:ea typeface="Calibri"/>
                <a:cs typeface="Calibri"/>
              </a:rPr>
              <a:t>❤️</a:t>
            </a:r>
          </a:p>
          <a:p>
            <a:endParaRPr lang="en-US" sz="2000" dirty="0">
              <a:solidFill>
                <a:srgbClr val="094560"/>
              </a:solidFill>
              <a:latin typeface="Lucida Handwriting" panose="03010101010101010101" pitchFamily="66" charset="77"/>
              <a:cs typeface="Calibri"/>
            </a:endParaRPr>
          </a:p>
          <a:p>
            <a:r>
              <a:rPr lang="en-US" sz="2000" dirty="0">
                <a:solidFill>
                  <a:srgbClr val="094560"/>
                </a:solidFill>
                <a:latin typeface="Lucida Handwriting" panose="03010101010101010101" pitchFamily="66" charset="77"/>
                <a:cs typeface="Calibri"/>
              </a:rPr>
              <a:t>Trusting grantees &amp; communities  </a:t>
            </a:r>
            <a:r>
              <a:rPr lang="en-US" sz="3000" dirty="0">
                <a:solidFill>
                  <a:srgbClr val="094560"/>
                </a:solidFill>
                <a:latin typeface="Lucida Handwriting" panose="03010101010101010101" pitchFamily="66" charset="77"/>
                <a:ea typeface="Calibri"/>
                <a:cs typeface="Calibri"/>
              </a:rPr>
              <a:t>👏</a:t>
            </a:r>
            <a:endParaRPr lang="en-US" sz="3000" dirty="0">
              <a:solidFill>
                <a:srgbClr val="094560"/>
              </a:solidFill>
              <a:latin typeface="Lucida Handwriting" panose="03010101010101010101" pitchFamily="66" charset="77"/>
              <a:cs typeface="Calibri"/>
            </a:endParaRPr>
          </a:p>
          <a:p>
            <a:endParaRPr lang="en-US" sz="2000" dirty="0">
              <a:solidFill>
                <a:srgbClr val="094560"/>
              </a:solidFill>
              <a:latin typeface="Lucida Handwriting" panose="03010101010101010101" pitchFamily="66" charset="77"/>
              <a:cs typeface="Calibri"/>
            </a:endParaRPr>
          </a:p>
          <a:p>
            <a:r>
              <a:rPr lang="en-US" sz="2000" dirty="0">
                <a:solidFill>
                  <a:srgbClr val="094560"/>
                </a:solidFill>
                <a:latin typeface="Lucida Handwriting" panose="03010101010101010101" pitchFamily="66" charset="77"/>
                <a:cs typeface="Calibri"/>
              </a:rPr>
              <a:t>Learning mindset </a:t>
            </a:r>
            <a:r>
              <a:rPr lang="en-US" sz="2000" b="1" dirty="0">
                <a:solidFill>
                  <a:srgbClr val="094560"/>
                </a:solidFill>
                <a:latin typeface="Lucida Handwriting" panose="03010101010101010101" pitchFamily="66" charset="77"/>
                <a:cs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🎉</a:t>
            </a:r>
          </a:p>
          <a:p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8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105190" y="450206"/>
            <a:ext cx="6933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Breakout Discussions</a:t>
            </a:r>
            <a:endParaRPr dirty="0"/>
          </a:p>
        </p:txBody>
      </p:sp>
      <p:sp>
        <p:nvSpPr>
          <p:cNvPr id="126" name="Google Shape;126;p2"/>
          <p:cNvSpPr txBox="1"/>
          <p:nvPr/>
        </p:nvSpPr>
        <p:spPr>
          <a:xfrm>
            <a:off x="702365" y="626827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242" y="5293858"/>
            <a:ext cx="1527315" cy="15273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2;p6">
            <a:extLst>
              <a:ext uri="{FF2B5EF4-FFF2-40B4-BE49-F238E27FC236}">
                <a16:creationId xmlns:a16="http://schemas.microsoft.com/office/drawing/2014/main" id="{A4899B50-47C0-614D-96D5-72A5A7F9A2FA}"/>
              </a:ext>
            </a:extLst>
          </p:cNvPr>
          <p:cNvSpPr txBox="1"/>
          <p:nvPr/>
        </p:nvSpPr>
        <p:spPr>
          <a:xfrm>
            <a:off x="996462" y="1359387"/>
            <a:ext cx="7042346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94560"/>
                </a:solidFill>
              </a:rPr>
              <a:t>If you’re a member of a participating PSO </a:t>
            </a:r>
            <a:r>
              <a:rPr lang="en-US" sz="2600" dirty="0">
                <a:solidFill>
                  <a:srgbClr val="094560"/>
                </a:solidFill>
                <a:sym typeface="Wingdings" pitchFamily="2" charset="2"/>
              </a:rPr>
              <a:t> you will be automatically assigned to a room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94560"/>
              </a:solidFill>
              <a:sym typeface="Wingdings" pitchFamily="2" charset="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94560"/>
                </a:solidFill>
                <a:sym typeface="Wingdings" pitchFamily="2" charset="2"/>
              </a:rPr>
              <a:t>If you’re not affiliated and want to engage in a discussion </a:t>
            </a:r>
            <a:r>
              <a:rPr lang="en-US" sz="2600" dirty="0">
                <a:solidFill>
                  <a:srgbClr val="094560"/>
                </a:solidFill>
                <a:sym typeface="Wingdings" pitchFamily="2" charset="2"/>
              </a:rPr>
              <a:t> stay in the main room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If you’re a PSO member and are NOT automaticall</a:t>
            </a:r>
            <a:r>
              <a:rPr lang="en-US" sz="2600" b="1" dirty="0">
                <a:solidFill>
                  <a:srgbClr val="094560"/>
                </a:solidFill>
              </a:rPr>
              <a:t>y assigned </a:t>
            </a:r>
            <a:r>
              <a:rPr lang="en-US" sz="2600" dirty="0">
                <a:solidFill>
                  <a:srgbClr val="094560"/>
                </a:solidFill>
                <a:sym typeface="Wingdings" pitchFamily="2" charset="2"/>
              </a:rPr>
              <a:t> tell us and we’ll help you get there!</a:t>
            </a:r>
            <a:endParaRPr dirty="0"/>
          </a:p>
          <a:p>
            <a:pPr marL="3429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ts val="2600"/>
              <a:buFont typeface="Calibri"/>
              <a:buNone/>
            </a:pPr>
            <a:endParaRPr sz="2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291994" y="516305"/>
            <a:ext cx="85600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TBP Summer Learning Series</a:t>
            </a: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0FE952-664D-D044-89FB-560DF6B4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24267"/>
            <a:ext cx="2895598" cy="7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7BBE580-06AB-6C48-981F-53E2FC46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6" y="1612789"/>
            <a:ext cx="3810000" cy="9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DB67336-E99D-CE44-AF9B-9D20CD33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80" y="4280258"/>
            <a:ext cx="2779496" cy="10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6942C598-BBE9-4747-A5B4-934EE100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4" y="1800637"/>
            <a:ext cx="2460672" cy="7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F58DAECF-0F0F-1846-B546-875622AC0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7628"/>
          <a:stretch/>
        </p:blipFill>
        <p:spPr bwMode="auto">
          <a:xfrm>
            <a:off x="5379180" y="2555243"/>
            <a:ext cx="1529791" cy="1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F9F4B4DD-91FB-0B4E-A34E-DE3C133D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4" y="4220112"/>
            <a:ext cx="3081994" cy="11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GCRI">
            <a:extLst>
              <a:ext uri="{FF2B5EF4-FFF2-40B4-BE49-F238E27FC236}">
                <a16:creationId xmlns:a16="http://schemas.microsoft.com/office/drawing/2014/main" id="{B2284526-A828-4A43-9C39-78221ABC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8" y="5668595"/>
            <a:ext cx="44196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291994" y="516305"/>
            <a:ext cx="85600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TBP Summer Learning Series</a:t>
            </a:r>
            <a:endParaRPr dirty="0"/>
          </a:p>
        </p:txBody>
      </p:sp>
      <p:graphicFrame>
        <p:nvGraphicFramePr>
          <p:cNvPr id="9" name="Google Shape;125;p2">
            <a:extLst>
              <a:ext uri="{FF2B5EF4-FFF2-40B4-BE49-F238E27FC236}">
                <a16:creationId xmlns:a16="http://schemas.microsoft.com/office/drawing/2014/main" id="{876B7210-6B7C-8B4D-B96F-DC8E19F3F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599074"/>
              </p:ext>
            </p:extLst>
          </p:nvPr>
        </p:nvGraphicFramePr>
        <p:xfrm>
          <a:off x="954156" y="1618260"/>
          <a:ext cx="7235700" cy="4663470"/>
        </p:xfrm>
        <a:graphic>
          <a:graphicData uri="http://schemas.openxmlformats.org/drawingml/2006/table">
            <a:tbl>
              <a:tblPr firstRow="1" bandRow="1">
                <a:noFill/>
                <a:tableStyleId>{0B95B93F-7ECF-438C-80A1-10875C395674}</a:tableStyleId>
              </a:tblPr>
              <a:tblGrid>
                <a:gridCol w="502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1: </a:t>
                      </a:r>
                      <a:r>
                        <a:rPr lang="en-US" sz="2400" u="none" strike="noStrike" cap="none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Purpose, Culture, and Values of Trust-Based Philanthropy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Tues. June 8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1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10:00-11:30am PT</a:t>
                      </a:r>
                      <a:endParaRPr sz="1700" i="1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2: </a:t>
                      </a:r>
                      <a:r>
                        <a:rPr lang="en-US" sz="2400" u="none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Exploring the Principles: </a:t>
                      </a:r>
                      <a:r>
                        <a:rPr lang="en-US" sz="2400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Unrestricted Funding, Doing the Homework, Streamlined Paperwork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Tues. July 23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1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10:00-11:30am PT</a:t>
                      </a:r>
                      <a:endParaRPr lang="en-US" sz="1700" i="1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3: </a:t>
                      </a:r>
                      <a:r>
                        <a:rPr lang="en-US" sz="2400" u="none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Exploring the Principles: </a:t>
                      </a:r>
                      <a:r>
                        <a:rPr lang="en-US" sz="2400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Transparent Communication, Soliciting Feedback, Support Beyond the Check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1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Tues. Sept. 14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1" dirty="0">
                          <a:solidFill>
                            <a:srgbClr val="0945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10:00-11:30am PT</a:t>
                      </a:r>
                      <a:endParaRPr lang="en-US" sz="1700" i="1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rgbClr val="0945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Google Shape;128;p2">
            <a:extLst>
              <a:ext uri="{FF2B5EF4-FFF2-40B4-BE49-F238E27FC236}">
                <a16:creationId xmlns:a16="http://schemas.microsoft.com/office/drawing/2014/main" id="{CCD7A5C4-A9B3-0F4F-A199-C43908482CC0}"/>
              </a:ext>
            </a:extLst>
          </p:cNvPr>
          <p:cNvSpPr/>
          <p:nvPr/>
        </p:nvSpPr>
        <p:spPr>
          <a:xfrm>
            <a:off x="822223" y="1488240"/>
            <a:ext cx="7499549" cy="1008776"/>
          </a:xfrm>
          <a:prstGeom prst="rect">
            <a:avLst/>
          </a:prstGeom>
          <a:noFill/>
          <a:ln w="25400" cap="rnd" cmpd="sng">
            <a:solidFill>
              <a:srgbClr val="93C97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48;p4" descr="A picture containing game&#10;&#10;Description automatically generated">
            <a:extLst>
              <a:ext uri="{FF2B5EF4-FFF2-40B4-BE49-F238E27FC236}">
                <a16:creationId xmlns:a16="http://schemas.microsoft.com/office/drawing/2014/main" id="{DE128873-0C3D-5D41-A37C-8AC0364587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687" y="5330685"/>
            <a:ext cx="1527315" cy="1527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99cc5cb2d_0_9"/>
          <p:cNvSpPr txBox="1">
            <a:spLocks noGrp="1"/>
          </p:cNvSpPr>
          <p:nvPr>
            <p:ph type="body" idx="1"/>
          </p:nvPr>
        </p:nvSpPr>
        <p:spPr>
          <a:xfrm>
            <a:off x="668216" y="1623647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10:05am	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 TBP</a:t>
            </a:r>
            <a:endParaRPr sz="2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10:10am	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Putting TBP Values Into Practice</a:t>
            </a:r>
            <a:endParaRPr sz="2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10:25am	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Current Moment: Why Is TBP 			Trending?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10:40am	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Ongoing Work of Building Trust</a:t>
            </a:r>
            <a:endParaRPr sz="2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10:55am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The Case for TBP</a:t>
            </a:r>
            <a:endParaRPr sz="2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11:00am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Transition to PSO Breakouts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11:30am	</a:t>
            </a:r>
            <a:r>
              <a:rPr lang="en-US" sz="29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Adjourn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c99cc5cb2d_0_9"/>
          <p:cNvSpPr txBox="1"/>
          <p:nvPr/>
        </p:nvSpPr>
        <p:spPr>
          <a:xfrm>
            <a:off x="225394" y="349855"/>
            <a:ext cx="8559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Today’s Agenda (</a:t>
            </a:r>
            <a:r>
              <a:rPr lang="en-US" sz="4000" b="1" dirty="0">
                <a:solidFill>
                  <a:srgbClr val="93C975"/>
                </a:solidFill>
              </a:rPr>
              <a:t>PDT</a:t>
            </a:r>
            <a:r>
              <a:rPr lang="en-US" sz="4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pic>
        <p:nvPicPr>
          <p:cNvPr id="4" name="Google Shape;148;p4" descr="A picture containing game&#10;&#10;Description automatically generated">
            <a:extLst>
              <a:ext uri="{FF2B5EF4-FFF2-40B4-BE49-F238E27FC236}">
                <a16:creationId xmlns:a16="http://schemas.microsoft.com/office/drawing/2014/main" id="{4BBF650E-80ED-804E-855C-56FACC6955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687" y="5330685"/>
            <a:ext cx="1527315" cy="152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291994" y="516305"/>
            <a:ext cx="85600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Today’s Speakers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291994" y="4411795"/>
            <a:ext cx="30769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Dimple </a:t>
            </a:r>
            <a:r>
              <a:rPr lang="en-US" sz="1600" b="1" dirty="0" err="1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Abichandani</a:t>
            </a:r>
            <a:endParaRPr sz="1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General Service Foundation</a:t>
            </a:r>
            <a:endParaRPr dirty="0"/>
          </a:p>
        </p:txBody>
      </p:sp>
      <p:sp>
        <p:nvSpPr>
          <p:cNvPr id="135" name="Google Shape;135;p3"/>
          <p:cNvSpPr txBox="1"/>
          <p:nvPr/>
        </p:nvSpPr>
        <p:spPr>
          <a:xfrm>
            <a:off x="3148070" y="4408878"/>
            <a:ext cx="30769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94560"/>
                </a:solidFill>
              </a:rPr>
              <a:t>John Brothers</a:t>
            </a:r>
            <a:endParaRPr sz="1600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T. Rowe Price Foundation</a:t>
            </a:r>
            <a:endParaRPr dirty="0"/>
          </a:p>
        </p:txBody>
      </p:sp>
      <p:sp>
        <p:nvSpPr>
          <p:cNvPr id="136" name="Google Shape;136;p3"/>
          <p:cNvSpPr txBox="1"/>
          <p:nvPr/>
        </p:nvSpPr>
        <p:spPr>
          <a:xfrm>
            <a:off x="6292638" y="4408877"/>
            <a:ext cx="21611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Pia Infante</a:t>
            </a:r>
            <a:endParaRPr sz="1600" b="1" dirty="0">
              <a:solidFill>
                <a:srgbClr val="094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Co-Executive Director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94560"/>
                </a:solidFill>
              </a:rPr>
              <a:t>The Whitman Institute</a:t>
            </a:r>
            <a:endParaRPr dirty="0"/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E9464BA-B897-7B47-8819-9FB61857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2" y="1858288"/>
            <a:ext cx="2497428" cy="249742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D07DFBB-DC82-CB44-9FE4-3C855DFC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35" y="1858288"/>
            <a:ext cx="2497428" cy="24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318938A-336F-4442-94CE-62CB9114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38" y="1858288"/>
            <a:ext cx="2399490" cy="24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48;p4" descr="A picture containing game&#10;&#10;Description automatically generated">
            <a:extLst>
              <a:ext uri="{FF2B5EF4-FFF2-40B4-BE49-F238E27FC236}">
                <a16:creationId xmlns:a16="http://schemas.microsoft.com/office/drawing/2014/main" id="{A3BEC8E8-7D99-E04F-92D7-76DAE3EB806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4687" y="5330685"/>
            <a:ext cx="1527315" cy="1527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82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Trust-Based Philanthropy</a:t>
            </a:r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457199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94560"/>
              </a:buClr>
              <a:buSzPct val="100000"/>
              <a:buNone/>
            </a:pPr>
            <a:r>
              <a:rPr lang="en-US" sz="240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An approach to giving that </a:t>
            </a:r>
            <a:r>
              <a:rPr lang="en-US" sz="2400" b="1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addresses the inherent power imbalances </a:t>
            </a:r>
            <a:r>
              <a:rPr lang="en-US" sz="240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that exist between funders, nonprofits, and the communities they serve. At its core, trust-based philanthropy is about </a:t>
            </a:r>
            <a:r>
              <a:rPr lang="en-US" sz="2400" b="1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redistributing power</a:t>
            </a:r>
            <a:r>
              <a:rPr lang="en-US" sz="240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 -- systemically, organizationally, and interpersonally -- in service of a healthier and more equitable nonprofit ecosystem. On a practical level, this includes </a:t>
            </a:r>
            <a:r>
              <a:rPr lang="en-US" sz="2400" b="1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multi-year unrestricted giving, streamlined applications and reporting</a:t>
            </a:r>
            <a:r>
              <a:rPr lang="en-US" sz="240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, and a commitment to building relationships based on</a:t>
            </a:r>
            <a:r>
              <a:rPr lang="en-US" sz="2400" b="1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 transparency, dialogue, and mutual learning. 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431256" y="6128389"/>
            <a:ext cx="42814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www.trustbasedphilanthropy.org</a:t>
            </a:r>
            <a:endParaRPr sz="2000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687" y="5330685"/>
            <a:ext cx="1527315" cy="152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994108" cy="4548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54" y="43804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94560"/>
                </a:solidFill>
                <a:latin typeface="Metropolis" pitchFamily="2" charset="77"/>
              </a:rPr>
              <a:t>The Problem:  </a:t>
            </a:r>
          </a:p>
          <a:p>
            <a:pPr algn="ctr"/>
            <a:r>
              <a:rPr lang="en-US" sz="2800" b="1" dirty="0">
                <a:solidFill>
                  <a:srgbClr val="094560"/>
                </a:solidFill>
                <a:latin typeface="Metropolis" pitchFamily="2" charset="77"/>
              </a:rPr>
              <a:t>A Values to Practice Gap in Philanthropy </a:t>
            </a:r>
          </a:p>
        </p:txBody>
      </p:sp>
    </p:spTree>
    <p:extLst>
      <p:ext uri="{BB962C8B-B14F-4D97-AF65-F5344CB8AC3E}">
        <p14:creationId xmlns:p14="http://schemas.microsoft.com/office/powerpoint/2010/main" val="258386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EB3A-3D9D-488D-990B-0BDC78DE391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403"/>
            <a:ext cx="9144000" cy="4494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018804-5E70-E94D-8462-7A96BD90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5681764"/>
            <a:ext cx="3709769" cy="927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F78F7-1CEF-7A44-8269-101CDC4DEF89}"/>
              </a:ext>
            </a:extLst>
          </p:cNvPr>
          <p:cNvSpPr txBox="1"/>
          <p:nvPr/>
        </p:nvSpPr>
        <p:spPr>
          <a:xfrm>
            <a:off x="175846" y="248793"/>
            <a:ext cx="91053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94560"/>
                </a:solidFill>
              </a:rPr>
              <a:t>Funder-Created Obstacles: #1 Barrier to Nonprofit Impact</a:t>
            </a:r>
          </a:p>
        </p:txBody>
      </p:sp>
    </p:spTree>
    <p:extLst>
      <p:ext uri="{BB962C8B-B14F-4D97-AF65-F5344CB8AC3E}">
        <p14:creationId xmlns:p14="http://schemas.microsoft.com/office/powerpoint/2010/main" val="110873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242" y="5293858"/>
            <a:ext cx="1527315" cy="152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5363102" y="448329"/>
            <a:ext cx="348845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94560"/>
                </a:solidFill>
                <a:latin typeface="Arial"/>
                <a:ea typeface="Arial"/>
                <a:cs typeface="Arial"/>
                <a:sym typeface="Arial"/>
              </a:rPr>
              <a:t>A Values-Based Approach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C975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93C975"/>
                </a:solidFill>
              </a:rPr>
              <a:t>Acknowledge power dynamics</a:t>
            </a:r>
            <a:endParaRPr dirty="0">
              <a:solidFill>
                <a:srgbClr val="93C97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C975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Trust grantees and communities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C975"/>
              </a:buClr>
              <a:buSzPts val="2000"/>
              <a:buFont typeface="Arial"/>
              <a:buChar char="•"/>
            </a:pPr>
            <a:endParaRPr lang="en-US" sz="20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C975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Embrace a learning mindset</a:t>
            </a:r>
            <a:endParaRPr sz="20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C975"/>
              </a:buClr>
              <a:buSzPts val="2000"/>
              <a:buFont typeface="Arial"/>
              <a:buChar char="•"/>
            </a:pPr>
            <a:endParaRPr lang="en-US" sz="20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3C975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93C975"/>
                </a:solidFill>
                <a:latin typeface="Arial"/>
                <a:ea typeface="Arial"/>
                <a:cs typeface="Arial"/>
                <a:sym typeface="Arial"/>
              </a:rPr>
              <a:t>Commit to systemic equity</a:t>
            </a:r>
            <a:endParaRPr dirty="0">
              <a:solidFill>
                <a:srgbClr val="93C97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3C9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5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985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</TotalTime>
  <Words>461</Words>
  <Application>Microsoft Macintosh PowerPoint</Application>
  <PresentationFormat>On-screen Show (4:3)</PresentationFormat>
  <Paragraphs>105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Handwriting</vt:lpstr>
      <vt:lpstr>Metropolis</vt:lpstr>
      <vt:lpstr>Office Theme</vt:lpstr>
      <vt:lpstr>Trust-Based Philanthropy  Summer Learning Series  June 8, 2021 10-11:30am PT </vt:lpstr>
      <vt:lpstr>PowerPoint Presentation</vt:lpstr>
      <vt:lpstr>PowerPoint Presentation</vt:lpstr>
      <vt:lpstr>PowerPoint Presentation</vt:lpstr>
      <vt:lpstr>PowerPoint Presentation</vt:lpstr>
      <vt:lpstr>Trust-Based Philanthropy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Trust-Based Philanthropy Learning Series  March 24, 2021 2:00-3:30pm ET </dc:title>
  <dc:creator>Shaady Salehi</dc:creator>
  <cp:lastModifiedBy>Shaady Salehi</cp:lastModifiedBy>
  <cp:revision>19</cp:revision>
  <dcterms:created xsi:type="dcterms:W3CDTF">2020-01-28T22:59:23Z</dcterms:created>
  <dcterms:modified xsi:type="dcterms:W3CDTF">2021-06-08T00:59:41Z</dcterms:modified>
</cp:coreProperties>
</file>