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7" r:id="rId4"/>
    <p:sldId id="282" r:id="rId5"/>
    <p:sldId id="270" r:id="rId6"/>
    <p:sldId id="261" r:id="rId7"/>
    <p:sldId id="262" r:id="rId8"/>
    <p:sldId id="263" r:id="rId9"/>
    <p:sldId id="264" r:id="rId10"/>
    <p:sldId id="265" r:id="rId11"/>
    <p:sldId id="28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" initials="S" lastIdx="10" clrIdx="0">
    <p:extLst>
      <p:ext uri="{19B8F6BF-5375-455C-9EA6-DF929625EA0E}">
        <p15:presenceInfo xmlns:p15="http://schemas.microsoft.com/office/powerpoint/2012/main" userId="Stephanie" providerId="None"/>
      </p:ext>
    </p:extLst>
  </p:cmAuthor>
  <p:cmAuthor id="2" name="Talia" initials="T" lastIdx="1" clrIdx="1">
    <p:extLst>
      <p:ext uri="{19B8F6BF-5375-455C-9EA6-DF929625EA0E}">
        <p15:presenceInfo xmlns:p15="http://schemas.microsoft.com/office/powerpoint/2012/main" userId="T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537E6-315A-484D-81D2-EF750BEFE38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176F-7000-4558-8D36-45687C40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third cohort of the Real Estate Co-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kicked off in April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welcomed one of our most diverse cohorts yet!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launching in early 2017, we have graduated 23 students from the Co-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Series. Our cohort participants have been targeted and diverse from the start, with representation from multiple backgrounds and sectors ranging from community residents and CDC/CBO staff members to non-profit board members and small business owners–each have varying levels of exposure to the real estate discipline.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April 2017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happy to share that we’ve welcomed 14 more diverse participants to the Co-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176F-7000-4558-8D36-45687C40F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double the amount of applicants and creative project ideas than last year, Our Love My Neighbor! grant program is reaching and supporting more of Pittsburgh’s residents than ever! As a result of the increased efforts by the residents in our communities, Neighborhood Allies has increased the grant pool from $63,000 to $100,000 for the third round of Love My Neighbor!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176F-7000-4558-8D36-45687C40FE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7192-F39F-47C7-94BB-0D19C3A110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D218-09BC-4AE0-9C43-6479E968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25296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607" y="158821"/>
            <a:ext cx="11259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A Journey to Building 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Healthy </a:t>
            </a:r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Neighborhoods </a:t>
            </a:r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in Pittsburgh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65100" dir="1800000" sx="97000" sy="97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78" y="4910819"/>
            <a:ext cx="3714751" cy="1203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0814" y="6301533"/>
            <a:ext cx="622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Proud local Southwestern Pennsylvania affiliate of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5431965"/>
            <a:ext cx="2062843" cy="2062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56" y="4008582"/>
            <a:ext cx="7195126" cy="200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GWP Community Development Network</a:t>
            </a:r>
          </a:p>
          <a:p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Presley L. Gillespie, President</a:t>
            </a:r>
          </a:p>
          <a:p>
            <a:r>
              <a:rPr lang="en-US" sz="2400" i="1" dirty="0" err="1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Doni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 Crawford, Program Manager for Research, Evaluation and Policy</a:t>
            </a:r>
          </a:p>
          <a:p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June 19</a:t>
            </a:r>
            <a:r>
              <a:rPr lang="en-US" sz="2400" baseline="3000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65100" dir="1800000" sx="97000" sy="97000" algn="tl" rotWithShape="0">
                    <a:schemeClr val="dk1">
                      <a:alpha val="40000"/>
                    </a:schemeClr>
                  </a:outerShdw>
                </a:effectLst>
              </a:rPr>
              <a:t>, 2018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65100" dir="1800000" sx="97000" sy="97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1672"/>
            <a:ext cx="12194979" cy="685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3253172"/>
            <a:ext cx="4806436" cy="360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3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37042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extremely grateful to our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dedicated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funders; without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support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truly not possible. Together,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propel our neighborhoods and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residents to a better tomorrow.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109" y="1569660"/>
            <a:ext cx="60315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Core Funders:</a:t>
            </a:r>
          </a:p>
          <a:p>
            <a:r>
              <a:rPr lang="en-US" dirty="0"/>
              <a:t>Anonymous Donor</a:t>
            </a:r>
          </a:p>
          <a:p>
            <a:r>
              <a:rPr lang="en-US" dirty="0"/>
              <a:t>The Heinz Endowments</a:t>
            </a:r>
          </a:p>
          <a:p>
            <a:r>
              <a:rPr lang="en-US" dirty="0"/>
              <a:t>The Pittsburgh Foundation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Program </a:t>
            </a:r>
            <a:r>
              <a:rPr lang="en-US" sz="2000" b="1" dirty="0"/>
              <a:t>Funders:</a:t>
            </a:r>
          </a:p>
          <a:p>
            <a:r>
              <a:rPr lang="en-US" dirty="0"/>
              <a:t>Bank of America</a:t>
            </a:r>
          </a:p>
          <a:p>
            <a:r>
              <a:rPr lang="en-US" dirty="0"/>
              <a:t>Bank of New York Mellon</a:t>
            </a:r>
          </a:p>
          <a:p>
            <a:r>
              <a:rPr lang="en-US" dirty="0"/>
              <a:t>BNY Mellon Foundation of Southwestern Pennsylvania</a:t>
            </a:r>
          </a:p>
          <a:p>
            <a:r>
              <a:rPr lang="en-US" dirty="0"/>
              <a:t>The Birmingham Foundation</a:t>
            </a:r>
          </a:p>
          <a:p>
            <a:r>
              <a:rPr lang="en-US" dirty="0"/>
              <a:t>The Buhl Foundation</a:t>
            </a:r>
          </a:p>
          <a:p>
            <a:r>
              <a:rPr lang="en-US" dirty="0"/>
              <a:t>City of Pittsburgh, Community Development Block Grant</a:t>
            </a:r>
          </a:p>
          <a:p>
            <a:r>
              <a:rPr lang="en-US" dirty="0"/>
              <a:t>Dollar Bank</a:t>
            </a:r>
          </a:p>
          <a:p>
            <a:r>
              <a:rPr lang="en-US" dirty="0"/>
              <a:t>First Commonwealth Bank</a:t>
            </a:r>
          </a:p>
          <a:p>
            <a:r>
              <a:rPr lang="en-US" dirty="0"/>
              <a:t>First National Bank of PA</a:t>
            </a:r>
          </a:p>
          <a:p>
            <a:r>
              <a:rPr lang="en-US" dirty="0"/>
              <a:t>Grable Foundation</a:t>
            </a:r>
          </a:p>
          <a:p>
            <a:r>
              <a:rPr lang="en-US" dirty="0"/>
              <a:t>Hillman Family Foundation</a:t>
            </a:r>
          </a:p>
          <a:p>
            <a:r>
              <a:rPr lang="en-US" dirty="0"/>
              <a:t>Huntington </a:t>
            </a: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1" y="332398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KeyBank</a:t>
            </a:r>
          </a:p>
          <a:p>
            <a:r>
              <a:rPr lang="en-US" dirty="0"/>
              <a:t>KeyBank Foundation</a:t>
            </a:r>
          </a:p>
          <a:p>
            <a:r>
              <a:rPr lang="en-US" dirty="0"/>
              <a:t>Local Initiatives Support Corporation (LISC)</a:t>
            </a:r>
          </a:p>
          <a:p>
            <a:r>
              <a:rPr lang="en-US" dirty="0" err="1"/>
              <a:t>McAuley</a:t>
            </a:r>
            <a:r>
              <a:rPr lang="en-US" dirty="0"/>
              <a:t> </a:t>
            </a:r>
            <a:r>
              <a:rPr lang="en-US" dirty="0" smtClean="0"/>
              <a:t>Ministries</a:t>
            </a:r>
            <a:endParaRPr lang="en-US" dirty="0"/>
          </a:p>
          <a:p>
            <a:r>
              <a:rPr lang="en-US" dirty="0"/>
              <a:t>National Equity Fund (NEF)</a:t>
            </a:r>
          </a:p>
          <a:p>
            <a:r>
              <a:rPr lang="en-US" dirty="0"/>
              <a:t>National League of Cities</a:t>
            </a:r>
          </a:p>
          <a:p>
            <a:r>
              <a:rPr lang="en-US" dirty="0"/>
              <a:t>PNC Foundation</a:t>
            </a:r>
          </a:p>
          <a:p>
            <a:r>
              <a:rPr lang="en-US" dirty="0"/>
              <a:t>PNC Charitable Trusts</a:t>
            </a:r>
          </a:p>
          <a:p>
            <a:r>
              <a:rPr lang="en-US" dirty="0"/>
              <a:t>Roy A. Hunt Foundation</a:t>
            </a:r>
          </a:p>
          <a:p>
            <a:r>
              <a:rPr lang="en-US" dirty="0" err="1"/>
              <a:t>ReedSmith</a:t>
            </a:r>
            <a:r>
              <a:rPr lang="en-US" dirty="0"/>
              <a:t>, LLP</a:t>
            </a:r>
          </a:p>
          <a:p>
            <a:r>
              <a:rPr lang="en-US" dirty="0"/>
              <a:t>Staunton Farm Foundation</a:t>
            </a:r>
          </a:p>
          <a:p>
            <a:r>
              <a:rPr lang="en-US" dirty="0"/>
              <a:t>Urban Redevelopment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2497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14"/>
            <a:ext cx="12194979" cy="6856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695" y="242303"/>
            <a:ext cx="3295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12" y="130008"/>
            <a:ext cx="6288505" cy="62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672"/>
            <a:ext cx="12194979" cy="685632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4717" y="1039583"/>
            <a:ext cx="599136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/>
              <a:t>Presley </a:t>
            </a:r>
            <a:r>
              <a:rPr lang="en-US" sz="2100" b="1" i="1" dirty="0"/>
              <a:t>L. Gillespie</a:t>
            </a:r>
            <a:r>
              <a:rPr lang="en-US" sz="2100" i="1" dirty="0"/>
              <a:t>, </a:t>
            </a:r>
            <a:r>
              <a:rPr lang="en-US" sz="2100" dirty="0" smtClean="0"/>
              <a:t>President</a:t>
            </a:r>
          </a:p>
          <a:p>
            <a:r>
              <a:rPr lang="en-US" sz="2100" b="1" i="1" dirty="0" smtClean="0"/>
              <a:t>Stephanie </a:t>
            </a:r>
            <a:r>
              <a:rPr lang="en-US" sz="2100" b="1" i="1" dirty="0"/>
              <a:t>Chernay</a:t>
            </a:r>
            <a:r>
              <a:rPr lang="en-US" sz="2100" i="1" dirty="0"/>
              <a:t>, </a:t>
            </a:r>
            <a:r>
              <a:rPr lang="en-US" sz="2100" dirty="0"/>
              <a:t>Chief Operating Officer</a:t>
            </a:r>
          </a:p>
          <a:p>
            <a:r>
              <a:rPr lang="en-US" sz="2100" b="1" i="1" dirty="0" smtClean="0"/>
              <a:t>Sarah </a:t>
            </a:r>
            <a:r>
              <a:rPr lang="en-US" sz="2100" b="1" i="1" dirty="0" err="1"/>
              <a:t>Dieleman</a:t>
            </a:r>
            <a:r>
              <a:rPr lang="en-US" sz="2100" b="1" i="1" dirty="0"/>
              <a:t> Perry</a:t>
            </a:r>
            <a:r>
              <a:rPr lang="en-US" sz="2100" i="1" dirty="0"/>
              <a:t>, </a:t>
            </a:r>
            <a:r>
              <a:rPr lang="en-US" sz="2100" dirty="0"/>
              <a:t>Director of Economic Opportunity</a:t>
            </a:r>
          </a:p>
          <a:p>
            <a:r>
              <a:rPr lang="en-US" sz="2100" b="1" i="1" dirty="0" smtClean="0"/>
              <a:t>Talia </a:t>
            </a:r>
            <a:r>
              <a:rPr lang="en-US" sz="2100" b="1" i="1" dirty="0"/>
              <a:t>Piazza</a:t>
            </a:r>
            <a:r>
              <a:rPr lang="en-US" sz="2100" i="1" dirty="0"/>
              <a:t>, </a:t>
            </a:r>
            <a:r>
              <a:rPr lang="en-US" sz="2100" dirty="0"/>
              <a:t>Senior Program Manager for Communications and Marketing</a:t>
            </a:r>
          </a:p>
          <a:p>
            <a:r>
              <a:rPr lang="en-US" sz="2100" b="1" i="1" dirty="0" smtClean="0"/>
              <a:t>Shad </a:t>
            </a:r>
            <a:r>
              <a:rPr lang="en-US" sz="2100" b="1" i="1" dirty="0"/>
              <a:t>Henderson</a:t>
            </a:r>
            <a:r>
              <a:rPr lang="en-US" sz="2100" i="1" dirty="0"/>
              <a:t>, </a:t>
            </a:r>
            <a:r>
              <a:rPr lang="en-US" sz="2100" dirty="0"/>
              <a:t>Director of Community Partnerships and Investments</a:t>
            </a:r>
          </a:p>
          <a:p>
            <a:r>
              <a:rPr lang="en-US" sz="2100" b="1" i="1" dirty="0" smtClean="0"/>
              <a:t>Zak </a:t>
            </a:r>
            <a:r>
              <a:rPr lang="en-US" sz="2100" b="1" i="1" dirty="0"/>
              <a:t>Thomas</a:t>
            </a:r>
            <a:r>
              <a:rPr lang="en-US" sz="2100" i="1" dirty="0"/>
              <a:t>, </a:t>
            </a:r>
            <a:r>
              <a:rPr lang="en-US" sz="2100" dirty="0"/>
              <a:t>Senior Program Officer, Community Development Lending</a:t>
            </a:r>
          </a:p>
          <a:p>
            <a:r>
              <a:rPr lang="en-US" sz="2100" b="1" i="1" dirty="0" err="1" smtClean="0"/>
              <a:t>Doni</a:t>
            </a:r>
            <a:r>
              <a:rPr lang="en-US" sz="2100" b="1" i="1" dirty="0" smtClean="0"/>
              <a:t> </a:t>
            </a:r>
            <a:r>
              <a:rPr lang="en-US" sz="2100" b="1" i="1" dirty="0"/>
              <a:t>Crawford</a:t>
            </a:r>
            <a:r>
              <a:rPr lang="en-US" sz="2100" i="1" dirty="0"/>
              <a:t>, </a:t>
            </a:r>
            <a:r>
              <a:rPr lang="en-US" sz="2100" dirty="0"/>
              <a:t>Program Manager for Research, Evaluation and Policy</a:t>
            </a:r>
          </a:p>
          <a:p>
            <a:r>
              <a:rPr lang="en-US" sz="2100" b="1" i="1" dirty="0" err="1" smtClean="0"/>
              <a:t>Shikha</a:t>
            </a:r>
            <a:r>
              <a:rPr lang="en-US" sz="2100" b="1" i="1" dirty="0" smtClean="0"/>
              <a:t> </a:t>
            </a:r>
            <a:r>
              <a:rPr lang="en-US" sz="2100" b="1" i="1" dirty="0" err="1"/>
              <a:t>Jerath</a:t>
            </a:r>
            <a:r>
              <a:rPr lang="en-US" sz="2100" i="1" dirty="0"/>
              <a:t>, </a:t>
            </a:r>
            <a:r>
              <a:rPr lang="en-US" sz="2100" dirty="0"/>
              <a:t>Program Manager, Neighborhood Engagement and Community Capacity Building</a:t>
            </a:r>
          </a:p>
          <a:p>
            <a:r>
              <a:rPr lang="en-US" sz="2100" b="1" i="1" dirty="0" smtClean="0"/>
              <a:t>Cait </a:t>
            </a:r>
            <a:r>
              <a:rPr lang="en-US" sz="2100" b="1" i="1" dirty="0"/>
              <a:t>Lee</a:t>
            </a:r>
            <a:r>
              <a:rPr lang="en-US" sz="2100" i="1" dirty="0"/>
              <a:t>, </a:t>
            </a:r>
            <a:r>
              <a:rPr lang="en-US" sz="2100" dirty="0" smtClean="0"/>
              <a:t>Program Manager, Community Trauma</a:t>
            </a:r>
            <a:endParaRPr lang="en-US" sz="2100" dirty="0"/>
          </a:p>
          <a:p>
            <a:r>
              <a:rPr lang="en-US" sz="2100" b="1" i="1" dirty="0"/>
              <a:t>Ben </a:t>
            </a:r>
            <a:r>
              <a:rPr lang="en-US" sz="2100" b="1" i="1" dirty="0" err="1"/>
              <a:t>Emswiler</a:t>
            </a:r>
            <a:r>
              <a:rPr lang="en-US" sz="2100" i="1" dirty="0"/>
              <a:t>, </a:t>
            </a:r>
            <a:r>
              <a:rPr lang="en-US" sz="2100" dirty="0"/>
              <a:t>PULSE Fellow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3600" dirty="0" smtClean="0"/>
              <a:t> </a:t>
            </a:r>
          </a:p>
          <a:p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9182" y="195440"/>
            <a:ext cx="475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Your Allies</a:t>
            </a:r>
            <a:endParaRPr lang="en-US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49" y="4923554"/>
            <a:ext cx="4166926" cy="1544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7488" y="392221"/>
            <a:ext cx="61505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Our mission is to support the people, organizations and partnerships committed to creating and maintaining healthy neighborhoods.</a:t>
            </a:r>
            <a:endParaRPr lang="en-US" sz="2000" dirty="0" smtClean="0"/>
          </a:p>
          <a:p>
            <a:r>
              <a:rPr lang="en-US" sz="2000" dirty="0" smtClean="0"/>
              <a:t>We do this by: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9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1673"/>
            <a:ext cx="12194979" cy="6856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r="11663"/>
          <a:stretch/>
        </p:blipFill>
        <p:spPr>
          <a:xfrm>
            <a:off x="1699966" y="1404176"/>
            <a:ext cx="8789087" cy="147234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25400"/>
          </a:effectLst>
        </p:spPr>
      </p:pic>
      <p:sp>
        <p:nvSpPr>
          <p:cNvPr id="8" name="Rectangle 7"/>
          <p:cNvSpPr/>
          <p:nvPr/>
        </p:nvSpPr>
        <p:spPr>
          <a:xfrm>
            <a:off x="535707" y="499930"/>
            <a:ext cx="11120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Neighborhood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Strategies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Our Role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707" y="3258982"/>
            <a:ext cx="10723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Our role as a community partner at </a:t>
            </a:r>
          </a:p>
          <a:p>
            <a:r>
              <a:rPr lang="en-US" sz="2400" b="1" i="1" dirty="0"/>
              <a:t>the neighborhood level is to</a:t>
            </a:r>
            <a:r>
              <a:rPr lang="en-US" sz="2400" b="1" i="1" dirty="0" smtClean="0"/>
              <a:t>:</a:t>
            </a:r>
            <a:endParaRPr lang="en-US" sz="2000" b="1" i="1" dirty="0"/>
          </a:p>
          <a:p>
            <a:r>
              <a:rPr lang="en-US" sz="2000" dirty="0"/>
              <a:t>• Act as convener to support the collective neighborhood vision and strategy</a:t>
            </a:r>
          </a:p>
          <a:p>
            <a:r>
              <a:rPr lang="en-US" sz="2000" dirty="0"/>
              <a:t>• Support and connect aligned activities </a:t>
            </a:r>
            <a:r>
              <a:rPr lang="en-US" sz="2000" dirty="0" smtClean="0"/>
              <a:t>and </a:t>
            </a:r>
            <a:r>
              <a:rPr lang="en-US" sz="2000" dirty="0"/>
              <a:t>expand broader partnerships</a:t>
            </a:r>
          </a:p>
          <a:p>
            <a:r>
              <a:rPr lang="en-US" sz="2000" dirty="0"/>
              <a:t>• Establish shared measurements</a:t>
            </a:r>
          </a:p>
          <a:p>
            <a:r>
              <a:rPr lang="en-US" sz="2000" dirty="0"/>
              <a:t>• Build public will and social capital</a:t>
            </a:r>
          </a:p>
          <a:p>
            <a:r>
              <a:rPr lang="en-US" sz="2000" dirty="0"/>
              <a:t>• Introduce best practices and serve as </a:t>
            </a:r>
            <a:r>
              <a:rPr lang="en-US" sz="2000" dirty="0" smtClean="0"/>
              <a:t>thought </a:t>
            </a:r>
            <a:r>
              <a:rPr lang="en-US" sz="2000" dirty="0"/>
              <a:t>leaders on policy coordination</a:t>
            </a:r>
          </a:p>
          <a:p>
            <a:r>
              <a:rPr lang="en-US" sz="2000" dirty="0"/>
              <a:t>• Seek, develop, and mobilize </a:t>
            </a:r>
            <a:r>
              <a:rPr lang="en-US" sz="2000" dirty="0" smtClean="0"/>
              <a:t>Complete Capital </a:t>
            </a:r>
            <a:r>
              <a:rPr lang="en-US" sz="2000" dirty="0"/>
              <a:t>for high-impact neighborhood 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3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/>
          <a:stretch/>
        </p:blipFill>
        <p:spPr>
          <a:xfrm>
            <a:off x="0" y="1672"/>
            <a:ext cx="12194978" cy="685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7073" y="457599"/>
            <a:ext cx="592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MARKET CONFIDENCE | </a:t>
            </a:r>
            <a:r>
              <a:rPr lang="en-US" dirty="0" smtClean="0"/>
              <a:t>Mobilize private and public non-displacement strategies and restore real estate market </a:t>
            </a:r>
          </a:p>
          <a:p>
            <a:pPr algn="r"/>
            <a:r>
              <a:rPr lang="en-US" dirty="0" smtClean="0"/>
              <a:t>values so people can invest confidently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7071" y="2093767"/>
            <a:ext cx="592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QUALITY OF LIFE | </a:t>
            </a:r>
            <a:r>
              <a:rPr lang="en-US" dirty="0" smtClean="0"/>
              <a:t>Increase financial stability of residents, facilitate access to mental, behavioral, and social support services, and improve the physical conditions of the neighborhood to advance overall health and well being.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7071" y="3650516"/>
            <a:ext cx="592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NEIGHBORHOOD IMAGE | </a:t>
            </a:r>
            <a:r>
              <a:rPr lang="en-US" dirty="0" smtClean="0"/>
              <a:t>Cultivate hope among all residents for neighborhood change through community-driven arts and culture, improved public spaces, and the preservation of history, culture and identity.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7071" y="5207265"/>
            <a:ext cx="592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COMMUNITY OWNERSHIP | </a:t>
            </a:r>
            <a:r>
              <a:rPr lang="en-US" dirty="0" smtClean="0"/>
              <a:t>Strengthen neighborhood platforms that elevate and perpetuate residents as decision-makers and active participants in neighborhood change, and leverage assets to generate revenue that can be </a:t>
            </a:r>
          </a:p>
          <a:p>
            <a:pPr algn="r"/>
            <a:r>
              <a:rPr lang="en-US" dirty="0" smtClean="0"/>
              <a:t>reinvestment into future activities and improvement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7747" y="1938452"/>
            <a:ext cx="46605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Healthy Neighborhoods Framework</a:t>
            </a:r>
            <a:endParaRPr lang="en-US" sz="5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285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-5"/>
            <a:ext cx="12197955" cy="632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4" y="3378318"/>
            <a:ext cx="6203320" cy="348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1673"/>
            <a:ext cx="12192000" cy="6854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79" y="4019736"/>
            <a:ext cx="5779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41" y="3367824"/>
            <a:ext cx="6158215" cy="34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58" y="3490114"/>
            <a:ext cx="4490515" cy="33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048"/>
            <a:ext cx="12194979" cy="6856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41" y="3350453"/>
            <a:ext cx="4565894" cy="34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586</Words>
  <Application>Microsoft Office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Talia</dc:creator>
  <cp:lastModifiedBy>Cait</cp:lastModifiedBy>
  <cp:revision>101</cp:revision>
  <dcterms:created xsi:type="dcterms:W3CDTF">2018-04-17T18:08:04Z</dcterms:created>
  <dcterms:modified xsi:type="dcterms:W3CDTF">2018-06-18T14:51:27Z</dcterms:modified>
</cp:coreProperties>
</file>