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88" r:id="rId3"/>
    <p:sldMasterId id="2147483704" r:id="rId4"/>
    <p:sldMasterId id="2147483718" r:id="rId5"/>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110" d="100"/>
          <a:sy n="110" d="100"/>
        </p:scale>
        <p:origin x="-924"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4633578106107"/>
          <c:y val="0.13567459966380596"/>
          <c:w val="0.84989973163466914"/>
          <c:h val="0.72922233035477313"/>
        </c:manualLayout>
      </c:layout>
      <c:lineChart>
        <c:grouping val="standard"/>
        <c:varyColors val="0"/>
        <c:ser>
          <c:idx val="0"/>
          <c:order val="0"/>
          <c:tx>
            <c:strRef>
              <c:f>Sheet1!$B$1</c:f>
              <c:strCache>
                <c:ptCount val="1"/>
                <c:pt idx="0">
                  <c:v>Number of Kids Served</c:v>
                </c:pt>
              </c:strCache>
            </c:strRef>
          </c:tx>
          <c:spPr>
            <a:ln w="11728">
              <a:solidFill>
                <a:srgbClr val="003366"/>
              </a:solidFill>
              <a:prstDash val="solid"/>
            </a:ln>
          </c:spPr>
          <c:marker>
            <c:symbol val="none"/>
          </c:marker>
          <c:cat>
            <c:numRef>
              <c:f>Sheet1!$A$2:$A$12</c:f>
              <c:numCache>
                <c:formatCode>General</c:formatCode>
                <c:ptCount val="11"/>
                <c:pt idx="0">
                  <c:v>1977</c:v>
                </c:pt>
                <c:pt idx="1">
                  <c:v>1982</c:v>
                </c:pt>
                <c:pt idx="2">
                  <c:v>1987</c:v>
                </c:pt>
                <c:pt idx="3">
                  <c:v>1992</c:v>
                </c:pt>
                <c:pt idx="4">
                  <c:v>1997</c:v>
                </c:pt>
                <c:pt idx="5">
                  <c:v>2002</c:v>
                </c:pt>
                <c:pt idx="6">
                  <c:v>2007</c:v>
                </c:pt>
                <c:pt idx="7">
                  <c:v>2012</c:v>
                </c:pt>
                <c:pt idx="8">
                  <c:v>2014</c:v>
                </c:pt>
                <c:pt idx="9">
                  <c:v>2017</c:v>
                </c:pt>
                <c:pt idx="10">
                  <c:v>2022</c:v>
                </c:pt>
              </c:numCache>
            </c:numRef>
          </c:cat>
          <c:val>
            <c:numRef>
              <c:f>Sheet1!$B$2:$B$12</c:f>
              <c:numCache>
                <c:formatCode>General</c:formatCode>
                <c:ptCount val="11"/>
                <c:pt idx="0">
                  <c:v>2674</c:v>
                </c:pt>
                <c:pt idx="1">
                  <c:v>12806</c:v>
                </c:pt>
                <c:pt idx="2">
                  <c:v>15480</c:v>
                </c:pt>
                <c:pt idx="3">
                  <c:v>53253</c:v>
                </c:pt>
                <c:pt idx="4">
                  <c:v>304989</c:v>
                </c:pt>
                <c:pt idx="5">
                  <c:v>1900000</c:v>
                </c:pt>
                <c:pt idx="6" formatCode="_(* #,##0_);_(* \(#,##0\);_(* &quot;-&quot;??_);_(@_)">
                  <c:v>1239608</c:v>
                </c:pt>
                <c:pt idx="7" formatCode="_(* #,##0_);_(* \(#,##0\);_(* &quot;-&quot;??_);_(@_)">
                  <c:v>1314000</c:v>
                </c:pt>
                <c:pt idx="8" formatCode="_(* #,##0_);_(* \(#,##0\);_(* &quot;-&quot;??_);_(@_)">
                  <c:v>1479260</c:v>
                </c:pt>
              </c:numCache>
            </c:numRef>
          </c:val>
          <c:smooth val="0"/>
        </c:ser>
        <c:dLbls>
          <c:showLegendKey val="0"/>
          <c:showVal val="0"/>
          <c:showCatName val="0"/>
          <c:showSerName val="0"/>
          <c:showPercent val="0"/>
          <c:showBubbleSize val="0"/>
        </c:dLbls>
        <c:marker val="1"/>
        <c:smooth val="0"/>
        <c:axId val="38032896"/>
        <c:axId val="38034432"/>
      </c:lineChart>
      <c:catAx>
        <c:axId val="38032896"/>
        <c:scaling>
          <c:orientation val="minMax"/>
        </c:scaling>
        <c:delete val="0"/>
        <c:axPos val="b"/>
        <c:numFmt formatCode="General" sourceLinked="1"/>
        <c:majorTickMark val="out"/>
        <c:minorTickMark val="none"/>
        <c:tickLblPos val="nextTo"/>
        <c:spPr>
          <a:ln w="2932">
            <a:solidFill>
              <a:srgbClr val="808080"/>
            </a:solidFill>
            <a:prstDash val="solid"/>
          </a:ln>
        </c:spPr>
        <c:txPr>
          <a:bodyPr rot="-5400000" vert="horz"/>
          <a:lstStyle/>
          <a:p>
            <a:pPr>
              <a:defRPr sz="1105" baseline="0"/>
            </a:pPr>
            <a:endParaRPr lang="en-US"/>
          </a:p>
        </c:txPr>
        <c:crossAx val="38034432"/>
        <c:crosses val="autoZero"/>
        <c:auto val="1"/>
        <c:lblAlgn val="ctr"/>
        <c:lblOffset val="100"/>
        <c:noMultiLvlLbl val="0"/>
      </c:catAx>
      <c:valAx>
        <c:axId val="38034432"/>
        <c:scaling>
          <c:orientation val="minMax"/>
          <c:max val="3000000"/>
        </c:scaling>
        <c:delete val="0"/>
        <c:axPos val="l"/>
        <c:majorGridlines>
          <c:spPr>
            <a:ln w="2932">
              <a:solidFill>
                <a:srgbClr val="808080"/>
              </a:solidFill>
              <a:prstDash val="solid"/>
            </a:ln>
          </c:spPr>
        </c:majorGridlines>
        <c:numFmt formatCode="General" sourceLinked="1"/>
        <c:majorTickMark val="out"/>
        <c:minorTickMark val="none"/>
        <c:tickLblPos val="nextTo"/>
        <c:spPr>
          <a:ln w="2932">
            <a:solidFill>
              <a:srgbClr val="808080"/>
            </a:solidFill>
            <a:prstDash val="solid"/>
          </a:ln>
        </c:spPr>
        <c:txPr>
          <a:bodyPr/>
          <a:lstStyle/>
          <a:p>
            <a:pPr>
              <a:defRPr sz="1105" baseline="0"/>
            </a:pPr>
            <a:endParaRPr lang="en-US"/>
          </a:p>
        </c:txPr>
        <c:crossAx val="38032896"/>
        <c:crosses val="autoZero"/>
        <c:crossBetween val="between"/>
        <c:majorUnit val="500000"/>
        <c:minorUnit val="100000"/>
      </c:valAx>
      <c:spPr>
        <a:noFill/>
        <a:ln w="23456">
          <a:noFill/>
        </a:ln>
      </c:spPr>
    </c:plotArea>
    <c:legend>
      <c:legendPos val="r"/>
      <c:layout>
        <c:manualLayout>
          <c:xMode val="edge"/>
          <c:yMode val="edge"/>
          <c:x val="0.38220424671385228"/>
          <c:y val="6.2027231467473527E-2"/>
          <c:w val="0.2254802831142568"/>
          <c:h val="4.2360060514372161E-2"/>
        </c:manualLayout>
      </c:layout>
      <c:overlay val="0"/>
      <c:spPr>
        <a:noFill/>
        <a:ln w="23456">
          <a:noFill/>
        </a:ln>
      </c:spPr>
    </c:legend>
    <c:plotVisOnly val="1"/>
    <c:dispBlanksAs val="gap"/>
    <c:showDLblsOverMax val="0"/>
  </c:chart>
  <c:spPr>
    <a:noFill/>
    <a:ln>
      <a:noFill/>
    </a:ln>
  </c:spPr>
  <c:txPr>
    <a:bodyPr/>
    <a:lstStyle/>
    <a:p>
      <a:pPr>
        <a:defRPr sz="912"/>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4633578106107"/>
          <c:y val="0.13567459966380596"/>
          <c:w val="0.84989973163466914"/>
          <c:h val="0.72922233035477313"/>
        </c:manualLayout>
      </c:layout>
      <c:lineChart>
        <c:grouping val="standard"/>
        <c:varyColors val="0"/>
        <c:ser>
          <c:idx val="0"/>
          <c:order val="0"/>
          <c:tx>
            <c:strRef>
              <c:f>Sheet1!$B$1</c:f>
              <c:strCache>
                <c:ptCount val="1"/>
                <c:pt idx="0">
                  <c:v>Number of Kids Served</c:v>
                </c:pt>
              </c:strCache>
            </c:strRef>
          </c:tx>
          <c:spPr>
            <a:ln w="11728">
              <a:solidFill>
                <a:srgbClr val="003366"/>
              </a:solidFill>
              <a:prstDash val="solid"/>
            </a:ln>
          </c:spPr>
          <c:marker>
            <c:symbol val="none"/>
          </c:marker>
          <c:cat>
            <c:numRef>
              <c:f>Sheet1!$A$2:$A$12</c:f>
              <c:numCache>
                <c:formatCode>General</c:formatCode>
                <c:ptCount val="11"/>
                <c:pt idx="0">
                  <c:v>1977</c:v>
                </c:pt>
                <c:pt idx="1">
                  <c:v>1982</c:v>
                </c:pt>
                <c:pt idx="2">
                  <c:v>1987</c:v>
                </c:pt>
                <c:pt idx="3">
                  <c:v>1992</c:v>
                </c:pt>
                <c:pt idx="4">
                  <c:v>1997</c:v>
                </c:pt>
                <c:pt idx="5">
                  <c:v>2002</c:v>
                </c:pt>
                <c:pt idx="6">
                  <c:v>2007</c:v>
                </c:pt>
                <c:pt idx="7">
                  <c:v>2012</c:v>
                </c:pt>
                <c:pt idx="8">
                  <c:v>2014</c:v>
                </c:pt>
                <c:pt idx="9">
                  <c:v>2017</c:v>
                </c:pt>
                <c:pt idx="10">
                  <c:v>2022</c:v>
                </c:pt>
              </c:numCache>
            </c:numRef>
          </c:cat>
          <c:val>
            <c:numRef>
              <c:f>Sheet1!$B$2:$B$12</c:f>
              <c:numCache>
                <c:formatCode>General</c:formatCode>
                <c:ptCount val="11"/>
                <c:pt idx="0">
                  <c:v>2674</c:v>
                </c:pt>
                <c:pt idx="1">
                  <c:v>12806</c:v>
                </c:pt>
                <c:pt idx="2">
                  <c:v>15480</c:v>
                </c:pt>
                <c:pt idx="3">
                  <c:v>53253</c:v>
                </c:pt>
                <c:pt idx="4">
                  <c:v>304989</c:v>
                </c:pt>
                <c:pt idx="5">
                  <c:v>1900000</c:v>
                </c:pt>
                <c:pt idx="6" formatCode="_(* #,##0_);_(* \(#,##0\);_(* &quot;-&quot;??_);_(@_)">
                  <c:v>1239608</c:v>
                </c:pt>
                <c:pt idx="7" formatCode="_(* #,##0_);_(* \(#,##0\);_(* &quot;-&quot;??_);_(@_)">
                  <c:v>1314000</c:v>
                </c:pt>
                <c:pt idx="8" formatCode="_(* #,##0_);_(* \(#,##0\);_(* &quot;-&quot;??_);_(@_)">
                  <c:v>1479260</c:v>
                </c:pt>
              </c:numCache>
            </c:numRef>
          </c:val>
          <c:smooth val="0"/>
        </c:ser>
        <c:dLbls>
          <c:showLegendKey val="0"/>
          <c:showVal val="0"/>
          <c:showCatName val="0"/>
          <c:showSerName val="0"/>
          <c:showPercent val="0"/>
          <c:showBubbleSize val="0"/>
        </c:dLbls>
        <c:marker val="1"/>
        <c:smooth val="0"/>
        <c:axId val="40229504"/>
        <c:axId val="40231296"/>
      </c:lineChart>
      <c:catAx>
        <c:axId val="40229504"/>
        <c:scaling>
          <c:orientation val="minMax"/>
        </c:scaling>
        <c:delete val="0"/>
        <c:axPos val="b"/>
        <c:numFmt formatCode="General" sourceLinked="1"/>
        <c:majorTickMark val="out"/>
        <c:minorTickMark val="none"/>
        <c:tickLblPos val="nextTo"/>
        <c:spPr>
          <a:ln w="2932">
            <a:solidFill>
              <a:srgbClr val="808080"/>
            </a:solidFill>
            <a:prstDash val="solid"/>
          </a:ln>
        </c:spPr>
        <c:txPr>
          <a:bodyPr rot="-5400000" vert="horz"/>
          <a:lstStyle/>
          <a:p>
            <a:pPr>
              <a:defRPr sz="1105" baseline="0"/>
            </a:pPr>
            <a:endParaRPr lang="en-US"/>
          </a:p>
        </c:txPr>
        <c:crossAx val="40231296"/>
        <c:crosses val="autoZero"/>
        <c:auto val="1"/>
        <c:lblAlgn val="ctr"/>
        <c:lblOffset val="100"/>
        <c:noMultiLvlLbl val="0"/>
      </c:catAx>
      <c:valAx>
        <c:axId val="40231296"/>
        <c:scaling>
          <c:orientation val="minMax"/>
          <c:max val="3000000"/>
        </c:scaling>
        <c:delete val="0"/>
        <c:axPos val="l"/>
        <c:majorGridlines>
          <c:spPr>
            <a:ln w="2932">
              <a:solidFill>
                <a:srgbClr val="808080"/>
              </a:solidFill>
              <a:prstDash val="solid"/>
            </a:ln>
          </c:spPr>
        </c:majorGridlines>
        <c:numFmt formatCode="General" sourceLinked="1"/>
        <c:majorTickMark val="out"/>
        <c:minorTickMark val="none"/>
        <c:tickLblPos val="nextTo"/>
        <c:spPr>
          <a:ln w="2932">
            <a:solidFill>
              <a:srgbClr val="808080"/>
            </a:solidFill>
            <a:prstDash val="solid"/>
          </a:ln>
        </c:spPr>
        <c:txPr>
          <a:bodyPr/>
          <a:lstStyle/>
          <a:p>
            <a:pPr>
              <a:defRPr sz="1105" baseline="0"/>
            </a:pPr>
            <a:endParaRPr lang="en-US"/>
          </a:p>
        </c:txPr>
        <c:crossAx val="40229504"/>
        <c:crosses val="autoZero"/>
        <c:crossBetween val="between"/>
        <c:majorUnit val="500000"/>
        <c:minorUnit val="100000"/>
      </c:valAx>
      <c:spPr>
        <a:noFill/>
        <a:ln w="23456">
          <a:noFill/>
        </a:ln>
      </c:spPr>
    </c:plotArea>
    <c:legend>
      <c:legendPos val="r"/>
      <c:layout>
        <c:manualLayout>
          <c:xMode val="edge"/>
          <c:yMode val="edge"/>
          <c:x val="0.38220424671385228"/>
          <c:y val="6.2027231467473527E-2"/>
          <c:w val="0.2254802831142568"/>
          <c:h val="4.2360060514372161E-2"/>
        </c:manualLayout>
      </c:layout>
      <c:overlay val="0"/>
      <c:spPr>
        <a:noFill/>
        <a:ln w="23456">
          <a:noFill/>
        </a:ln>
      </c:spPr>
    </c:legend>
    <c:plotVisOnly val="1"/>
    <c:dispBlanksAs val="gap"/>
    <c:showDLblsOverMax val="0"/>
  </c:chart>
  <c:spPr>
    <a:noFill/>
    <a:ln>
      <a:noFill/>
    </a:ln>
  </c:spPr>
  <c:txPr>
    <a:bodyPr/>
    <a:lstStyle/>
    <a:p>
      <a:pPr>
        <a:defRPr sz="912"/>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4633578106107"/>
          <c:y val="0.13567459966380596"/>
          <c:w val="0.84989973163466914"/>
          <c:h val="0.72922233035477313"/>
        </c:manualLayout>
      </c:layout>
      <c:lineChart>
        <c:grouping val="standard"/>
        <c:varyColors val="0"/>
        <c:ser>
          <c:idx val="0"/>
          <c:order val="0"/>
          <c:tx>
            <c:strRef>
              <c:f>Sheet1!$B$1</c:f>
              <c:strCache>
                <c:ptCount val="1"/>
                <c:pt idx="0">
                  <c:v>Number of Kids Served</c:v>
                </c:pt>
              </c:strCache>
            </c:strRef>
          </c:tx>
          <c:spPr>
            <a:ln w="11728">
              <a:solidFill>
                <a:srgbClr val="003366"/>
              </a:solidFill>
              <a:prstDash val="solid"/>
            </a:ln>
          </c:spPr>
          <c:marker>
            <c:symbol val="none"/>
          </c:marker>
          <c:cat>
            <c:numRef>
              <c:f>Sheet1!$A$2:$A$12</c:f>
              <c:numCache>
                <c:formatCode>General</c:formatCode>
                <c:ptCount val="11"/>
                <c:pt idx="0">
                  <c:v>1977</c:v>
                </c:pt>
                <c:pt idx="1">
                  <c:v>1982</c:v>
                </c:pt>
                <c:pt idx="2">
                  <c:v>1987</c:v>
                </c:pt>
                <c:pt idx="3">
                  <c:v>1992</c:v>
                </c:pt>
                <c:pt idx="4">
                  <c:v>1997</c:v>
                </c:pt>
                <c:pt idx="5">
                  <c:v>2002</c:v>
                </c:pt>
                <c:pt idx="6">
                  <c:v>2007</c:v>
                </c:pt>
                <c:pt idx="7">
                  <c:v>2012</c:v>
                </c:pt>
                <c:pt idx="8">
                  <c:v>2014</c:v>
                </c:pt>
                <c:pt idx="9">
                  <c:v>2017</c:v>
                </c:pt>
                <c:pt idx="10">
                  <c:v>2022</c:v>
                </c:pt>
              </c:numCache>
            </c:numRef>
          </c:cat>
          <c:val>
            <c:numRef>
              <c:f>Sheet1!$B$2:$B$12</c:f>
              <c:numCache>
                <c:formatCode>General</c:formatCode>
                <c:ptCount val="11"/>
                <c:pt idx="0">
                  <c:v>2674</c:v>
                </c:pt>
                <c:pt idx="1">
                  <c:v>12806</c:v>
                </c:pt>
                <c:pt idx="2">
                  <c:v>15480</c:v>
                </c:pt>
                <c:pt idx="3">
                  <c:v>53253</c:v>
                </c:pt>
                <c:pt idx="4">
                  <c:v>304989</c:v>
                </c:pt>
                <c:pt idx="5">
                  <c:v>1900000</c:v>
                </c:pt>
                <c:pt idx="6" formatCode="_(* #,##0_);_(* \(#,##0\);_(* &quot;-&quot;??_);_(@_)">
                  <c:v>1239608</c:v>
                </c:pt>
                <c:pt idx="7" formatCode="_(* #,##0_);_(* \(#,##0\);_(* &quot;-&quot;??_);_(@_)">
                  <c:v>1314000</c:v>
                </c:pt>
                <c:pt idx="8" formatCode="_(* #,##0_);_(* \(#,##0\);_(* &quot;-&quot;??_);_(@_)">
                  <c:v>1479260</c:v>
                </c:pt>
              </c:numCache>
            </c:numRef>
          </c:val>
          <c:smooth val="0"/>
        </c:ser>
        <c:dLbls>
          <c:showLegendKey val="0"/>
          <c:showVal val="0"/>
          <c:showCatName val="0"/>
          <c:showSerName val="0"/>
          <c:showPercent val="0"/>
          <c:showBubbleSize val="0"/>
        </c:dLbls>
        <c:marker val="1"/>
        <c:smooth val="0"/>
        <c:axId val="31178112"/>
        <c:axId val="31184000"/>
      </c:lineChart>
      <c:catAx>
        <c:axId val="31178112"/>
        <c:scaling>
          <c:orientation val="minMax"/>
        </c:scaling>
        <c:delete val="0"/>
        <c:axPos val="b"/>
        <c:numFmt formatCode="General" sourceLinked="1"/>
        <c:majorTickMark val="out"/>
        <c:minorTickMark val="none"/>
        <c:tickLblPos val="nextTo"/>
        <c:spPr>
          <a:ln w="2932">
            <a:solidFill>
              <a:srgbClr val="808080"/>
            </a:solidFill>
            <a:prstDash val="solid"/>
          </a:ln>
        </c:spPr>
        <c:txPr>
          <a:bodyPr rot="-5400000" vert="horz"/>
          <a:lstStyle/>
          <a:p>
            <a:pPr>
              <a:defRPr sz="1105" baseline="0"/>
            </a:pPr>
            <a:endParaRPr lang="en-US"/>
          </a:p>
        </c:txPr>
        <c:crossAx val="31184000"/>
        <c:crosses val="autoZero"/>
        <c:auto val="1"/>
        <c:lblAlgn val="ctr"/>
        <c:lblOffset val="100"/>
        <c:noMultiLvlLbl val="0"/>
      </c:catAx>
      <c:valAx>
        <c:axId val="31184000"/>
        <c:scaling>
          <c:orientation val="minMax"/>
          <c:max val="3000000"/>
        </c:scaling>
        <c:delete val="0"/>
        <c:axPos val="l"/>
        <c:majorGridlines>
          <c:spPr>
            <a:ln w="2932">
              <a:solidFill>
                <a:srgbClr val="808080"/>
              </a:solidFill>
              <a:prstDash val="solid"/>
            </a:ln>
          </c:spPr>
        </c:majorGridlines>
        <c:numFmt formatCode="General" sourceLinked="1"/>
        <c:majorTickMark val="out"/>
        <c:minorTickMark val="none"/>
        <c:tickLblPos val="nextTo"/>
        <c:spPr>
          <a:ln w="2932">
            <a:solidFill>
              <a:srgbClr val="808080"/>
            </a:solidFill>
            <a:prstDash val="solid"/>
          </a:ln>
        </c:spPr>
        <c:txPr>
          <a:bodyPr/>
          <a:lstStyle/>
          <a:p>
            <a:pPr>
              <a:defRPr sz="1105" baseline="0"/>
            </a:pPr>
            <a:endParaRPr lang="en-US"/>
          </a:p>
        </c:txPr>
        <c:crossAx val="31178112"/>
        <c:crosses val="autoZero"/>
        <c:crossBetween val="between"/>
        <c:majorUnit val="500000"/>
        <c:minorUnit val="100000"/>
      </c:valAx>
      <c:spPr>
        <a:noFill/>
        <a:ln w="23456">
          <a:noFill/>
        </a:ln>
      </c:spPr>
    </c:plotArea>
    <c:legend>
      <c:legendPos val="r"/>
      <c:layout>
        <c:manualLayout>
          <c:xMode val="edge"/>
          <c:yMode val="edge"/>
          <c:x val="0.38220424671385228"/>
          <c:y val="6.2027231467473527E-2"/>
          <c:w val="0.2254802831142568"/>
          <c:h val="4.2360060514372161E-2"/>
        </c:manualLayout>
      </c:layout>
      <c:overlay val="0"/>
      <c:spPr>
        <a:noFill/>
        <a:ln w="23456">
          <a:noFill/>
        </a:ln>
      </c:spPr>
    </c:legend>
    <c:plotVisOnly val="1"/>
    <c:dispBlanksAs val="gap"/>
    <c:showDLblsOverMax val="0"/>
  </c:chart>
  <c:spPr>
    <a:noFill/>
    <a:ln>
      <a:noFill/>
    </a:ln>
  </c:spPr>
  <c:txPr>
    <a:bodyPr/>
    <a:lstStyle/>
    <a:p>
      <a:pPr>
        <a:defRPr sz="912"/>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4633578106107"/>
          <c:y val="0.13567459966380596"/>
          <c:w val="0.84989973163466914"/>
          <c:h val="0.72922233035477313"/>
        </c:manualLayout>
      </c:layout>
      <c:lineChart>
        <c:grouping val="standard"/>
        <c:varyColors val="0"/>
        <c:ser>
          <c:idx val="0"/>
          <c:order val="0"/>
          <c:tx>
            <c:strRef>
              <c:f>Sheet1!$B$1</c:f>
              <c:strCache>
                <c:ptCount val="1"/>
                <c:pt idx="0">
                  <c:v>Number of Kids Served</c:v>
                </c:pt>
              </c:strCache>
            </c:strRef>
          </c:tx>
          <c:spPr>
            <a:ln w="11728">
              <a:solidFill>
                <a:srgbClr val="003366"/>
              </a:solidFill>
              <a:prstDash val="solid"/>
            </a:ln>
          </c:spPr>
          <c:marker>
            <c:symbol val="none"/>
          </c:marker>
          <c:cat>
            <c:numRef>
              <c:f>Sheet1!$A$2:$A$12</c:f>
              <c:numCache>
                <c:formatCode>General</c:formatCode>
                <c:ptCount val="11"/>
                <c:pt idx="0">
                  <c:v>1977</c:v>
                </c:pt>
                <c:pt idx="1">
                  <c:v>1982</c:v>
                </c:pt>
                <c:pt idx="2">
                  <c:v>1987</c:v>
                </c:pt>
                <c:pt idx="3">
                  <c:v>1992</c:v>
                </c:pt>
                <c:pt idx="4">
                  <c:v>1997</c:v>
                </c:pt>
                <c:pt idx="5">
                  <c:v>2002</c:v>
                </c:pt>
                <c:pt idx="6">
                  <c:v>2007</c:v>
                </c:pt>
                <c:pt idx="7">
                  <c:v>2012</c:v>
                </c:pt>
                <c:pt idx="8">
                  <c:v>2014</c:v>
                </c:pt>
                <c:pt idx="9">
                  <c:v>2017</c:v>
                </c:pt>
                <c:pt idx="10">
                  <c:v>2022</c:v>
                </c:pt>
              </c:numCache>
            </c:numRef>
          </c:cat>
          <c:val>
            <c:numRef>
              <c:f>Sheet1!$B$2:$B$12</c:f>
              <c:numCache>
                <c:formatCode>General</c:formatCode>
                <c:ptCount val="11"/>
                <c:pt idx="0">
                  <c:v>2674</c:v>
                </c:pt>
                <c:pt idx="1">
                  <c:v>12806</c:v>
                </c:pt>
                <c:pt idx="2">
                  <c:v>15480</c:v>
                </c:pt>
                <c:pt idx="3">
                  <c:v>53253</c:v>
                </c:pt>
                <c:pt idx="4">
                  <c:v>304989</c:v>
                </c:pt>
                <c:pt idx="5">
                  <c:v>1900000</c:v>
                </c:pt>
                <c:pt idx="6" formatCode="_(* #,##0_);_(* \(#,##0\);_(* &quot;-&quot;??_);_(@_)">
                  <c:v>1239608</c:v>
                </c:pt>
                <c:pt idx="7" formatCode="_(* #,##0_);_(* \(#,##0\);_(* &quot;-&quot;??_);_(@_)">
                  <c:v>1314000</c:v>
                </c:pt>
                <c:pt idx="8" formatCode="_(* #,##0_);_(* \(#,##0\);_(* &quot;-&quot;??_);_(@_)">
                  <c:v>1479260</c:v>
                </c:pt>
              </c:numCache>
            </c:numRef>
          </c:val>
          <c:smooth val="0"/>
        </c:ser>
        <c:dLbls>
          <c:showLegendKey val="0"/>
          <c:showVal val="0"/>
          <c:showCatName val="0"/>
          <c:showSerName val="0"/>
          <c:showPercent val="0"/>
          <c:showBubbleSize val="0"/>
        </c:dLbls>
        <c:marker val="1"/>
        <c:smooth val="0"/>
        <c:axId val="79242368"/>
        <c:axId val="79243904"/>
      </c:lineChart>
      <c:catAx>
        <c:axId val="79242368"/>
        <c:scaling>
          <c:orientation val="minMax"/>
        </c:scaling>
        <c:delete val="0"/>
        <c:axPos val="b"/>
        <c:numFmt formatCode="General" sourceLinked="1"/>
        <c:majorTickMark val="out"/>
        <c:minorTickMark val="none"/>
        <c:tickLblPos val="nextTo"/>
        <c:spPr>
          <a:ln w="2932">
            <a:solidFill>
              <a:srgbClr val="808080"/>
            </a:solidFill>
            <a:prstDash val="solid"/>
          </a:ln>
        </c:spPr>
        <c:txPr>
          <a:bodyPr rot="-5400000" vert="horz"/>
          <a:lstStyle/>
          <a:p>
            <a:pPr>
              <a:defRPr sz="1105" baseline="0"/>
            </a:pPr>
            <a:endParaRPr lang="en-US"/>
          </a:p>
        </c:txPr>
        <c:crossAx val="79243904"/>
        <c:crosses val="autoZero"/>
        <c:auto val="1"/>
        <c:lblAlgn val="ctr"/>
        <c:lblOffset val="100"/>
        <c:noMultiLvlLbl val="0"/>
      </c:catAx>
      <c:valAx>
        <c:axId val="79243904"/>
        <c:scaling>
          <c:orientation val="minMax"/>
          <c:max val="3000000"/>
        </c:scaling>
        <c:delete val="0"/>
        <c:axPos val="l"/>
        <c:majorGridlines>
          <c:spPr>
            <a:ln w="2932">
              <a:solidFill>
                <a:srgbClr val="808080"/>
              </a:solidFill>
              <a:prstDash val="solid"/>
            </a:ln>
          </c:spPr>
        </c:majorGridlines>
        <c:numFmt formatCode="General" sourceLinked="1"/>
        <c:majorTickMark val="out"/>
        <c:minorTickMark val="none"/>
        <c:tickLblPos val="nextTo"/>
        <c:spPr>
          <a:ln w="2932">
            <a:solidFill>
              <a:srgbClr val="808080"/>
            </a:solidFill>
            <a:prstDash val="solid"/>
          </a:ln>
        </c:spPr>
        <c:txPr>
          <a:bodyPr/>
          <a:lstStyle/>
          <a:p>
            <a:pPr>
              <a:defRPr sz="1105" baseline="0"/>
            </a:pPr>
            <a:endParaRPr lang="en-US"/>
          </a:p>
        </c:txPr>
        <c:crossAx val="79242368"/>
        <c:crosses val="autoZero"/>
        <c:crossBetween val="between"/>
        <c:majorUnit val="500000"/>
        <c:minorUnit val="100000"/>
      </c:valAx>
      <c:spPr>
        <a:noFill/>
        <a:ln w="23456">
          <a:noFill/>
        </a:ln>
      </c:spPr>
    </c:plotArea>
    <c:legend>
      <c:legendPos val="r"/>
      <c:layout>
        <c:manualLayout>
          <c:xMode val="edge"/>
          <c:yMode val="edge"/>
          <c:x val="0.38220424671385228"/>
          <c:y val="6.2027231467473527E-2"/>
          <c:w val="0.2254802831142568"/>
          <c:h val="4.2360060514372161E-2"/>
        </c:manualLayout>
      </c:layout>
      <c:overlay val="0"/>
      <c:spPr>
        <a:noFill/>
        <a:ln w="23456">
          <a:noFill/>
        </a:ln>
      </c:spPr>
    </c:legend>
    <c:plotVisOnly val="1"/>
    <c:dispBlanksAs val="gap"/>
    <c:showDLblsOverMax val="0"/>
  </c:chart>
  <c:spPr>
    <a:noFill/>
    <a:ln>
      <a:noFill/>
    </a:ln>
  </c:spPr>
  <c:txPr>
    <a:bodyPr/>
    <a:lstStyle/>
    <a:p>
      <a:pPr>
        <a:defRPr sz="912"/>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0A316-B001-48F3-9CAD-5BFA40535C84}" type="datetimeFigureOut">
              <a:rPr lang="en-US" smtClean="0"/>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718CD-208D-4A6A-BBD3-2F5130AE7CAD}" type="slidenum">
              <a:rPr lang="en-US" smtClean="0"/>
              <a:t>‹#›</a:t>
            </a:fld>
            <a:endParaRPr lang="en-US"/>
          </a:p>
        </p:txBody>
      </p:sp>
    </p:spTree>
    <p:extLst>
      <p:ext uri="{BB962C8B-B14F-4D97-AF65-F5344CB8AC3E}">
        <p14:creationId xmlns:p14="http://schemas.microsoft.com/office/powerpoint/2010/main" val="50499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43000" y="685800"/>
            <a:ext cx="4572000" cy="3429000"/>
          </a:xfrm>
          <a:ln/>
        </p:spPr>
      </p:sp>
      <p:sp>
        <p:nvSpPr>
          <p:cNvPr id="41986" name="Rectangle 3"/>
          <p:cNvSpPr>
            <a:spLocks noGrp="1" noChangeArrowheads="1"/>
          </p:cNvSpPr>
          <p:nvPr>
            <p:ph type="body" idx="1"/>
          </p:nvPr>
        </p:nvSpPr>
        <p:spPr>
          <a:xfrm>
            <a:off x="915297" y="4343705"/>
            <a:ext cx="5027414" cy="319532"/>
          </a:xfrm>
          <a:noFill/>
        </p:spPr>
        <p:txBody>
          <a:bodyPr/>
          <a:lstStyle/>
          <a:p>
            <a:pPr eaLnBrk="1" hangingPunct="1">
              <a:buFontTx/>
              <a:buChar char="•"/>
            </a:pPr>
            <a:endParaRPr lang="en-US" sz="15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87" indent="-228587">
              <a:buFontTx/>
              <a:buAutoNum type="arabicPeriod"/>
            </a:pPr>
            <a:endParaRPr lang="en-US" altLang="en-US"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09" indent="-285734" eaLnBrk="0" hangingPunct="0">
              <a:spcBef>
                <a:spcPct val="30000"/>
              </a:spcBef>
              <a:defRPr sz="1200">
                <a:solidFill>
                  <a:schemeClr val="tx1"/>
                </a:solidFill>
                <a:latin typeface="Arial" pitchFamily="34" charset="0"/>
                <a:ea typeface="MS PGothic" pitchFamily="34" charset="-128"/>
              </a:defRPr>
            </a:lvl2pPr>
            <a:lvl3pPr marL="1142937" indent="-228587" eaLnBrk="0" hangingPunct="0">
              <a:spcBef>
                <a:spcPct val="30000"/>
              </a:spcBef>
              <a:defRPr sz="1200">
                <a:solidFill>
                  <a:schemeClr val="tx1"/>
                </a:solidFill>
                <a:latin typeface="Arial" pitchFamily="34" charset="0"/>
                <a:ea typeface="MS PGothic" pitchFamily="34" charset="-128"/>
              </a:defRPr>
            </a:lvl3pPr>
            <a:lvl4pPr marL="1600112" indent="-228587" eaLnBrk="0" hangingPunct="0">
              <a:spcBef>
                <a:spcPct val="30000"/>
              </a:spcBef>
              <a:defRPr sz="1200">
                <a:solidFill>
                  <a:schemeClr val="tx1"/>
                </a:solidFill>
                <a:latin typeface="Arial" pitchFamily="34" charset="0"/>
                <a:ea typeface="MS PGothic" pitchFamily="34" charset="-128"/>
              </a:defRPr>
            </a:lvl4pPr>
            <a:lvl5pPr marL="2057287" indent="-228587" eaLnBrk="0" hangingPunct="0">
              <a:spcBef>
                <a:spcPct val="30000"/>
              </a:spcBef>
              <a:defRPr sz="1200">
                <a:solidFill>
                  <a:schemeClr val="tx1"/>
                </a:solidFill>
                <a:latin typeface="Arial"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810" indent="-228587"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79B60175-97AB-431C-8CA8-2D54C875BB24}" type="slidenum">
              <a:rPr lang="en-US" altLang="en-US" smtClean="0">
                <a:solidFill>
                  <a:prstClr val="black"/>
                </a:solidFill>
              </a:rPr>
              <a:pPr eaLnBrk="1" hangingPunct="1">
                <a:spcBef>
                  <a:spcPct val="0"/>
                </a:spcBef>
              </a:pPr>
              <a:t>18</a:t>
            </a:fld>
            <a:endParaRPr lang="en-US" altLang="en-US" smtClean="0">
              <a:solidFill>
                <a:prstClr val="black"/>
              </a:solidFill>
            </a:endParaRPr>
          </a:p>
        </p:txBody>
      </p:sp>
    </p:spTree>
    <p:extLst>
      <p:ext uri="{BB962C8B-B14F-4D97-AF65-F5344CB8AC3E}">
        <p14:creationId xmlns:p14="http://schemas.microsoft.com/office/powerpoint/2010/main" val="293485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670891" y="4603558"/>
            <a:ext cx="3661893" cy="2824392"/>
          </a:xfrm>
          <a:prstGeom prst="rect">
            <a:avLst/>
          </a:prstGeom>
        </p:spPr>
      </p:pic>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To date, 114 affiliates and 7 state offices have been accredited, serving over 1.1 million students.  Over the last seven years, our heightened focus on implementation of the evidence based CIS model and strong CIS business operations has yield significant results. </a:t>
            </a:r>
            <a:endParaRPr lang="en-US" dirty="0"/>
          </a:p>
        </p:txBody>
      </p:sp>
      <p:sp>
        <p:nvSpPr>
          <p:cNvPr id="4" name="Slide Number Placeholder 3"/>
          <p:cNvSpPr>
            <a:spLocks noGrp="1"/>
          </p:cNvSpPr>
          <p:nvPr>
            <p:ph type="sldNum" sz="quarter" idx="10"/>
          </p:nvPr>
        </p:nvSpPr>
        <p:spPr/>
        <p:txBody>
          <a:bodyPr/>
          <a:lstStyle/>
          <a:p>
            <a:fld id="{0CB5EB33-F775-4226-B1CB-F6A4D4954B5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9262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5297" y="4343705"/>
            <a:ext cx="5027414" cy="274122"/>
          </a:xfrm>
        </p:spPr>
        <p:txBody>
          <a:bodyPr/>
          <a:lstStyle/>
          <a:p>
            <a:endParaRPr lang="en-US" dirty="0"/>
          </a:p>
        </p:txBody>
      </p:sp>
    </p:spTree>
    <p:extLst>
      <p:ext uri="{BB962C8B-B14F-4D97-AF65-F5344CB8AC3E}">
        <p14:creationId xmlns:p14="http://schemas.microsoft.com/office/powerpoint/2010/main" val="48847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5297" y="4343705"/>
            <a:ext cx="5027414" cy="274122"/>
          </a:xfrm>
        </p:spPr>
        <p:txBody>
          <a:bodyPr/>
          <a:lstStyle/>
          <a:p>
            <a:endParaRPr lang="en-US" dirty="0"/>
          </a:p>
        </p:txBody>
      </p:sp>
    </p:spTree>
    <p:extLst>
      <p:ext uri="{BB962C8B-B14F-4D97-AF65-F5344CB8AC3E}">
        <p14:creationId xmlns:p14="http://schemas.microsoft.com/office/powerpoint/2010/main" val="329594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is at the heart of the very word, philanthropy….it is outward facing.  It’s a distinguishing characteristic of this field and the intersection between philanthropy and the nonprofit, particularly the nonprofit service field. </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29057" indent="-280406" eaLnBrk="0" hangingPunct="0">
              <a:spcBef>
                <a:spcPct val="30000"/>
              </a:spcBef>
              <a:defRPr sz="1200">
                <a:solidFill>
                  <a:schemeClr val="tx1"/>
                </a:solidFill>
                <a:latin typeface="Arial" panose="020B0604020202020204" pitchFamily="34" charset="0"/>
              </a:defRPr>
            </a:lvl2pPr>
            <a:lvl3pPr marL="1121626" indent="-224325" eaLnBrk="0" hangingPunct="0">
              <a:spcBef>
                <a:spcPct val="30000"/>
              </a:spcBef>
              <a:defRPr sz="1200">
                <a:solidFill>
                  <a:schemeClr val="tx1"/>
                </a:solidFill>
                <a:latin typeface="Arial" panose="020B0604020202020204" pitchFamily="34" charset="0"/>
              </a:defRPr>
            </a:lvl3pPr>
            <a:lvl4pPr marL="1570276" indent="-224325" eaLnBrk="0" hangingPunct="0">
              <a:spcBef>
                <a:spcPct val="30000"/>
              </a:spcBef>
              <a:defRPr sz="1200">
                <a:solidFill>
                  <a:schemeClr val="tx1"/>
                </a:solidFill>
                <a:latin typeface="Arial" panose="020B0604020202020204" pitchFamily="34" charset="0"/>
              </a:defRPr>
            </a:lvl4pPr>
            <a:lvl5pPr marL="2018927" indent="-224325" eaLnBrk="0" hangingPunct="0">
              <a:spcBef>
                <a:spcPct val="30000"/>
              </a:spcBef>
              <a:defRPr sz="1200">
                <a:solidFill>
                  <a:schemeClr val="tx1"/>
                </a:solidFill>
                <a:latin typeface="Arial" panose="020B0604020202020204" pitchFamily="34" charset="0"/>
              </a:defRPr>
            </a:lvl5pPr>
            <a:lvl6pPr marL="2467577" indent="-224325" eaLnBrk="0" fontAlgn="base" hangingPunct="0">
              <a:spcBef>
                <a:spcPct val="30000"/>
              </a:spcBef>
              <a:spcAft>
                <a:spcPct val="0"/>
              </a:spcAft>
              <a:defRPr sz="1200">
                <a:solidFill>
                  <a:schemeClr val="tx1"/>
                </a:solidFill>
                <a:latin typeface="Arial" panose="020B0604020202020204" pitchFamily="34" charset="0"/>
              </a:defRPr>
            </a:lvl6pPr>
            <a:lvl7pPr marL="2916227" indent="-224325" eaLnBrk="0" fontAlgn="base" hangingPunct="0">
              <a:spcBef>
                <a:spcPct val="30000"/>
              </a:spcBef>
              <a:spcAft>
                <a:spcPct val="0"/>
              </a:spcAft>
              <a:defRPr sz="1200">
                <a:solidFill>
                  <a:schemeClr val="tx1"/>
                </a:solidFill>
                <a:latin typeface="Arial" panose="020B0604020202020204" pitchFamily="34" charset="0"/>
              </a:defRPr>
            </a:lvl7pPr>
            <a:lvl8pPr marL="3364878" indent="-224325" eaLnBrk="0" fontAlgn="base" hangingPunct="0">
              <a:spcBef>
                <a:spcPct val="30000"/>
              </a:spcBef>
              <a:spcAft>
                <a:spcPct val="0"/>
              </a:spcAft>
              <a:defRPr sz="1200">
                <a:solidFill>
                  <a:schemeClr val="tx1"/>
                </a:solidFill>
                <a:latin typeface="Arial" panose="020B0604020202020204" pitchFamily="34" charset="0"/>
              </a:defRPr>
            </a:lvl8pPr>
            <a:lvl9pPr marL="3813528" indent="-2243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8A0EAB-DA40-40FF-AAA9-0166F977D9DF}" type="slidenum">
              <a:rPr lang="en-US" altLang="en-US">
                <a:solidFill>
                  <a:prstClr val="black"/>
                </a:solidFill>
                <a:ea typeface="MS PGothic" panose="020B0600070205080204" pitchFamily="34" charset="-128"/>
              </a:rPr>
              <a:pPr eaLnBrk="1" hangingPunct="1">
                <a:spcBef>
                  <a:spcPct val="0"/>
                </a:spcBef>
              </a:pPr>
              <a:t>12</a:t>
            </a:fld>
            <a:endParaRPr lang="en-US"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67688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Communities In Schools</a:t>
            </a:r>
            <a:r>
              <a:rPr lang="en-US" altLang="en-US" baseline="0" dirty="0" smtClean="0">
                <a:latin typeface="Arial" panose="020B0604020202020204" pitchFamily="34" charset="0"/>
                <a:ea typeface="ＭＳ Ｐゴシック" panose="020B0600070205080204" pitchFamily="34" charset="-128"/>
              </a:rPr>
              <a:t> targets the most at-risk students in our nation’s most poverty stricken schools in some of our most challenging communities. </a:t>
            </a:r>
          </a:p>
          <a:p>
            <a:endParaRPr lang="en-US" altLang="en-US" baseline="0" dirty="0" smtClean="0">
              <a:latin typeface="Arial" panose="020B0604020202020204" pitchFamily="34" charset="0"/>
              <a:ea typeface="ＭＳ Ｐゴシック" panose="020B0600070205080204" pitchFamily="34" charset="-128"/>
            </a:endParaRPr>
          </a:p>
          <a:p>
            <a:r>
              <a:rPr lang="en-US" altLang="en-US" baseline="0" dirty="0" smtClean="0">
                <a:latin typeface="Arial" panose="020B0604020202020204" pitchFamily="34" charset="0"/>
                <a:ea typeface="ＭＳ Ｐゴシック" panose="020B0600070205080204" pitchFamily="34" charset="-128"/>
              </a:rPr>
              <a:t>And we are making a difference [CLICK]</a:t>
            </a:r>
            <a:endParaRPr lang="en-US" altLang="en-US" dirty="0" smtClean="0">
              <a:latin typeface="Arial" panose="020B060402020202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ea typeface="ＭＳ Ｐゴシック" panose="020B0600070205080204" pitchFamily="34" charset="-128"/>
              </a:defRPr>
            </a:lvl1pPr>
            <a:lvl2pPr marL="770686" indent="-296417">
              <a:spcBef>
                <a:spcPct val="30000"/>
              </a:spcBef>
              <a:defRPr sz="1300">
                <a:solidFill>
                  <a:schemeClr val="tx1"/>
                </a:solidFill>
                <a:latin typeface="Arial" panose="020B0604020202020204" pitchFamily="34" charset="0"/>
                <a:ea typeface="ＭＳ Ｐゴシック" panose="020B0600070205080204" pitchFamily="34" charset="-128"/>
              </a:defRPr>
            </a:lvl2pPr>
            <a:lvl3pPr marL="1185670" indent="-237134">
              <a:spcBef>
                <a:spcPct val="30000"/>
              </a:spcBef>
              <a:defRPr sz="1300">
                <a:solidFill>
                  <a:schemeClr val="tx1"/>
                </a:solidFill>
                <a:latin typeface="Arial" panose="020B0604020202020204" pitchFamily="34" charset="0"/>
                <a:ea typeface="ＭＳ Ｐゴシック" panose="020B0600070205080204" pitchFamily="34" charset="-128"/>
              </a:defRPr>
            </a:lvl3pPr>
            <a:lvl4pPr marL="1659939" indent="-237134">
              <a:spcBef>
                <a:spcPct val="30000"/>
              </a:spcBef>
              <a:defRPr sz="1300">
                <a:solidFill>
                  <a:schemeClr val="tx1"/>
                </a:solidFill>
                <a:latin typeface="Arial" panose="020B0604020202020204" pitchFamily="34" charset="0"/>
                <a:ea typeface="ＭＳ Ｐゴシック" panose="020B0600070205080204" pitchFamily="34" charset="-128"/>
              </a:defRPr>
            </a:lvl4pPr>
            <a:lvl5pPr marL="2134208" indent="-237134">
              <a:spcBef>
                <a:spcPct val="30000"/>
              </a:spcBef>
              <a:defRPr sz="1300">
                <a:solidFill>
                  <a:schemeClr val="tx1"/>
                </a:solidFill>
                <a:latin typeface="Arial" panose="020B0604020202020204" pitchFamily="34" charset="0"/>
                <a:ea typeface="ＭＳ Ｐゴシック" panose="020B0600070205080204" pitchFamily="34" charset="-128"/>
              </a:defRPr>
            </a:lvl5pPr>
            <a:lvl6pPr marL="2608476"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6pPr>
            <a:lvl7pPr marL="3082744"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7pPr>
            <a:lvl8pPr marL="3557012"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8pPr>
            <a:lvl9pPr marL="4031280"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9pPr>
          </a:lstStyle>
          <a:p>
            <a:pPr>
              <a:spcBef>
                <a:spcPct val="0"/>
              </a:spcBef>
            </a:pPr>
            <a:fld id="{EB40F5D9-EAB0-491C-8914-CCADC908C74A}" type="slidenum">
              <a:rPr lang="en-US" altLang="en-US">
                <a:solidFill>
                  <a:prstClr val="black"/>
                </a:solidFill>
              </a:rPr>
              <a:pPr>
                <a:spcBef>
                  <a:spcPct val="0"/>
                </a:spcBef>
              </a:pPr>
              <a:t>13</a:t>
            </a:fld>
            <a:endParaRPr lang="en-US" altLang="en-US">
              <a:solidFill>
                <a:prstClr val="black"/>
              </a:solidFill>
            </a:endParaRPr>
          </a:p>
        </p:txBody>
      </p:sp>
    </p:spTree>
    <p:extLst>
      <p:ext uri="{BB962C8B-B14F-4D97-AF65-F5344CB8AC3E}">
        <p14:creationId xmlns:p14="http://schemas.microsoft.com/office/powerpoint/2010/main" val="299879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Communities In Schools</a:t>
            </a:r>
            <a:r>
              <a:rPr lang="en-US" altLang="en-US" baseline="0" dirty="0" smtClean="0">
                <a:latin typeface="Arial" panose="020B0604020202020204" pitchFamily="34" charset="0"/>
                <a:ea typeface="ＭＳ Ｐゴシック" panose="020B0600070205080204" pitchFamily="34" charset="-128"/>
              </a:rPr>
              <a:t> targets the most at-risk students in our nation’s most poverty stricken schools in some of our most challenging communities. </a:t>
            </a:r>
          </a:p>
          <a:p>
            <a:endParaRPr lang="en-US" altLang="en-US" baseline="0" dirty="0" smtClean="0">
              <a:latin typeface="Arial" panose="020B0604020202020204" pitchFamily="34" charset="0"/>
              <a:ea typeface="ＭＳ Ｐゴシック" panose="020B0600070205080204" pitchFamily="34" charset="-128"/>
            </a:endParaRPr>
          </a:p>
          <a:p>
            <a:r>
              <a:rPr lang="en-US" altLang="en-US" baseline="0" dirty="0" smtClean="0">
                <a:latin typeface="Arial" panose="020B0604020202020204" pitchFamily="34" charset="0"/>
                <a:ea typeface="ＭＳ Ｐゴシック" panose="020B0600070205080204" pitchFamily="34" charset="-128"/>
              </a:rPr>
              <a:t>And we are making a difference [CLICK]</a:t>
            </a:r>
            <a:endParaRPr lang="en-US" altLang="en-US" dirty="0" smtClean="0">
              <a:latin typeface="Arial" panose="020B060402020202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ea typeface="ＭＳ Ｐゴシック" panose="020B0600070205080204" pitchFamily="34" charset="-128"/>
              </a:defRPr>
            </a:lvl1pPr>
            <a:lvl2pPr marL="770686" indent="-296417">
              <a:spcBef>
                <a:spcPct val="30000"/>
              </a:spcBef>
              <a:defRPr sz="1300">
                <a:solidFill>
                  <a:schemeClr val="tx1"/>
                </a:solidFill>
                <a:latin typeface="Arial" panose="020B0604020202020204" pitchFamily="34" charset="0"/>
                <a:ea typeface="ＭＳ Ｐゴシック" panose="020B0600070205080204" pitchFamily="34" charset="-128"/>
              </a:defRPr>
            </a:lvl2pPr>
            <a:lvl3pPr marL="1185670" indent="-237134">
              <a:spcBef>
                <a:spcPct val="30000"/>
              </a:spcBef>
              <a:defRPr sz="1300">
                <a:solidFill>
                  <a:schemeClr val="tx1"/>
                </a:solidFill>
                <a:latin typeface="Arial" panose="020B0604020202020204" pitchFamily="34" charset="0"/>
                <a:ea typeface="ＭＳ Ｐゴシック" panose="020B0600070205080204" pitchFamily="34" charset="-128"/>
              </a:defRPr>
            </a:lvl3pPr>
            <a:lvl4pPr marL="1659939" indent="-237134">
              <a:spcBef>
                <a:spcPct val="30000"/>
              </a:spcBef>
              <a:defRPr sz="1300">
                <a:solidFill>
                  <a:schemeClr val="tx1"/>
                </a:solidFill>
                <a:latin typeface="Arial" panose="020B0604020202020204" pitchFamily="34" charset="0"/>
                <a:ea typeface="ＭＳ Ｐゴシック" panose="020B0600070205080204" pitchFamily="34" charset="-128"/>
              </a:defRPr>
            </a:lvl4pPr>
            <a:lvl5pPr marL="2134208" indent="-237134">
              <a:spcBef>
                <a:spcPct val="30000"/>
              </a:spcBef>
              <a:defRPr sz="1300">
                <a:solidFill>
                  <a:schemeClr val="tx1"/>
                </a:solidFill>
                <a:latin typeface="Arial" panose="020B0604020202020204" pitchFamily="34" charset="0"/>
                <a:ea typeface="ＭＳ Ｐゴシック" panose="020B0600070205080204" pitchFamily="34" charset="-128"/>
              </a:defRPr>
            </a:lvl5pPr>
            <a:lvl6pPr marL="2608476"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6pPr>
            <a:lvl7pPr marL="3082744"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7pPr>
            <a:lvl8pPr marL="3557012"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8pPr>
            <a:lvl9pPr marL="4031280" indent="-237134"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9pPr>
          </a:lstStyle>
          <a:p>
            <a:pPr>
              <a:spcBef>
                <a:spcPct val="0"/>
              </a:spcBef>
            </a:pPr>
            <a:fld id="{EB40F5D9-EAB0-491C-8914-CCADC908C74A}" type="slidenum">
              <a:rPr lang="en-US" altLang="en-US">
                <a:solidFill>
                  <a:prstClr val="black"/>
                </a:solidFill>
              </a:rPr>
              <a:pPr>
                <a:spcBef>
                  <a:spcPct val="0"/>
                </a:spcBef>
              </a:pPr>
              <a:t>14</a:t>
            </a:fld>
            <a:endParaRPr lang="en-US" altLang="en-US">
              <a:solidFill>
                <a:prstClr val="black"/>
              </a:solidFill>
            </a:endParaRPr>
          </a:p>
        </p:txBody>
      </p:sp>
    </p:spTree>
    <p:extLst>
      <p:ext uri="{BB962C8B-B14F-4D97-AF65-F5344CB8AC3E}">
        <p14:creationId xmlns:p14="http://schemas.microsoft.com/office/powerpoint/2010/main" val="200123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87" indent="-228587">
              <a:buFontTx/>
              <a:buAutoNum type="arabicPeriod"/>
            </a:pPr>
            <a:endParaRPr lang="en-US" altLang="en-US" smtClean="0">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09" indent="-285734" eaLnBrk="0" hangingPunct="0">
              <a:spcBef>
                <a:spcPct val="30000"/>
              </a:spcBef>
              <a:defRPr sz="1200">
                <a:solidFill>
                  <a:schemeClr val="tx1"/>
                </a:solidFill>
                <a:latin typeface="Arial" pitchFamily="34" charset="0"/>
                <a:ea typeface="MS PGothic" pitchFamily="34" charset="-128"/>
              </a:defRPr>
            </a:lvl2pPr>
            <a:lvl3pPr marL="1142937" indent="-228587" eaLnBrk="0" hangingPunct="0">
              <a:spcBef>
                <a:spcPct val="30000"/>
              </a:spcBef>
              <a:defRPr sz="1200">
                <a:solidFill>
                  <a:schemeClr val="tx1"/>
                </a:solidFill>
                <a:latin typeface="Arial" pitchFamily="34" charset="0"/>
                <a:ea typeface="MS PGothic" pitchFamily="34" charset="-128"/>
              </a:defRPr>
            </a:lvl3pPr>
            <a:lvl4pPr marL="1600112" indent="-228587" eaLnBrk="0" hangingPunct="0">
              <a:spcBef>
                <a:spcPct val="30000"/>
              </a:spcBef>
              <a:defRPr sz="1200">
                <a:solidFill>
                  <a:schemeClr val="tx1"/>
                </a:solidFill>
                <a:latin typeface="Arial" pitchFamily="34" charset="0"/>
                <a:ea typeface="MS PGothic" pitchFamily="34" charset="-128"/>
              </a:defRPr>
            </a:lvl4pPr>
            <a:lvl5pPr marL="2057287" indent="-228587" eaLnBrk="0" hangingPunct="0">
              <a:spcBef>
                <a:spcPct val="30000"/>
              </a:spcBef>
              <a:defRPr sz="1200">
                <a:solidFill>
                  <a:schemeClr val="tx1"/>
                </a:solidFill>
                <a:latin typeface="Arial"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810" indent="-228587"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2A5910CC-DC86-4695-B020-042730AE8FEA}" type="slidenum">
              <a:rPr lang="en-US" altLang="en-US" smtClean="0">
                <a:solidFill>
                  <a:prstClr val="black"/>
                </a:solidFill>
              </a:rPr>
              <a:pPr eaLnBrk="1" hangingPunct="1">
                <a:spcBef>
                  <a:spcPct val="0"/>
                </a:spcBef>
              </a:pPr>
              <a:t>15</a:t>
            </a:fld>
            <a:endParaRPr lang="en-US" altLang="en-US" smtClean="0">
              <a:solidFill>
                <a:prstClr val="black"/>
              </a:solidFill>
            </a:endParaRPr>
          </a:p>
        </p:txBody>
      </p:sp>
    </p:spTree>
    <p:extLst>
      <p:ext uri="{BB962C8B-B14F-4D97-AF65-F5344CB8AC3E}">
        <p14:creationId xmlns:p14="http://schemas.microsoft.com/office/powerpoint/2010/main" val="110854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87" indent="-228587">
              <a:buFontTx/>
              <a:buAutoNum type="arabicPeriod"/>
            </a:pPr>
            <a:endParaRPr lang="en-US" altLang="en-US" smtClean="0">
              <a:latin typeface="Arial"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09" indent="-285734" eaLnBrk="0" hangingPunct="0">
              <a:spcBef>
                <a:spcPct val="30000"/>
              </a:spcBef>
              <a:defRPr sz="1200">
                <a:solidFill>
                  <a:schemeClr val="tx1"/>
                </a:solidFill>
                <a:latin typeface="Arial" pitchFamily="34" charset="0"/>
                <a:ea typeface="MS PGothic" pitchFamily="34" charset="-128"/>
              </a:defRPr>
            </a:lvl2pPr>
            <a:lvl3pPr marL="1142937" indent="-228587" eaLnBrk="0" hangingPunct="0">
              <a:spcBef>
                <a:spcPct val="30000"/>
              </a:spcBef>
              <a:defRPr sz="1200">
                <a:solidFill>
                  <a:schemeClr val="tx1"/>
                </a:solidFill>
                <a:latin typeface="Arial" pitchFamily="34" charset="0"/>
                <a:ea typeface="MS PGothic" pitchFamily="34" charset="-128"/>
              </a:defRPr>
            </a:lvl3pPr>
            <a:lvl4pPr marL="1600112" indent="-228587" eaLnBrk="0" hangingPunct="0">
              <a:spcBef>
                <a:spcPct val="30000"/>
              </a:spcBef>
              <a:defRPr sz="1200">
                <a:solidFill>
                  <a:schemeClr val="tx1"/>
                </a:solidFill>
                <a:latin typeface="Arial" pitchFamily="34" charset="0"/>
                <a:ea typeface="MS PGothic" pitchFamily="34" charset="-128"/>
              </a:defRPr>
            </a:lvl4pPr>
            <a:lvl5pPr marL="2057287" indent="-228587" eaLnBrk="0" hangingPunct="0">
              <a:spcBef>
                <a:spcPct val="30000"/>
              </a:spcBef>
              <a:defRPr sz="1200">
                <a:solidFill>
                  <a:schemeClr val="tx1"/>
                </a:solidFill>
                <a:latin typeface="Arial"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810" indent="-228587"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BADB927F-8E4A-4219-970E-2CEE6DB15987}" type="slidenum">
              <a:rPr lang="en-US" altLang="en-US" smtClean="0">
                <a:solidFill>
                  <a:prstClr val="black"/>
                </a:solidFill>
              </a:rPr>
              <a:pPr eaLnBrk="1" hangingPunct="1">
                <a:spcBef>
                  <a:spcPct val="0"/>
                </a:spcBef>
              </a:pPr>
              <a:t>16</a:t>
            </a:fld>
            <a:endParaRPr lang="en-US" altLang="en-US" smtClean="0">
              <a:solidFill>
                <a:prstClr val="black"/>
              </a:solidFill>
            </a:endParaRPr>
          </a:p>
        </p:txBody>
      </p:sp>
    </p:spTree>
    <p:extLst>
      <p:ext uri="{BB962C8B-B14F-4D97-AF65-F5344CB8AC3E}">
        <p14:creationId xmlns:p14="http://schemas.microsoft.com/office/powerpoint/2010/main" val="271465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87" indent="-228587">
              <a:buFontTx/>
              <a:buAutoNum type="arabicPeriod"/>
            </a:pPr>
            <a:endParaRPr lang="en-US" altLang="en-US" smtClean="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09" indent="-285734" eaLnBrk="0" hangingPunct="0">
              <a:spcBef>
                <a:spcPct val="30000"/>
              </a:spcBef>
              <a:defRPr sz="1200">
                <a:solidFill>
                  <a:schemeClr val="tx1"/>
                </a:solidFill>
                <a:latin typeface="Arial" pitchFamily="34" charset="0"/>
                <a:ea typeface="MS PGothic" pitchFamily="34" charset="-128"/>
              </a:defRPr>
            </a:lvl2pPr>
            <a:lvl3pPr marL="1142937" indent="-228587" eaLnBrk="0" hangingPunct="0">
              <a:spcBef>
                <a:spcPct val="30000"/>
              </a:spcBef>
              <a:defRPr sz="1200">
                <a:solidFill>
                  <a:schemeClr val="tx1"/>
                </a:solidFill>
                <a:latin typeface="Arial" pitchFamily="34" charset="0"/>
                <a:ea typeface="MS PGothic" pitchFamily="34" charset="-128"/>
              </a:defRPr>
            </a:lvl3pPr>
            <a:lvl4pPr marL="1600112" indent="-228587" eaLnBrk="0" hangingPunct="0">
              <a:spcBef>
                <a:spcPct val="30000"/>
              </a:spcBef>
              <a:defRPr sz="1200">
                <a:solidFill>
                  <a:schemeClr val="tx1"/>
                </a:solidFill>
                <a:latin typeface="Arial" pitchFamily="34" charset="0"/>
                <a:ea typeface="MS PGothic" pitchFamily="34" charset="-128"/>
              </a:defRPr>
            </a:lvl4pPr>
            <a:lvl5pPr marL="2057287" indent="-228587" eaLnBrk="0" hangingPunct="0">
              <a:spcBef>
                <a:spcPct val="30000"/>
              </a:spcBef>
              <a:defRPr sz="1200">
                <a:solidFill>
                  <a:schemeClr val="tx1"/>
                </a:solidFill>
                <a:latin typeface="Arial" pitchFamily="34" charset="0"/>
                <a:ea typeface="MS PGothic"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810" indent="-228587"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E786E990-A356-480A-947E-747C48F7343D}" type="slidenum">
              <a:rPr lang="en-US" altLang="en-US" smtClean="0">
                <a:solidFill>
                  <a:prstClr val="black"/>
                </a:solidFill>
              </a:rPr>
              <a:pPr eaLnBrk="1" hangingPunct="1">
                <a:spcBef>
                  <a:spcPct val="0"/>
                </a:spcBef>
              </a:pPr>
              <a:t>17</a:t>
            </a:fld>
            <a:endParaRPr lang="en-US" altLang="en-US" smtClean="0">
              <a:solidFill>
                <a:prstClr val="black"/>
              </a:solidFill>
            </a:endParaRPr>
          </a:p>
        </p:txBody>
      </p:sp>
    </p:spTree>
    <p:extLst>
      <p:ext uri="{BB962C8B-B14F-4D97-AF65-F5344CB8AC3E}">
        <p14:creationId xmlns:p14="http://schemas.microsoft.com/office/powerpoint/2010/main" val="3089949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FP PPT Template 1-RGB blu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13"/>
          <p:cNvSpPr>
            <a:spLocks noChangeArrowheads="1"/>
          </p:cNvSpPr>
          <p:nvPr userDrawn="1"/>
        </p:nvSpPr>
        <p:spPr bwMode="auto">
          <a:xfrm>
            <a:off x="0" y="1021080"/>
            <a:ext cx="9144000" cy="182880"/>
          </a:xfrm>
          <a:prstGeom prst="rect">
            <a:avLst/>
          </a:prstGeom>
          <a:solidFill>
            <a:schemeClr val="folHlink"/>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215048" name="Rectangle 8"/>
          <p:cNvSpPr>
            <a:spLocks noGrp="1" noChangeArrowheads="1"/>
          </p:cNvSpPr>
          <p:nvPr>
            <p:ph type="ctrTitle"/>
          </p:nvPr>
        </p:nvSpPr>
        <p:spPr>
          <a:xfrm>
            <a:off x="381000" y="5489575"/>
            <a:ext cx="8458200" cy="482600"/>
          </a:xfrm>
        </p:spPr>
        <p:txBody>
          <a:bodyPr/>
          <a:lstStyle>
            <a:lvl1pPr>
              <a:defRPr/>
            </a:lvl1pPr>
          </a:lstStyle>
          <a:p>
            <a:r>
              <a:rPr lang="en-US"/>
              <a:t>Click to edit Master title style</a:t>
            </a:r>
          </a:p>
        </p:txBody>
      </p:sp>
      <p:sp>
        <p:nvSpPr>
          <p:cNvPr id="215049" name="Rectangle 9"/>
          <p:cNvSpPr>
            <a:spLocks noGrp="1" noChangeArrowheads="1"/>
          </p:cNvSpPr>
          <p:nvPr>
            <p:ph type="subTitle" idx="1"/>
          </p:nvPr>
        </p:nvSpPr>
        <p:spPr>
          <a:xfrm>
            <a:off x="381000" y="6019800"/>
            <a:ext cx="8458200" cy="4572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775539598"/>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26D7113D-658F-42B4-AF6D-41C73AD365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227113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2114551"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0"/>
            <a:ext cx="6191251"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CCB7A723-4D4F-4C36-A309-C7D3EFA26F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3191827"/>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35C39B1D-041C-4FE9-8E9A-D5382A32B6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6979881"/>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DAD1DFD5-CB12-45DE-B225-2FBE8E1D42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911611"/>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1" y="1447800"/>
            <a:ext cx="4152900" cy="4495800"/>
          </a:xfrm>
        </p:spPr>
        <p:txBody>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74C6B7A6-D40B-40EE-BBD9-814D966EB7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28020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DDF807-94B0-4868-8C36-1D1CC8E1216B}" type="datetime1">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E34B9-9DA0-44B6-A0F7-9EDD8ED548EB}" type="datetime1">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04E4-3738-4BA9-A24B-94892E5BB14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BAB9F-FE10-4A9F-B36D-44401E34E100}" type="datetime1">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D87B54E-65FE-4303-9220-7C0AC66734AB}" type="datetime1">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04E4-3738-4BA9-A24B-94892E5BB14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78FB4C-DFB5-458C-B09F-3245A8CF5148}" type="datetime1">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C9C30D30-04D2-4DA8-9DB4-5827E92884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999554"/>
      </p:ext>
    </p:extLst>
  </p:cSld>
  <p:clrMapOvr>
    <a:masterClrMapping/>
  </p:clrMapOvr>
  <p:transition>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C52D3-8384-4007-BA67-EAA23F2A5963}" type="datetime1">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D41C77-76B3-4D3B-9798-C07F005DE4F6}" type="datetime1">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7A8701-43C7-4E07-8F3D-1FE3F56C3A9F}" type="datetime1">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04E4-3738-4BA9-A24B-94892E5BB14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D64E0-6A24-4A46-B769-EB549D45629C}" type="datetime1">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04E4-3738-4BA9-A24B-94892E5BB14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859F3-E053-4BE1-8E87-AA2AC9F79D92}" type="datetime1">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04E4-3738-4BA9-A24B-94892E5BB14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B8EC1F6-D44F-489F-9495-6B5ED3FB0042}" type="datetime1">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04E4-3738-4BA9-A24B-94892E5BB14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FP PPT Template 1-RGB blu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13"/>
          <p:cNvSpPr>
            <a:spLocks noChangeArrowheads="1"/>
          </p:cNvSpPr>
          <p:nvPr userDrawn="1"/>
        </p:nvSpPr>
        <p:spPr bwMode="auto">
          <a:xfrm>
            <a:off x="0" y="1021080"/>
            <a:ext cx="9144000" cy="182880"/>
          </a:xfrm>
          <a:prstGeom prst="rect">
            <a:avLst/>
          </a:prstGeom>
          <a:solidFill>
            <a:schemeClr val="folHlink"/>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215048" name="Rectangle 8"/>
          <p:cNvSpPr>
            <a:spLocks noGrp="1" noChangeArrowheads="1"/>
          </p:cNvSpPr>
          <p:nvPr>
            <p:ph type="ctrTitle"/>
          </p:nvPr>
        </p:nvSpPr>
        <p:spPr>
          <a:xfrm>
            <a:off x="381000" y="5489575"/>
            <a:ext cx="8458200" cy="482600"/>
          </a:xfrm>
        </p:spPr>
        <p:txBody>
          <a:bodyPr/>
          <a:lstStyle>
            <a:lvl1pPr>
              <a:defRPr/>
            </a:lvl1pPr>
          </a:lstStyle>
          <a:p>
            <a:r>
              <a:rPr lang="en-US"/>
              <a:t>Click to edit Master title style</a:t>
            </a:r>
          </a:p>
        </p:txBody>
      </p:sp>
      <p:sp>
        <p:nvSpPr>
          <p:cNvPr id="215049" name="Rectangle 9"/>
          <p:cNvSpPr>
            <a:spLocks noGrp="1" noChangeArrowheads="1"/>
          </p:cNvSpPr>
          <p:nvPr>
            <p:ph type="subTitle" idx="1"/>
          </p:nvPr>
        </p:nvSpPr>
        <p:spPr>
          <a:xfrm>
            <a:off x="381000" y="6019800"/>
            <a:ext cx="8458200" cy="4572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057655029"/>
      </p:ext>
    </p:extLst>
  </p:cSld>
  <p:clrMapOvr>
    <a:masterClrMapping/>
  </p:clrMapOvr>
  <p:transition>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C9C30D30-04D2-4DA8-9DB4-5827E92884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2709722"/>
      </p:ext>
    </p:extLst>
  </p:cSld>
  <p:clrMapOvr>
    <a:masterClrMapping/>
  </p:clrMapOvr>
  <p:transition>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EFD3385B-0651-4407-AF0C-21A2855BD7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6047163"/>
      </p:ext>
    </p:extLst>
  </p:cSld>
  <p:clrMapOvr>
    <a:masterClrMapping/>
  </p:clrMapOvr>
  <p:transition>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47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447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83AB31BA-4F3E-4D17-ABBB-F9DE927D70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0849229"/>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EFD3385B-0651-4407-AF0C-21A2855BD7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8803747"/>
      </p:ext>
    </p:extLst>
  </p:cSld>
  <p:clrMapOvr>
    <a:masterClrMapping/>
  </p:clrMapOvr>
  <p:transition>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EF13F5EB-AB61-4BC0-9F59-019D0B6922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1607099"/>
      </p:ext>
    </p:extLst>
  </p:cSld>
  <p:clrMapOvr>
    <a:masterClrMapping/>
  </p:clrMapOvr>
  <p:transition>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p:txBody>
          <a:bodyPr/>
          <a:lstStyle>
            <a:lvl1pPr>
              <a:defRPr/>
            </a:lvl1pPr>
          </a:lstStyle>
          <a:p>
            <a:pPr>
              <a:defRPr/>
            </a:pPr>
            <a:fld id="{7AF433AE-C4BA-4DDD-9982-526ED759E8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9556400"/>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p:cNvCxnSpPr/>
          <p:nvPr userDrawn="1"/>
        </p:nvCxnSpPr>
        <p:spPr bwMode="auto">
          <a:xfrm>
            <a:off x="0" y="557784"/>
            <a:ext cx="9144000" cy="0"/>
          </a:xfrm>
          <a:prstGeom prst="line">
            <a:avLst/>
          </a:prstGeom>
          <a:noFill/>
          <a:ln w="101600" cap="flat" cmpd="sng" algn="ctr">
            <a:solidFill>
              <a:srgbClr val="C3CF21"/>
            </a:solidFill>
            <a:prstDash val="solid"/>
            <a:round/>
            <a:headEnd type="none" w="med" len="med"/>
            <a:tailEnd type="none" w="med" len="med"/>
          </a:ln>
          <a:effectLst/>
        </p:spPr>
      </p:cxnSp>
      <p:sp>
        <p:nvSpPr>
          <p:cNvPr id="2" name="Rectangle 4"/>
          <p:cNvSpPr>
            <a:spLocks noGrp="1" noChangeArrowheads="1"/>
          </p:cNvSpPr>
          <p:nvPr>
            <p:ph type="sldNum" sz="quarter" idx="10"/>
          </p:nvPr>
        </p:nvSpPr>
        <p:spPr>
          <a:xfrm>
            <a:off x="8420100" y="20256"/>
            <a:ext cx="685800" cy="381000"/>
          </a:xfrm>
        </p:spPr>
        <p:txBody>
          <a:bodyPr/>
          <a:lstStyle>
            <a:lvl1pPr>
              <a:defRPr/>
            </a:lvl1pPr>
          </a:lstStyle>
          <a:p>
            <a:pPr>
              <a:defRPr/>
            </a:pPr>
            <a:fld id="{BABE992E-3718-4B56-B628-26C937BF35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751926"/>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DA7EDD7-161F-4D47-BDD6-DA65F38163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391029"/>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46FA0909-D9C8-4B61-9963-056D0DBD8C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8770547"/>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26D7113D-658F-42B4-AF6D-41C73AD365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3454960"/>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2114551"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0"/>
            <a:ext cx="6191251"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vl1pPr>
          </a:lstStyle>
          <a:p>
            <a:pPr>
              <a:defRPr/>
            </a:pPr>
            <a:fld id="{CCB7A723-4D4F-4C36-A309-C7D3EFA26F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3897494"/>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35C39B1D-041C-4FE9-8E9A-D5382A32B6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8819414"/>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DAD1DFD5-CB12-45DE-B225-2FBE8E1D42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3191449"/>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478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1" y="1447800"/>
            <a:ext cx="4152900" cy="4495800"/>
          </a:xfrm>
        </p:spPr>
        <p:txBody>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74C6B7A6-D40B-40EE-BBD9-814D966EB7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2202276"/>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47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447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83AB31BA-4F3E-4D17-ABBB-F9DE927D70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0631239"/>
      </p:ext>
    </p:extLst>
  </p:cSld>
  <p:clrMapOvr>
    <a:masterClrMapping/>
  </p:clrMapOvr>
  <p:transition>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1" y="10668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33901" y="1066800"/>
            <a:ext cx="4152900" cy="4724400"/>
          </a:xfrm>
        </p:spPr>
        <p:txBody>
          <a:bodyPr/>
          <a:lstStyle/>
          <a:p>
            <a:pPr lvl="0"/>
            <a:endParaRPr lang="en-US" noProof="0" smtClean="0"/>
          </a:p>
        </p:txBody>
      </p:sp>
    </p:spTree>
    <p:extLst>
      <p:ext uri="{BB962C8B-B14F-4D97-AF65-F5344CB8AC3E}">
        <p14:creationId xmlns:p14="http://schemas.microsoft.com/office/powerpoint/2010/main" val="51510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971800" y="2286000"/>
            <a:ext cx="5638800" cy="685800"/>
          </a:xfrm>
        </p:spPr>
        <p:txBody>
          <a:bodyPr/>
          <a:lstStyle>
            <a:lvl1pPr>
              <a:defRPr sz="4400" smtClean="0">
                <a:solidFill>
                  <a:schemeClr val="bg1"/>
                </a:solidFill>
              </a:defRPr>
            </a:lvl1pPr>
          </a:lstStyle>
          <a:p>
            <a:pPr lvl="0"/>
            <a:r>
              <a:rPr lang="en-US" noProof="0" dirty="0" smtClean="0"/>
              <a:t>Click to edit Master title style</a:t>
            </a:r>
          </a:p>
        </p:txBody>
      </p:sp>
      <p:sp>
        <p:nvSpPr>
          <p:cNvPr id="40963" name="Rectangle 3"/>
          <p:cNvSpPr>
            <a:spLocks noGrp="1" noChangeArrowheads="1"/>
          </p:cNvSpPr>
          <p:nvPr>
            <p:ph type="subTitle" idx="1"/>
          </p:nvPr>
        </p:nvSpPr>
        <p:spPr>
          <a:xfrm>
            <a:off x="2971800" y="2971800"/>
            <a:ext cx="5638800" cy="533400"/>
          </a:xfrm>
        </p:spPr>
        <p:txBody>
          <a:bodyPr/>
          <a:lstStyle>
            <a:lvl1pPr marL="0" indent="0">
              <a:buFontTx/>
              <a:buNone/>
              <a:defRPr sz="3200" smtClean="0">
                <a:solidFill>
                  <a:schemeClr val="bg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557309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770C99-E566-4E1C-BA82-BF759E1FD4D0}" type="slidenum">
              <a:rPr lang="en-US" altLang="en-US"/>
              <a:pPr>
                <a:defRPr/>
              </a:pPr>
              <a:t>‹#›</a:t>
            </a:fld>
            <a:endParaRPr lang="en-US" altLang="en-US"/>
          </a:p>
        </p:txBody>
      </p:sp>
    </p:spTree>
    <p:extLst>
      <p:ext uri="{BB962C8B-B14F-4D97-AF65-F5344CB8AC3E}">
        <p14:creationId xmlns:p14="http://schemas.microsoft.com/office/powerpoint/2010/main" val="89389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09700" y="1600200"/>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A81D703-800E-4ACE-BEFD-28A87463D1DC}" type="slidenum">
              <a:rPr lang="en-US" altLang="en-US"/>
              <a:pPr>
                <a:defRPr/>
              </a:pPr>
              <a:t>‹#›</a:t>
            </a:fld>
            <a:endParaRPr lang="en-US" altLang="en-US"/>
          </a:p>
        </p:txBody>
      </p:sp>
    </p:spTree>
    <p:extLst>
      <p:ext uri="{BB962C8B-B14F-4D97-AF65-F5344CB8AC3E}">
        <p14:creationId xmlns:p14="http://schemas.microsoft.com/office/powerpoint/2010/main" val="1716528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E57E4A8-9035-4D18-AD89-8B3CB713BB6D}" type="slidenum">
              <a:rPr lang="en-US" altLang="en-US"/>
              <a:pPr>
                <a:defRPr/>
              </a:pPr>
              <a:t>‹#›</a:t>
            </a:fld>
            <a:endParaRPr lang="en-US" altLang="en-US"/>
          </a:p>
        </p:txBody>
      </p:sp>
    </p:spTree>
    <p:extLst>
      <p:ext uri="{BB962C8B-B14F-4D97-AF65-F5344CB8AC3E}">
        <p14:creationId xmlns:p14="http://schemas.microsoft.com/office/powerpoint/2010/main" val="3227243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4478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68DB02F-F662-4C98-B504-6856D00F7866}" type="slidenum">
              <a:rPr lang="en-US" altLang="en-US"/>
              <a:pPr>
                <a:defRPr/>
              </a:pPr>
              <a:t>‹#›</a:t>
            </a:fld>
            <a:endParaRPr lang="en-US" altLang="en-US"/>
          </a:p>
        </p:txBody>
      </p:sp>
    </p:spTree>
    <p:extLst>
      <p:ext uri="{BB962C8B-B14F-4D97-AF65-F5344CB8AC3E}">
        <p14:creationId xmlns:p14="http://schemas.microsoft.com/office/powerpoint/2010/main" val="284688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E5A9FC5-EDE5-448C-88DC-48D57FFA156E}" type="slidenum">
              <a:rPr lang="en-US" altLang="en-US"/>
              <a:pPr>
                <a:defRPr/>
              </a:pPr>
              <a:t>‹#›</a:t>
            </a:fld>
            <a:endParaRPr lang="en-US" altLang="en-US"/>
          </a:p>
        </p:txBody>
      </p:sp>
    </p:spTree>
    <p:extLst>
      <p:ext uri="{BB962C8B-B14F-4D97-AF65-F5344CB8AC3E}">
        <p14:creationId xmlns:p14="http://schemas.microsoft.com/office/powerpoint/2010/main" val="8689655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087F209-4786-492F-BDC5-6AC1D246F2B4}" type="slidenum">
              <a:rPr lang="en-US" altLang="en-US"/>
              <a:pPr>
                <a:defRPr/>
              </a:pPr>
              <a:t>‹#›</a:t>
            </a:fld>
            <a:endParaRPr lang="en-US" altLang="en-US"/>
          </a:p>
        </p:txBody>
      </p:sp>
    </p:spTree>
    <p:extLst>
      <p:ext uri="{BB962C8B-B14F-4D97-AF65-F5344CB8AC3E}">
        <p14:creationId xmlns:p14="http://schemas.microsoft.com/office/powerpoint/2010/main" val="1162631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58DD9BC-2CB1-483E-A06C-2E4FF88FBC2E}" type="slidenum">
              <a:rPr lang="en-US" altLang="en-US"/>
              <a:pPr>
                <a:defRPr/>
              </a:pPr>
              <a:t>‹#›</a:t>
            </a:fld>
            <a:endParaRPr lang="en-US" altLang="en-US"/>
          </a:p>
        </p:txBody>
      </p:sp>
    </p:spTree>
    <p:extLst>
      <p:ext uri="{BB962C8B-B14F-4D97-AF65-F5344CB8AC3E}">
        <p14:creationId xmlns:p14="http://schemas.microsoft.com/office/powerpoint/2010/main" val="7516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8645A3-273D-4037-ADC7-991C274520ED}" type="slidenum">
              <a:rPr lang="en-US" altLang="en-US"/>
              <a:pPr>
                <a:defRPr/>
              </a:pPr>
              <a:t>‹#›</a:t>
            </a:fld>
            <a:endParaRPr lang="en-US" altLang="en-US"/>
          </a:p>
        </p:txBody>
      </p:sp>
    </p:spTree>
    <p:extLst>
      <p:ext uri="{BB962C8B-B14F-4D97-AF65-F5344CB8AC3E}">
        <p14:creationId xmlns:p14="http://schemas.microsoft.com/office/powerpoint/2010/main" val="40636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EF13F5EB-AB61-4BC0-9F59-019D0B6922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6146955"/>
      </p:ext>
    </p:extLst>
  </p:cSld>
  <p:clrMapOvr>
    <a:masterClrMapping/>
  </p:clrMapOvr>
  <p:transition>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22AF20-E5D4-4492-8779-E72A6968BD03}" type="slidenum">
              <a:rPr lang="en-US" altLang="en-US"/>
              <a:pPr>
                <a:defRPr/>
              </a:pPr>
              <a:t>‹#›</a:t>
            </a:fld>
            <a:endParaRPr lang="en-US" altLang="en-US"/>
          </a:p>
        </p:txBody>
      </p:sp>
    </p:spTree>
    <p:extLst>
      <p:ext uri="{BB962C8B-B14F-4D97-AF65-F5344CB8AC3E}">
        <p14:creationId xmlns:p14="http://schemas.microsoft.com/office/powerpoint/2010/main" val="1126961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D7A42E-CB43-4376-A31C-92903D5713B7}" type="slidenum">
              <a:rPr lang="en-US" altLang="en-US"/>
              <a:pPr>
                <a:defRPr/>
              </a:pPr>
              <a:t>‹#›</a:t>
            </a:fld>
            <a:endParaRPr lang="en-US" altLang="en-US"/>
          </a:p>
        </p:txBody>
      </p:sp>
    </p:spTree>
    <p:extLst>
      <p:ext uri="{BB962C8B-B14F-4D97-AF65-F5344CB8AC3E}">
        <p14:creationId xmlns:p14="http://schemas.microsoft.com/office/powerpoint/2010/main" val="4174336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74638"/>
            <a:ext cx="17907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38"/>
            <a:ext cx="52197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A03064-1CED-4616-836E-B9D1FD8F7799}" type="slidenum">
              <a:rPr lang="en-US" altLang="en-US"/>
              <a:pPr>
                <a:defRPr/>
              </a:pPr>
              <a:t>‹#›</a:t>
            </a:fld>
            <a:endParaRPr lang="en-US" altLang="en-US"/>
          </a:p>
        </p:txBody>
      </p:sp>
    </p:spTree>
    <p:extLst>
      <p:ext uri="{BB962C8B-B14F-4D97-AF65-F5344CB8AC3E}">
        <p14:creationId xmlns:p14="http://schemas.microsoft.com/office/powerpoint/2010/main" val="4069063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8683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524000"/>
            <a:ext cx="3505200" cy="4419600"/>
          </a:xfrm>
        </p:spPr>
        <p:txBody>
          <a:bodyPr lIns="91440" tIns="45720" rIns="91440" bIns="45720"/>
          <a:lstStyle/>
          <a:p>
            <a:pPr lvl="0"/>
            <a:endParaRPr lang="en-US" noProof="0" smtClean="0"/>
          </a:p>
        </p:txBody>
      </p:sp>
      <p:sp>
        <p:nvSpPr>
          <p:cNvPr id="4" name="Text Placeholder 3"/>
          <p:cNvSpPr>
            <a:spLocks noGrp="1"/>
          </p:cNvSpPr>
          <p:nvPr>
            <p:ph type="body" sz="half" idx="2"/>
          </p:nvPr>
        </p:nvSpPr>
        <p:spPr>
          <a:xfrm>
            <a:off x="4648200" y="1524000"/>
            <a:ext cx="3505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63DF14A-D2B0-406A-8221-2B946FA7DB4A}" type="slidenum">
              <a:rPr lang="en-US" altLang="en-US"/>
              <a:pPr>
                <a:defRPr/>
              </a:pPr>
              <a:t>‹#›</a:t>
            </a:fld>
            <a:endParaRPr lang="en-US" altLang="en-US"/>
          </a:p>
        </p:txBody>
      </p:sp>
    </p:spTree>
    <p:extLst>
      <p:ext uri="{BB962C8B-B14F-4D97-AF65-F5344CB8AC3E}">
        <p14:creationId xmlns:p14="http://schemas.microsoft.com/office/powerpoint/2010/main" val="3671305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36623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5" name="Rectangle 4"/>
          <p:cNvSpPr>
            <a:spLocks noChangeArrowheads="1"/>
          </p:cNvSpPr>
          <p:nvPr/>
        </p:nvSpPr>
        <p:spPr bwMode="auto">
          <a:xfrm>
            <a:off x="0" y="6580188"/>
            <a:ext cx="9139238" cy="2778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altLang="en-US" smtClean="0">
                <a:solidFill>
                  <a:srgbClr val="FFFFFF"/>
                </a:solidFill>
              </a:rPr>
              <a:t>www.mdrc.org</a:t>
            </a:r>
          </a:p>
        </p:txBody>
      </p:sp>
      <p:sp>
        <p:nvSpPr>
          <p:cNvPr id="6" name="Rectangle 5"/>
          <p:cNvSpPr>
            <a:spLocks noChangeArrowheads="1"/>
          </p:cNvSpPr>
          <p:nvPr/>
        </p:nvSpPr>
        <p:spPr bwMode="auto">
          <a:xfrm>
            <a:off x="0" y="3617913"/>
            <a:ext cx="9147175"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7" name="TextBox 6"/>
          <p:cNvSpPr txBox="1">
            <a:spLocks noChangeArrowheads="1"/>
          </p:cNvSpPr>
          <p:nvPr userDrawn="1"/>
        </p:nvSpPr>
        <p:spPr bwMode="auto">
          <a:xfrm>
            <a:off x="0" y="0"/>
            <a:ext cx="9144000" cy="1477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a:p>
            <a:pPr eaLnBrk="1" fontAlgn="base" hangingPunct="1">
              <a:spcBef>
                <a:spcPct val="0"/>
              </a:spcBef>
              <a:spcAft>
                <a:spcPct val="0"/>
              </a:spcAft>
              <a:defRPr/>
            </a:pPr>
            <a:endParaRPr lang="en-US" altLang="en-US" smtClean="0">
              <a:solidFill>
                <a:srgbClr val="FFFFFF"/>
              </a:solidFill>
            </a:endParaRPr>
          </a:p>
          <a:p>
            <a:pPr eaLnBrk="1" fontAlgn="base" hangingPunct="1">
              <a:spcBef>
                <a:spcPct val="0"/>
              </a:spcBef>
              <a:spcAft>
                <a:spcPct val="0"/>
              </a:spcAft>
              <a:defRPr/>
            </a:pPr>
            <a:endParaRPr lang="en-US" altLang="en-US" smtClean="0">
              <a:solidFill>
                <a:srgbClr val="FFFFFF"/>
              </a:solidFill>
            </a:endParaRPr>
          </a:p>
          <a:p>
            <a:pPr eaLnBrk="1" fontAlgn="base" hangingPunct="1">
              <a:spcBef>
                <a:spcPct val="0"/>
              </a:spcBef>
              <a:spcAft>
                <a:spcPct val="0"/>
              </a:spcAft>
              <a:defRPr/>
            </a:pPr>
            <a:endParaRPr lang="en-US" altLang="en-US" smtClean="0">
              <a:solidFill>
                <a:srgbClr val="FFFFFF"/>
              </a:solidFill>
            </a:endParaRPr>
          </a:p>
          <a:p>
            <a:pPr eaLnBrk="1" fontAlgn="base" hangingPunct="1">
              <a:spcBef>
                <a:spcPct val="0"/>
              </a:spcBef>
              <a:spcAft>
                <a:spcPct val="0"/>
              </a:spcAft>
              <a:defRPr/>
            </a:pPr>
            <a:endParaRPr lang="en-US" altLang="en-US" smtClean="0">
              <a:solidFill>
                <a:srgbClr val="FFFFFF"/>
              </a:solidFill>
            </a:endParaRPr>
          </a:p>
        </p:txBody>
      </p:sp>
      <p:pic>
        <p:nvPicPr>
          <p:cNvPr id="8" name="Picture 15" descr="logo large301X.jpg"/>
          <p:cNvPicPr>
            <a:picLocks noChangeAspect="1" noChangeArrowheads="1"/>
          </p:cNvPicPr>
          <p:nvPr userDrawn="1"/>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38" y="11113"/>
            <a:ext cx="3127375" cy="14509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userDrawn="1"/>
        </p:nvSpPr>
        <p:spPr bwMode="auto">
          <a:xfrm>
            <a:off x="3695700" y="398463"/>
            <a:ext cx="5184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altLang="en-US" sz="1400" i="1" smtClean="0">
                <a:solidFill>
                  <a:srgbClr val="FFFFFF"/>
                </a:solidFill>
              </a:rPr>
              <a:t>MDRC is a nonprofit, nonpartisan education and social policy research organization dedicated to learning what works to improve programs and policies for low-income people.</a:t>
            </a:r>
          </a:p>
        </p:txBody>
      </p:sp>
      <p:sp>
        <p:nvSpPr>
          <p:cNvPr id="4102" name="Rectangle 6"/>
          <p:cNvSpPr>
            <a:spLocks noGrp="1" noChangeArrowheads="1"/>
          </p:cNvSpPr>
          <p:nvPr>
            <p:ph type="ctrTitle"/>
          </p:nvPr>
        </p:nvSpPr>
        <p:spPr>
          <a:xfrm>
            <a:off x="592083" y="1968480"/>
            <a:ext cx="7989887" cy="1655762"/>
          </a:xfrm>
        </p:spPr>
        <p:txBody>
          <a:bodyPr/>
          <a:lstStyle>
            <a:lvl1pPr algn="ctr">
              <a:defRPr/>
            </a:lvl1pPr>
          </a:lstStyle>
          <a:p>
            <a:r>
              <a:rPr lang="en-US"/>
              <a:t>Click to edit Master title style</a:t>
            </a:r>
          </a:p>
        </p:txBody>
      </p:sp>
      <p:sp>
        <p:nvSpPr>
          <p:cNvPr id="4103" name="Rectangle 7"/>
          <p:cNvSpPr>
            <a:spLocks noGrp="1" noChangeArrowheads="1"/>
          </p:cNvSpPr>
          <p:nvPr>
            <p:ph type="subTitle" idx="1"/>
          </p:nvPr>
        </p:nvSpPr>
        <p:spPr>
          <a:xfrm>
            <a:off x="957213" y="4122747"/>
            <a:ext cx="7304087" cy="1752600"/>
          </a:xfrm>
        </p:spPr>
        <p:txBody>
          <a:bodyPr/>
          <a:lstStyle>
            <a:lvl1pPr marL="0" indent="0" algn="ctr">
              <a:buFontTx/>
              <a:buNone/>
              <a:defRPr>
                <a:solidFill>
                  <a:schemeClr val="accent1">
                    <a:lumMod val="20000"/>
                    <a:lumOff val="80000"/>
                  </a:schemeClr>
                </a:solidFill>
              </a:defRPr>
            </a:lvl1pPr>
          </a:lstStyle>
          <a:p>
            <a:r>
              <a:rPr lang="en-US"/>
              <a:t>Click to edit Master subtitle style</a:t>
            </a:r>
          </a:p>
        </p:txBody>
      </p:sp>
    </p:spTree>
    <p:extLst>
      <p:ext uri="{BB962C8B-B14F-4D97-AF65-F5344CB8AC3E}">
        <p14:creationId xmlns:p14="http://schemas.microsoft.com/office/powerpoint/2010/main" val="2700267115"/>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9E5814-1E4F-4B37-A84B-E278A8382035}"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217108359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4F58C63-F83F-4DBC-A198-6B96FF0DDECE}"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2417822705"/>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4226244-AE8F-4AEA-9698-874CE22EADA1}"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2091172959"/>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A3061E4-EEA2-4F0C-ABD9-9B889D4A6BAD}"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70877482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56F0A9F-1E5D-4733-8AF6-B4C8AA3D76C2}"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282175101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p:txBody>
          <a:bodyPr/>
          <a:lstStyle>
            <a:lvl1pPr>
              <a:defRPr/>
            </a:lvl1pPr>
          </a:lstStyle>
          <a:p>
            <a:pPr>
              <a:defRPr/>
            </a:pPr>
            <a:fld id="{7AF433AE-C4BA-4DDD-9982-526ED759E8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0924000"/>
      </p:ext>
    </p:extLst>
  </p:cSld>
  <p:clrMapOvr>
    <a:masterClrMapping/>
  </p:clrMapOvr>
  <p:transition>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C790F92-FA63-43E2-85EE-3D0B28BA2FEC}"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72546323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9518"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318"/>
            <a:ext cx="5111750" cy="60198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7C181A-4593-495B-9135-F3ED8AE7CCAE}"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402160611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328613" y="982663"/>
            <a:ext cx="260350" cy="215900"/>
          </a:xfrm>
          <a:prstGeom prst="rect">
            <a:avLst/>
          </a:prstGeom>
          <a:solidFill>
            <a:schemeClr val="tx1">
              <a:lumMod val="95000"/>
              <a:alpha val="40000"/>
            </a:schemeClr>
          </a:solidFill>
        </p:spPr>
        <p:txBody>
          <a:bodyPr>
            <a:spAutoFit/>
          </a:bodyPr>
          <a:lstStyle/>
          <a:p>
            <a:pPr fontAlgn="base">
              <a:spcBef>
                <a:spcPct val="0"/>
              </a:spcBef>
              <a:spcAft>
                <a:spcPct val="0"/>
              </a:spcAft>
              <a:defRPr/>
            </a:pPr>
            <a:endParaRPr lang="en-US" sz="800" dirty="0">
              <a:solidFill>
                <a:srgbClr val="FFFFFF"/>
              </a:solidFill>
            </a:endParaRPr>
          </a:p>
        </p:txBody>
      </p:sp>
      <p:sp>
        <p:nvSpPr>
          <p:cNvPr id="6" name="TextBox 5"/>
          <p:cNvSpPr txBox="1"/>
          <p:nvPr userDrawn="1"/>
        </p:nvSpPr>
        <p:spPr>
          <a:xfrm>
            <a:off x="328613" y="252413"/>
            <a:ext cx="260350" cy="215900"/>
          </a:xfrm>
          <a:prstGeom prst="rect">
            <a:avLst/>
          </a:prstGeom>
          <a:solidFill>
            <a:schemeClr val="tx1">
              <a:lumMod val="95000"/>
              <a:alpha val="40000"/>
            </a:schemeClr>
          </a:solidFill>
        </p:spPr>
        <p:txBody>
          <a:bodyPr>
            <a:spAutoFit/>
          </a:bodyPr>
          <a:lstStyle/>
          <a:p>
            <a:pPr fontAlgn="base">
              <a:spcBef>
                <a:spcPct val="0"/>
              </a:spcBef>
              <a:spcAft>
                <a:spcPct val="0"/>
              </a:spcAft>
              <a:defRPr/>
            </a:pPr>
            <a:endParaRPr lang="en-US" sz="800" dirty="0">
              <a:solidFill>
                <a:srgbClr val="FFFFFF"/>
              </a:solidFill>
            </a:endParaRPr>
          </a:p>
        </p:txBody>
      </p:sp>
      <p:sp>
        <p:nvSpPr>
          <p:cNvPr id="7" name="TextBox 6"/>
          <p:cNvSpPr txBox="1"/>
          <p:nvPr userDrawn="1"/>
        </p:nvSpPr>
        <p:spPr>
          <a:xfrm>
            <a:off x="328613" y="617538"/>
            <a:ext cx="260350" cy="215900"/>
          </a:xfrm>
          <a:prstGeom prst="rect">
            <a:avLst/>
          </a:prstGeom>
          <a:solidFill>
            <a:schemeClr val="tx1">
              <a:lumMod val="95000"/>
              <a:alpha val="40000"/>
            </a:schemeClr>
          </a:solidFill>
        </p:spPr>
        <p:txBody>
          <a:bodyPr>
            <a:spAutoFit/>
          </a:bodyPr>
          <a:lstStyle/>
          <a:p>
            <a:pPr fontAlgn="base">
              <a:spcBef>
                <a:spcPct val="0"/>
              </a:spcBef>
              <a:spcAft>
                <a:spcPct val="0"/>
              </a:spcAft>
              <a:defRPr/>
            </a:pPr>
            <a:endParaRPr lang="en-US" sz="800" dirty="0">
              <a:solidFill>
                <a:srgbClr val="FFFFFF"/>
              </a:solidFill>
            </a:endParaRPr>
          </a:p>
        </p:txBody>
      </p:sp>
      <p:sp>
        <p:nvSpPr>
          <p:cNvPr id="8" name="TextBox 7"/>
          <p:cNvSpPr txBox="1"/>
          <p:nvPr userDrawn="1"/>
        </p:nvSpPr>
        <p:spPr>
          <a:xfrm>
            <a:off x="0" y="0"/>
            <a:ext cx="438150" cy="369888"/>
          </a:xfrm>
          <a:prstGeom prst="rect">
            <a:avLst/>
          </a:prstGeom>
          <a:solidFill>
            <a:schemeClr val="bg2">
              <a:lumMod val="90000"/>
            </a:schemeClr>
          </a:solidFill>
        </p:spPr>
        <p:txBody>
          <a:bodyPr>
            <a:spAutoFit/>
          </a:bodyPr>
          <a:lstStyle/>
          <a:p>
            <a:pPr fontAlgn="base">
              <a:spcBef>
                <a:spcPct val="0"/>
              </a:spcBef>
              <a:spcAft>
                <a:spcPct val="0"/>
              </a:spcAft>
              <a:defRPr/>
            </a:pPr>
            <a:endParaRPr lang="en-US" dirty="0">
              <a:solidFill>
                <a:srgbClr val="FFFFFF"/>
              </a:solidFill>
            </a:endParaRPr>
          </a:p>
        </p:txBody>
      </p:sp>
      <p:sp>
        <p:nvSpPr>
          <p:cNvPr id="9" name="TextBox 8"/>
          <p:cNvSpPr txBox="1"/>
          <p:nvPr userDrawn="1"/>
        </p:nvSpPr>
        <p:spPr>
          <a:xfrm>
            <a:off x="438150" y="357188"/>
            <a:ext cx="438150" cy="369887"/>
          </a:xfrm>
          <a:prstGeom prst="rect">
            <a:avLst/>
          </a:prstGeom>
          <a:solidFill>
            <a:schemeClr val="bg2">
              <a:lumMod val="90000"/>
            </a:schemeClr>
          </a:solidFill>
        </p:spPr>
        <p:txBody>
          <a:bodyPr>
            <a:spAutoFit/>
          </a:bodyPr>
          <a:lstStyle/>
          <a:p>
            <a:pPr fontAlgn="base">
              <a:spcBef>
                <a:spcPct val="0"/>
              </a:spcBef>
              <a:spcAft>
                <a:spcPct val="0"/>
              </a:spcAft>
              <a:defRPr/>
            </a:pPr>
            <a:endParaRPr lang="en-US" dirty="0">
              <a:solidFill>
                <a:srgbClr val="FFFFFF"/>
              </a:solidFill>
            </a:endParaRPr>
          </a:p>
        </p:txBody>
      </p:sp>
      <p:sp>
        <p:nvSpPr>
          <p:cNvPr id="10" name="TextBox 9"/>
          <p:cNvSpPr txBox="1"/>
          <p:nvPr userDrawn="1"/>
        </p:nvSpPr>
        <p:spPr>
          <a:xfrm>
            <a:off x="0" y="727075"/>
            <a:ext cx="438150" cy="369888"/>
          </a:xfrm>
          <a:prstGeom prst="rect">
            <a:avLst/>
          </a:prstGeom>
          <a:solidFill>
            <a:schemeClr val="bg2">
              <a:lumMod val="90000"/>
            </a:schemeClr>
          </a:solidFill>
        </p:spPr>
        <p:txBody>
          <a:bodyPr>
            <a:spAutoFit/>
          </a:bodyPr>
          <a:lstStyle/>
          <a:p>
            <a:pPr fontAlgn="base">
              <a:spcBef>
                <a:spcPct val="0"/>
              </a:spcBef>
              <a:spcAft>
                <a:spcPct val="0"/>
              </a:spcAft>
              <a:defRPr/>
            </a:pPr>
            <a:endParaRPr lang="en-US" dirty="0">
              <a:solidFill>
                <a:srgbClr val="FFFFFF"/>
              </a:solidFill>
            </a:endParaRPr>
          </a:p>
        </p:txBody>
      </p:sp>
      <p:sp>
        <p:nvSpPr>
          <p:cNvPr id="11" name="TextBox 10"/>
          <p:cNvSpPr txBox="1">
            <a:spLocks noChangeArrowheads="1"/>
          </p:cNvSpPr>
          <p:nvPr userDrawn="1"/>
        </p:nvSpPr>
        <p:spPr bwMode="auto">
          <a:xfrm>
            <a:off x="665163" y="1566863"/>
            <a:ext cx="43815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Rectangle 6"/>
          <p:cNvSpPr>
            <a:spLocks noGrp="1" noChangeArrowheads="1"/>
          </p:cNvSpPr>
          <p:nvPr>
            <p:ph type="sldNum" sz="quarter" idx="10"/>
          </p:nvPr>
        </p:nvSpPr>
        <p:spPr/>
        <p:txBody>
          <a:bodyPr/>
          <a:lstStyle>
            <a:lvl1pPr>
              <a:defRPr/>
            </a:lvl1pPr>
          </a:lstStyle>
          <a:p>
            <a:pPr>
              <a:defRPr/>
            </a:pPr>
            <a:fld id="{8DECE5D9-813D-4AB5-A116-8F0612924821}"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4117973972"/>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08725"/>
            <a:ext cx="2133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3124200" y="6308725"/>
            <a:ext cx="2895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sldNum" sz="quarter" idx="12"/>
          </p:nvPr>
        </p:nvSpPr>
        <p:spPr/>
        <p:txBody>
          <a:bodyPr/>
          <a:lstStyle>
            <a:lvl1pPr algn="ctr">
              <a:defRPr sz="1400">
                <a:solidFill>
                  <a:schemeClr val="accent6"/>
                </a:solidFill>
              </a:defRPr>
            </a:lvl1pPr>
          </a:lstStyle>
          <a:p>
            <a:pPr>
              <a:defRPr/>
            </a:pPr>
            <a:fld id="{8F90793A-1F71-4AA0-B7F3-A2A7B6101CEB}"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172750270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08725"/>
            <a:ext cx="2133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3124200" y="6308725"/>
            <a:ext cx="2895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sldNum" sz="quarter" idx="12"/>
          </p:nvPr>
        </p:nvSpPr>
        <p:spPr/>
        <p:txBody>
          <a:bodyPr/>
          <a:lstStyle>
            <a:lvl1pPr algn="ctr">
              <a:defRPr sz="1400">
                <a:solidFill>
                  <a:schemeClr val="accent6"/>
                </a:solidFill>
              </a:defRPr>
            </a:lvl1pPr>
          </a:lstStyle>
          <a:p>
            <a:pPr>
              <a:defRPr/>
            </a:pPr>
            <a:fld id="{3C77D048-2A77-491C-8D0E-B296E7F63260}"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1810141552"/>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8369300" y="6423025"/>
            <a:ext cx="766763" cy="279400"/>
          </a:xfrm>
          <a:prstGeom prst="rect">
            <a:avLst/>
          </a:prstGeom>
          <a:noFill/>
          <a:ln w="9525">
            <a:noFill/>
            <a:miter lim="800000"/>
            <a:headEnd/>
            <a:tailEnd/>
          </a:ln>
          <a:effectLst/>
        </p:spPr>
        <p:txBody>
          <a:bodyPr/>
          <a:lstStyle>
            <a:lvl1pPr algn="ctr">
              <a:defRPr sz="1400" smtClean="0">
                <a:solidFill>
                  <a:schemeClr val="accent6"/>
                </a:solidFill>
              </a:defRPr>
            </a:lvl1pPr>
          </a:lstStyle>
          <a:p>
            <a:pPr fontAlgn="base">
              <a:spcBef>
                <a:spcPct val="0"/>
              </a:spcBef>
              <a:spcAft>
                <a:spcPct val="0"/>
              </a:spcAft>
              <a:defRPr/>
            </a:pPr>
            <a:fld id="{A75A1BDC-78C0-4AAB-90A6-B1399739BBF7}" type="slidenum">
              <a:rPr lang="en-US">
                <a:solidFill>
                  <a:srgbClr val="294460"/>
                </a:solidFill>
              </a:rPr>
              <a:pPr fontAlgn="base">
                <a:spcBef>
                  <a:spcPct val="0"/>
                </a:spcBef>
                <a:spcAft>
                  <a:spcPct val="0"/>
                </a:spcAft>
                <a:defRPr/>
              </a:pPr>
              <a:t>‹#›</a:t>
            </a:fld>
            <a:endParaRPr lang="en-US">
              <a:solidFill>
                <a:srgbClr val="294460"/>
              </a:solidFill>
            </a:endParaRPr>
          </a:p>
        </p:txBody>
      </p:sp>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4313"/>
            <a:ext cx="8291513" cy="4608512"/>
          </a:xfrm>
        </p:spPr>
        <p:txBody>
          <a:bodyPr/>
          <a:lstStyle/>
          <a:p>
            <a:pPr lvl="0"/>
            <a:endParaRPr lang="en-US" noProof="0" smtClean="0"/>
          </a:p>
        </p:txBody>
      </p:sp>
      <p:sp>
        <p:nvSpPr>
          <p:cNvPr id="5" name="Date Placeholder 3"/>
          <p:cNvSpPr>
            <a:spLocks noGrp="1"/>
          </p:cNvSpPr>
          <p:nvPr>
            <p:ph type="dt" sz="half" idx="10"/>
          </p:nvPr>
        </p:nvSpPr>
        <p:spPr>
          <a:xfrm>
            <a:off x="457200" y="6308725"/>
            <a:ext cx="2133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 name="Footer Placeholder 4"/>
          <p:cNvSpPr>
            <a:spLocks noGrp="1"/>
          </p:cNvSpPr>
          <p:nvPr>
            <p:ph type="ftr" sz="quarter" idx="11"/>
          </p:nvPr>
        </p:nvSpPr>
        <p:spPr>
          <a:xfrm>
            <a:off x="3124200" y="6308725"/>
            <a:ext cx="2895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100235326"/>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84313"/>
            <a:ext cx="8291513" cy="4608512"/>
          </a:xfrm>
        </p:spPr>
        <p:txBody>
          <a:bodyPr/>
          <a:lstStyle/>
          <a:p>
            <a:pPr lvl="0"/>
            <a:endParaRPr lang="en-US" noProof="0" smtClean="0"/>
          </a:p>
        </p:txBody>
      </p:sp>
      <p:sp>
        <p:nvSpPr>
          <p:cNvPr id="4" name="Date Placeholder 3"/>
          <p:cNvSpPr>
            <a:spLocks noGrp="1"/>
          </p:cNvSpPr>
          <p:nvPr>
            <p:ph type="dt" sz="half" idx="10"/>
          </p:nvPr>
        </p:nvSpPr>
        <p:spPr>
          <a:xfrm>
            <a:off x="457200" y="6308725"/>
            <a:ext cx="2133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3124200" y="6308725"/>
            <a:ext cx="2895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sldNum" sz="quarter" idx="12"/>
          </p:nvPr>
        </p:nvSpPr>
        <p:spPr/>
        <p:txBody>
          <a:bodyPr/>
          <a:lstStyle>
            <a:lvl1pPr algn="ctr">
              <a:defRPr sz="1400">
                <a:solidFill>
                  <a:schemeClr val="accent6"/>
                </a:solidFill>
              </a:defRPr>
            </a:lvl1pPr>
          </a:lstStyle>
          <a:p>
            <a:pPr>
              <a:defRPr/>
            </a:pPr>
            <a:fld id="{AE998CCF-C85E-4EF1-8D8F-35EFFF7A6637}"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565861413"/>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4313"/>
            <a:ext cx="4068763"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08725"/>
            <a:ext cx="2133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3124200" y="6308725"/>
            <a:ext cx="2895600" cy="2794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lgn="ctr">
              <a:defRPr sz="1400">
                <a:solidFill>
                  <a:schemeClr val="accent6"/>
                </a:solidFill>
              </a:defRPr>
            </a:lvl1pPr>
          </a:lstStyle>
          <a:p>
            <a:pPr>
              <a:defRPr/>
            </a:pPr>
            <a:fld id="{E34471CE-2B6D-4875-8A20-49580D59D33B}" type="slidenum">
              <a:rPr lang="en-US">
                <a:solidFill>
                  <a:srgbClr val="294460"/>
                </a:solidFill>
              </a:rPr>
              <a:pPr>
                <a:defRPr/>
              </a:pPr>
              <a:t>‹#›</a:t>
            </a:fld>
            <a:endParaRPr lang="en-US">
              <a:solidFill>
                <a:srgbClr val="294460"/>
              </a:solidFill>
            </a:endParaRPr>
          </a:p>
        </p:txBody>
      </p:sp>
    </p:spTree>
    <p:extLst>
      <p:ext uri="{BB962C8B-B14F-4D97-AF65-F5344CB8AC3E}">
        <p14:creationId xmlns:p14="http://schemas.microsoft.com/office/powerpoint/2010/main" val="307098427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p:cNvCxnSpPr/>
          <p:nvPr userDrawn="1"/>
        </p:nvCxnSpPr>
        <p:spPr bwMode="auto">
          <a:xfrm>
            <a:off x="0" y="557784"/>
            <a:ext cx="9144000" cy="0"/>
          </a:xfrm>
          <a:prstGeom prst="line">
            <a:avLst/>
          </a:prstGeom>
          <a:noFill/>
          <a:ln w="101600" cap="flat" cmpd="sng" algn="ctr">
            <a:solidFill>
              <a:srgbClr val="C3CF21"/>
            </a:solidFill>
            <a:prstDash val="solid"/>
            <a:round/>
            <a:headEnd type="none" w="med" len="med"/>
            <a:tailEnd type="none" w="med" len="med"/>
          </a:ln>
          <a:effectLst/>
        </p:spPr>
      </p:cxnSp>
      <p:sp>
        <p:nvSpPr>
          <p:cNvPr id="2" name="Rectangle 4"/>
          <p:cNvSpPr>
            <a:spLocks noGrp="1" noChangeArrowheads="1"/>
          </p:cNvSpPr>
          <p:nvPr>
            <p:ph type="sldNum" sz="quarter" idx="10"/>
          </p:nvPr>
        </p:nvSpPr>
        <p:spPr>
          <a:xfrm>
            <a:off x="8420100" y="20256"/>
            <a:ext cx="685800" cy="381000"/>
          </a:xfrm>
        </p:spPr>
        <p:txBody>
          <a:bodyPr/>
          <a:lstStyle>
            <a:lvl1pPr>
              <a:defRPr/>
            </a:lvl1pPr>
          </a:lstStyle>
          <a:p>
            <a:pPr>
              <a:defRPr/>
            </a:pPr>
            <a:fld id="{BABE992E-3718-4B56-B628-26C937BF35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9614457"/>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DA7EDD7-161F-4D47-BDD6-DA65F38163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076979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46FA0909-D9C8-4B61-9963-056D0DBD8C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666842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6.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0" y="340668"/>
            <a:ext cx="9144000" cy="274320"/>
          </a:xfrm>
          <a:prstGeom prst="rect">
            <a:avLst/>
          </a:prstGeom>
          <a:solidFill>
            <a:schemeClr val="folHlink"/>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1026" name="Rectangle 9"/>
          <p:cNvSpPr>
            <a:spLocks noChangeArrowheads="1"/>
          </p:cNvSpPr>
          <p:nvPr/>
        </p:nvSpPr>
        <p:spPr bwMode="auto">
          <a:xfrm>
            <a:off x="0" y="-76200"/>
            <a:ext cx="9144000" cy="548640"/>
          </a:xfrm>
          <a:prstGeom prst="rect">
            <a:avLst/>
          </a:prstGeom>
          <a:solidFill>
            <a:srgbClr val="0F3A68"/>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1027" name="Rectangle 3"/>
          <p:cNvSpPr>
            <a:spLocks noChangeArrowheads="1"/>
          </p:cNvSpPr>
          <p:nvPr/>
        </p:nvSpPr>
        <p:spPr bwMode="auto">
          <a:xfrm>
            <a:off x="381001" y="61913"/>
            <a:ext cx="184731" cy="369332"/>
          </a:xfrm>
          <a:prstGeom prst="rect">
            <a:avLst/>
          </a:prstGeom>
          <a:noFill/>
          <a:ln>
            <a:noFill/>
          </a:ln>
          <a:extLst/>
        </p:spPr>
        <p:txBody>
          <a:bodyPr wrap="none">
            <a:spAutoFit/>
          </a:bodyPr>
          <a:lstStyle/>
          <a:p>
            <a:pPr eaLnBrk="0" fontAlgn="base" hangingPunct="0">
              <a:spcBef>
                <a:spcPct val="50000"/>
              </a:spcBef>
              <a:spcAft>
                <a:spcPct val="0"/>
              </a:spcAft>
              <a:defRPr/>
            </a:pPr>
            <a:endParaRPr lang="en-US">
              <a:solidFill>
                <a:srgbClr val="FFFFFF"/>
              </a:solidFill>
              <a:ea typeface="MS PGothic" pitchFamily="34" charset="-128"/>
            </a:endParaRPr>
          </a:p>
        </p:txBody>
      </p:sp>
      <p:sp>
        <p:nvSpPr>
          <p:cNvPr id="212996" name="Rectangle 4"/>
          <p:cNvSpPr>
            <a:spLocks noGrp="1" noChangeArrowheads="1"/>
          </p:cNvSpPr>
          <p:nvPr>
            <p:ph type="sldNum" sz="quarter" idx="4"/>
          </p:nvPr>
        </p:nvSpPr>
        <p:spPr bwMode="auto">
          <a:xfrm>
            <a:off x="8077200" y="0"/>
            <a:ext cx="685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chemeClr val="bg1"/>
                </a:solidFill>
                <a:latin typeface="Century Gothic" pitchFamily="34" charset="0"/>
                <a:ea typeface="ＭＳ Ｐゴシック" pitchFamily="84" charset="-128"/>
                <a:cs typeface="+mn-cs"/>
              </a:defRPr>
            </a:lvl1pPr>
          </a:lstStyle>
          <a:p>
            <a:pPr fontAlgn="base">
              <a:spcAft>
                <a:spcPct val="0"/>
              </a:spcAft>
              <a:defRPr/>
            </a:pPr>
            <a:fld id="{EC21549B-E9D2-4394-B800-D900903CF4DF}" type="slidenum">
              <a:rPr lang="en-US">
                <a:solidFill>
                  <a:srgbClr val="FFFFFF"/>
                </a:solidFill>
              </a:rPr>
              <a:pPr fontAlgn="base">
                <a:spcAft>
                  <a:spcPct val="0"/>
                </a:spcAft>
                <a:defRPr/>
              </a:pPr>
              <a:t>‹#›</a:t>
            </a:fld>
            <a:endParaRPr lang="en-US">
              <a:solidFill>
                <a:srgbClr val="FFFFFF"/>
              </a:solidFill>
            </a:endParaRPr>
          </a:p>
        </p:txBody>
      </p:sp>
      <p:sp>
        <p:nvSpPr>
          <p:cNvPr id="1029" name="Rectangle 5"/>
          <p:cNvSpPr>
            <a:spLocks noGrp="1" noChangeArrowheads="1"/>
          </p:cNvSpPr>
          <p:nvPr>
            <p:ph type="title"/>
          </p:nvPr>
        </p:nvSpPr>
        <p:spPr bwMode="auto">
          <a:xfrm>
            <a:off x="381000" y="762000"/>
            <a:ext cx="8458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81000" y="14478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8" descr="NFP-Logo-RGB"/>
          <p:cNvPicPr>
            <a:picLocks noChangeAspect="1" noChangeArrowheads="1"/>
          </p:cNvPicPr>
          <p:nvPr/>
        </p:nvPicPr>
        <p:blipFill>
          <a:blip r:embed="rId16"/>
          <a:srcRect/>
          <a:stretch>
            <a:fillRect/>
          </a:stretch>
        </p:blipFill>
        <p:spPr bwMode="auto">
          <a:xfrm>
            <a:off x="6800852" y="6037263"/>
            <a:ext cx="1901825" cy="639762"/>
          </a:xfrm>
          <a:prstGeom prst="rect">
            <a:avLst/>
          </a:prstGeom>
          <a:noFill/>
          <a:ln w="9525">
            <a:noFill/>
            <a:miter lim="800000"/>
            <a:headEnd/>
            <a:tailEnd/>
          </a:ln>
        </p:spPr>
      </p:pic>
      <p:sp>
        <p:nvSpPr>
          <p:cNvPr id="1033" name="Text Box 9"/>
          <p:cNvSpPr txBox="1">
            <a:spLocks noChangeArrowheads="1"/>
          </p:cNvSpPr>
          <p:nvPr userDrawn="1"/>
        </p:nvSpPr>
        <p:spPr bwMode="auto">
          <a:xfrm>
            <a:off x="2667000" y="6553201"/>
            <a:ext cx="4495800" cy="473075"/>
          </a:xfrm>
          <a:prstGeom prst="rect">
            <a:avLst/>
          </a:prstGeom>
          <a:noFill/>
          <a:ln>
            <a:noFill/>
          </a:ln>
          <a:effectLst/>
          <a:extLst/>
        </p:spPr>
        <p:txBody>
          <a:bodyPr>
            <a:spAutoFit/>
          </a:bodyPr>
          <a:lstStyle>
            <a:lvl1pPr eaLnBrk="0" hangingPunct="0">
              <a:defRPr sz="2000">
                <a:solidFill>
                  <a:srgbClr val="0B5495"/>
                </a:solidFill>
                <a:latin typeface="Century Gothic" pitchFamily="34" charset="0"/>
                <a:ea typeface="ＭＳ Ｐゴシック" pitchFamily="84" charset="-128"/>
              </a:defRPr>
            </a:lvl1pPr>
            <a:lvl2pPr marL="742950" indent="-285750" eaLnBrk="0" hangingPunct="0">
              <a:defRPr sz="2000">
                <a:solidFill>
                  <a:srgbClr val="0B5495"/>
                </a:solidFill>
                <a:latin typeface="Century Gothic" pitchFamily="34" charset="0"/>
                <a:ea typeface="ＭＳ Ｐゴシック" pitchFamily="84" charset="-128"/>
              </a:defRPr>
            </a:lvl2pPr>
            <a:lvl3pPr marL="1143000" indent="-228600" eaLnBrk="0" hangingPunct="0">
              <a:defRPr sz="2000">
                <a:solidFill>
                  <a:srgbClr val="0B5495"/>
                </a:solidFill>
                <a:latin typeface="Century Gothic" pitchFamily="34" charset="0"/>
                <a:ea typeface="ＭＳ Ｐゴシック" pitchFamily="84" charset="-128"/>
              </a:defRPr>
            </a:lvl3pPr>
            <a:lvl4pPr marL="1600200" indent="-228600" eaLnBrk="0" hangingPunct="0">
              <a:defRPr sz="2000">
                <a:solidFill>
                  <a:srgbClr val="0B5495"/>
                </a:solidFill>
                <a:latin typeface="Century Gothic" pitchFamily="34" charset="0"/>
                <a:ea typeface="ＭＳ Ｐゴシック" pitchFamily="84" charset="-128"/>
              </a:defRPr>
            </a:lvl4pPr>
            <a:lvl5pPr marL="2057400" indent="-228600" eaLnBrk="0" hangingPunct="0">
              <a:defRPr sz="2000">
                <a:solidFill>
                  <a:srgbClr val="0B5495"/>
                </a:solidFill>
                <a:latin typeface="Century Gothic" pitchFamily="34" charset="0"/>
                <a:ea typeface="ＭＳ Ｐゴシック" pitchFamily="84" charset="-128"/>
              </a:defRPr>
            </a:lvl5pPr>
            <a:lvl6pPr marL="25146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6pPr>
            <a:lvl7pPr marL="29718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7pPr>
            <a:lvl8pPr marL="34290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8pPr>
            <a:lvl9pPr marL="38862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9pPr>
          </a:lstStyle>
          <a:p>
            <a:pPr eaLnBrk="1" fontAlgn="base" hangingPunct="1">
              <a:spcBef>
                <a:spcPct val="0"/>
              </a:spcBef>
              <a:spcAft>
                <a:spcPct val="0"/>
              </a:spcAft>
              <a:defRPr/>
            </a:pPr>
            <a:r>
              <a:rPr lang="en-US" sz="1000" dirty="0" smtClean="0">
                <a:solidFill>
                  <a:srgbClr val="000000"/>
                </a:solidFill>
              </a:rPr>
              <a:t>© Copyright 2015 Nurse-Family Partnership. All rights reserved.</a:t>
            </a:r>
          </a:p>
          <a:p>
            <a:pPr algn="ctr" eaLnBrk="1" fontAlgn="base" hangingPunct="1">
              <a:spcBef>
                <a:spcPct val="50000"/>
              </a:spcBef>
              <a:spcAft>
                <a:spcPct val="0"/>
              </a:spcAft>
              <a:defRPr/>
            </a:pPr>
            <a:endParaRPr kumimoji="1" lang="en-US" sz="1000" dirty="0" smtClean="0">
              <a:solidFill>
                <a:srgbClr val="000000"/>
              </a:solidFill>
            </a:endParaRPr>
          </a:p>
        </p:txBody>
      </p:sp>
    </p:spTree>
    <p:extLst>
      <p:ext uri="{BB962C8B-B14F-4D97-AF65-F5344CB8AC3E}">
        <p14:creationId xmlns:p14="http://schemas.microsoft.com/office/powerpoint/2010/main" val="12776470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400">
          <a:solidFill>
            <a:srgbClr val="0F3A68"/>
          </a:solidFill>
          <a:latin typeface="+mj-lt"/>
          <a:ea typeface="+mj-ea"/>
          <a:cs typeface="+mj-cs"/>
        </a:defRPr>
      </a:lvl1pPr>
      <a:lvl2pPr algn="l" rtl="0" eaLnBrk="0" fontAlgn="base" hangingPunct="0">
        <a:spcBef>
          <a:spcPct val="0"/>
        </a:spcBef>
        <a:spcAft>
          <a:spcPct val="0"/>
        </a:spcAft>
        <a:defRPr sz="2400">
          <a:solidFill>
            <a:srgbClr val="0F3A68"/>
          </a:solidFill>
          <a:latin typeface="Century Gothic" pitchFamily="34" charset="0"/>
        </a:defRPr>
      </a:lvl2pPr>
      <a:lvl3pPr algn="l" rtl="0" eaLnBrk="0" fontAlgn="base" hangingPunct="0">
        <a:spcBef>
          <a:spcPct val="0"/>
        </a:spcBef>
        <a:spcAft>
          <a:spcPct val="0"/>
        </a:spcAft>
        <a:defRPr sz="2400">
          <a:solidFill>
            <a:srgbClr val="0F3A68"/>
          </a:solidFill>
          <a:latin typeface="Century Gothic" pitchFamily="34" charset="0"/>
        </a:defRPr>
      </a:lvl3pPr>
      <a:lvl4pPr algn="l" rtl="0" eaLnBrk="0" fontAlgn="base" hangingPunct="0">
        <a:spcBef>
          <a:spcPct val="0"/>
        </a:spcBef>
        <a:spcAft>
          <a:spcPct val="0"/>
        </a:spcAft>
        <a:defRPr sz="2400">
          <a:solidFill>
            <a:srgbClr val="0F3A68"/>
          </a:solidFill>
          <a:latin typeface="Century Gothic" pitchFamily="34" charset="0"/>
        </a:defRPr>
      </a:lvl4pPr>
      <a:lvl5pPr algn="l" rtl="0" eaLnBrk="0" fontAlgn="base" hangingPunct="0">
        <a:spcBef>
          <a:spcPct val="0"/>
        </a:spcBef>
        <a:spcAft>
          <a:spcPct val="0"/>
        </a:spcAft>
        <a:defRPr sz="2400">
          <a:solidFill>
            <a:srgbClr val="0F3A68"/>
          </a:solidFill>
          <a:latin typeface="Century Gothic" pitchFamily="34" charset="0"/>
        </a:defRPr>
      </a:lvl5pPr>
      <a:lvl6pPr marL="457200" algn="l" rtl="0" fontAlgn="base">
        <a:spcBef>
          <a:spcPct val="0"/>
        </a:spcBef>
        <a:spcAft>
          <a:spcPct val="0"/>
        </a:spcAft>
        <a:defRPr sz="2400">
          <a:solidFill>
            <a:srgbClr val="0F3A68"/>
          </a:solidFill>
          <a:latin typeface="Century Gothic" pitchFamily="34" charset="0"/>
        </a:defRPr>
      </a:lvl6pPr>
      <a:lvl7pPr marL="914400" algn="l" rtl="0" fontAlgn="base">
        <a:spcBef>
          <a:spcPct val="0"/>
        </a:spcBef>
        <a:spcAft>
          <a:spcPct val="0"/>
        </a:spcAft>
        <a:defRPr sz="2400">
          <a:solidFill>
            <a:srgbClr val="0F3A68"/>
          </a:solidFill>
          <a:latin typeface="Century Gothic" pitchFamily="34" charset="0"/>
        </a:defRPr>
      </a:lvl7pPr>
      <a:lvl8pPr marL="1371600" algn="l" rtl="0" fontAlgn="base">
        <a:spcBef>
          <a:spcPct val="0"/>
        </a:spcBef>
        <a:spcAft>
          <a:spcPct val="0"/>
        </a:spcAft>
        <a:defRPr sz="2400">
          <a:solidFill>
            <a:srgbClr val="0F3A68"/>
          </a:solidFill>
          <a:latin typeface="Century Gothic" pitchFamily="34" charset="0"/>
        </a:defRPr>
      </a:lvl8pPr>
      <a:lvl9pPr marL="1828800" algn="l" rtl="0" fontAlgn="base">
        <a:spcBef>
          <a:spcPct val="0"/>
        </a:spcBef>
        <a:spcAft>
          <a:spcPct val="0"/>
        </a:spcAft>
        <a:defRPr sz="2400">
          <a:solidFill>
            <a:srgbClr val="0F3A68"/>
          </a:solidFill>
          <a:latin typeface="Century Gothic" pitchFamily="34" charset="0"/>
        </a:defRPr>
      </a:lvl9pPr>
    </p:titleStyle>
    <p:bodyStyle>
      <a:lvl1pPr marL="169863" indent="-169863" algn="l" rtl="0" eaLnBrk="0" fontAlgn="base" hangingPunct="0">
        <a:spcBef>
          <a:spcPct val="20000"/>
        </a:spcBef>
        <a:spcAft>
          <a:spcPct val="0"/>
        </a:spcAft>
        <a:buChar char="•"/>
        <a:defRPr>
          <a:solidFill>
            <a:srgbClr val="2F547E"/>
          </a:solidFill>
          <a:latin typeface="+mn-lt"/>
          <a:ea typeface="+mn-ea"/>
          <a:cs typeface="+mn-cs"/>
        </a:defRPr>
      </a:lvl1pPr>
      <a:lvl2pPr marL="446088" indent="-161925" algn="l" rtl="0" eaLnBrk="0" fontAlgn="base" hangingPunct="0">
        <a:spcBef>
          <a:spcPct val="20000"/>
        </a:spcBef>
        <a:spcAft>
          <a:spcPct val="0"/>
        </a:spcAft>
        <a:buChar char="–"/>
        <a:defRPr sz="1600">
          <a:solidFill>
            <a:srgbClr val="2F547E"/>
          </a:solidFill>
          <a:latin typeface="+mn-lt"/>
        </a:defRPr>
      </a:lvl2pPr>
      <a:lvl3pPr marL="736600" indent="-119063" algn="l" rtl="0" eaLnBrk="0" fontAlgn="base" hangingPunct="0">
        <a:spcBef>
          <a:spcPct val="20000"/>
        </a:spcBef>
        <a:spcAft>
          <a:spcPct val="0"/>
        </a:spcAft>
        <a:buChar char="•"/>
        <a:defRPr sz="1400">
          <a:solidFill>
            <a:srgbClr val="2F547E"/>
          </a:solidFill>
          <a:latin typeface="+mn-lt"/>
        </a:defRPr>
      </a:lvl3pPr>
      <a:lvl4pPr marL="1033463" indent="-115888" algn="l" rtl="0" eaLnBrk="0" fontAlgn="base" hangingPunct="0">
        <a:spcBef>
          <a:spcPct val="20000"/>
        </a:spcBef>
        <a:spcAft>
          <a:spcPct val="0"/>
        </a:spcAft>
        <a:buChar char="–"/>
        <a:defRPr sz="1200">
          <a:solidFill>
            <a:srgbClr val="2F547E"/>
          </a:solidFill>
          <a:latin typeface="+mn-lt"/>
        </a:defRPr>
      </a:lvl4pPr>
      <a:lvl5pPr marL="1319213" indent="-114300" algn="l" rtl="0" eaLnBrk="0" fontAlgn="base" hangingPunct="0">
        <a:spcBef>
          <a:spcPct val="20000"/>
        </a:spcBef>
        <a:spcAft>
          <a:spcPct val="0"/>
        </a:spcAft>
        <a:buChar char="»"/>
        <a:defRPr sz="1200">
          <a:solidFill>
            <a:srgbClr val="2F547E"/>
          </a:solidFill>
          <a:latin typeface="+mn-lt"/>
        </a:defRPr>
      </a:lvl5pPr>
      <a:lvl6pPr marL="1776413" indent="-114300" algn="l" rtl="0" fontAlgn="base">
        <a:spcBef>
          <a:spcPct val="20000"/>
        </a:spcBef>
        <a:spcAft>
          <a:spcPct val="0"/>
        </a:spcAft>
        <a:buChar char="»"/>
        <a:defRPr sz="1200">
          <a:solidFill>
            <a:srgbClr val="2F547E"/>
          </a:solidFill>
          <a:latin typeface="+mn-lt"/>
        </a:defRPr>
      </a:lvl6pPr>
      <a:lvl7pPr marL="2233613" indent="-114300" algn="l" rtl="0" fontAlgn="base">
        <a:spcBef>
          <a:spcPct val="20000"/>
        </a:spcBef>
        <a:spcAft>
          <a:spcPct val="0"/>
        </a:spcAft>
        <a:buChar char="»"/>
        <a:defRPr sz="1200">
          <a:solidFill>
            <a:srgbClr val="2F547E"/>
          </a:solidFill>
          <a:latin typeface="+mn-lt"/>
        </a:defRPr>
      </a:lvl7pPr>
      <a:lvl8pPr marL="2690813" indent="-114300" algn="l" rtl="0" fontAlgn="base">
        <a:spcBef>
          <a:spcPct val="20000"/>
        </a:spcBef>
        <a:spcAft>
          <a:spcPct val="0"/>
        </a:spcAft>
        <a:buChar char="»"/>
        <a:defRPr sz="1200">
          <a:solidFill>
            <a:srgbClr val="2F547E"/>
          </a:solidFill>
          <a:latin typeface="+mn-lt"/>
        </a:defRPr>
      </a:lvl8pPr>
      <a:lvl9pPr marL="3148013" indent="-114300" algn="l" rtl="0" fontAlgn="base">
        <a:spcBef>
          <a:spcPct val="20000"/>
        </a:spcBef>
        <a:spcAft>
          <a:spcPct val="0"/>
        </a:spcAft>
        <a:buChar char="»"/>
        <a:defRPr sz="1200">
          <a:solidFill>
            <a:srgbClr val="2F54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EA1DE2F-24DF-4626-A857-386A685754E0}" type="datetime1">
              <a:rPr lang="en-US" smtClean="0"/>
              <a:t>5/14/2015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25204E4-3738-4BA9-A24B-94892E5BB14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0" y="340668"/>
            <a:ext cx="9144000" cy="274320"/>
          </a:xfrm>
          <a:prstGeom prst="rect">
            <a:avLst/>
          </a:prstGeom>
          <a:solidFill>
            <a:schemeClr val="folHlink"/>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1026" name="Rectangle 9"/>
          <p:cNvSpPr>
            <a:spLocks noChangeArrowheads="1"/>
          </p:cNvSpPr>
          <p:nvPr/>
        </p:nvSpPr>
        <p:spPr bwMode="auto">
          <a:xfrm>
            <a:off x="0" y="-76200"/>
            <a:ext cx="9144000" cy="548640"/>
          </a:xfrm>
          <a:prstGeom prst="rect">
            <a:avLst/>
          </a:prstGeom>
          <a:solidFill>
            <a:srgbClr val="0F3A68"/>
          </a:solidFill>
          <a:ln>
            <a:noFill/>
          </a:ln>
          <a:extLst/>
        </p:spPr>
        <p:txBody>
          <a:bodyPr anchor="ctr">
            <a:spAutoFit/>
          </a:bodyPr>
          <a:lstStyle/>
          <a:p>
            <a:pPr eaLnBrk="0" fontAlgn="base" hangingPunct="0">
              <a:spcBef>
                <a:spcPct val="50000"/>
              </a:spcBef>
              <a:spcAft>
                <a:spcPct val="0"/>
              </a:spcAft>
              <a:defRPr/>
            </a:pPr>
            <a:endParaRPr lang="en-US" sz="2400">
              <a:solidFill>
                <a:srgbClr val="0B5495"/>
              </a:solidFill>
              <a:ea typeface="MS PGothic" pitchFamily="34" charset="-128"/>
            </a:endParaRPr>
          </a:p>
        </p:txBody>
      </p:sp>
      <p:sp>
        <p:nvSpPr>
          <p:cNvPr id="1027" name="Rectangle 3"/>
          <p:cNvSpPr>
            <a:spLocks noChangeArrowheads="1"/>
          </p:cNvSpPr>
          <p:nvPr/>
        </p:nvSpPr>
        <p:spPr bwMode="auto">
          <a:xfrm>
            <a:off x="381001" y="61913"/>
            <a:ext cx="184731" cy="369332"/>
          </a:xfrm>
          <a:prstGeom prst="rect">
            <a:avLst/>
          </a:prstGeom>
          <a:noFill/>
          <a:ln>
            <a:noFill/>
          </a:ln>
          <a:extLst/>
        </p:spPr>
        <p:txBody>
          <a:bodyPr wrap="none">
            <a:spAutoFit/>
          </a:bodyPr>
          <a:lstStyle/>
          <a:p>
            <a:pPr eaLnBrk="0" fontAlgn="base" hangingPunct="0">
              <a:spcBef>
                <a:spcPct val="50000"/>
              </a:spcBef>
              <a:spcAft>
                <a:spcPct val="0"/>
              </a:spcAft>
              <a:defRPr/>
            </a:pPr>
            <a:endParaRPr lang="en-US">
              <a:solidFill>
                <a:srgbClr val="FFFFFF"/>
              </a:solidFill>
              <a:ea typeface="MS PGothic" pitchFamily="34" charset="-128"/>
            </a:endParaRPr>
          </a:p>
        </p:txBody>
      </p:sp>
      <p:sp>
        <p:nvSpPr>
          <p:cNvPr id="212996" name="Rectangle 4"/>
          <p:cNvSpPr>
            <a:spLocks noGrp="1" noChangeArrowheads="1"/>
          </p:cNvSpPr>
          <p:nvPr>
            <p:ph type="sldNum" sz="quarter" idx="4"/>
          </p:nvPr>
        </p:nvSpPr>
        <p:spPr bwMode="auto">
          <a:xfrm>
            <a:off x="8077200" y="0"/>
            <a:ext cx="685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chemeClr val="bg1"/>
                </a:solidFill>
                <a:latin typeface="Century Gothic" pitchFamily="34" charset="0"/>
                <a:ea typeface="ＭＳ Ｐゴシック" pitchFamily="84" charset="-128"/>
                <a:cs typeface="+mn-cs"/>
              </a:defRPr>
            </a:lvl1pPr>
          </a:lstStyle>
          <a:p>
            <a:pPr fontAlgn="base">
              <a:spcAft>
                <a:spcPct val="0"/>
              </a:spcAft>
              <a:defRPr/>
            </a:pPr>
            <a:fld id="{EC21549B-E9D2-4394-B800-D900903CF4DF}" type="slidenum">
              <a:rPr lang="en-US">
                <a:solidFill>
                  <a:srgbClr val="FFFFFF"/>
                </a:solidFill>
              </a:rPr>
              <a:pPr fontAlgn="base">
                <a:spcAft>
                  <a:spcPct val="0"/>
                </a:spcAft>
                <a:defRPr/>
              </a:pPr>
              <a:t>‹#›</a:t>
            </a:fld>
            <a:endParaRPr lang="en-US">
              <a:solidFill>
                <a:srgbClr val="FFFFFF"/>
              </a:solidFill>
            </a:endParaRPr>
          </a:p>
        </p:txBody>
      </p:sp>
      <p:sp>
        <p:nvSpPr>
          <p:cNvPr id="1029" name="Rectangle 5"/>
          <p:cNvSpPr>
            <a:spLocks noGrp="1" noChangeArrowheads="1"/>
          </p:cNvSpPr>
          <p:nvPr>
            <p:ph type="title"/>
          </p:nvPr>
        </p:nvSpPr>
        <p:spPr bwMode="auto">
          <a:xfrm>
            <a:off x="381000" y="762000"/>
            <a:ext cx="8458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81000" y="14478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8" descr="NFP-Logo-RGB"/>
          <p:cNvPicPr>
            <a:picLocks noChangeAspect="1" noChangeArrowheads="1"/>
          </p:cNvPicPr>
          <p:nvPr/>
        </p:nvPicPr>
        <p:blipFill>
          <a:blip r:embed="rId17"/>
          <a:srcRect/>
          <a:stretch>
            <a:fillRect/>
          </a:stretch>
        </p:blipFill>
        <p:spPr bwMode="auto">
          <a:xfrm>
            <a:off x="6800852" y="6037263"/>
            <a:ext cx="1901825" cy="639762"/>
          </a:xfrm>
          <a:prstGeom prst="rect">
            <a:avLst/>
          </a:prstGeom>
          <a:noFill/>
          <a:ln w="9525">
            <a:noFill/>
            <a:miter lim="800000"/>
            <a:headEnd/>
            <a:tailEnd/>
          </a:ln>
        </p:spPr>
      </p:pic>
      <p:sp>
        <p:nvSpPr>
          <p:cNvPr id="1033" name="Text Box 9"/>
          <p:cNvSpPr txBox="1">
            <a:spLocks noChangeArrowheads="1"/>
          </p:cNvSpPr>
          <p:nvPr userDrawn="1"/>
        </p:nvSpPr>
        <p:spPr bwMode="auto">
          <a:xfrm>
            <a:off x="2667000" y="6553201"/>
            <a:ext cx="4495800" cy="473075"/>
          </a:xfrm>
          <a:prstGeom prst="rect">
            <a:avLst/>
          </a:prstGeom>
          <a:noFill/>
          <a:ln>
            <a:noFill/>
          </a:ln>
          <a:effectLst/>
          <a:extLst/>
        </p:spPr>
        <p:txBody>
          <a:bodyPr>
            <a:spAutoFit/>
          </a:bodyPr>
          <a:lstStyle>
            <a:lvl1pPr eaLnBrk="0" hangingPunct="0">
              <a:defRPr sz="2000">
                <a:solidFill>
                  <a:srgbClr val="0B5495"/>
                </a:solidFill>
                <a:latin typeface="Century Gothic" pitchFamily="34" charset="0"/>
                <a:ea typeface="ＭＳ Ｐゴシック" pitchFamily="84" charset="-128"/>
              </a:defRPr>
            </a:lvl1pPr>
            <a:lvl2pPr marL="742950" indent="-285750" eaLnBrk="0" hangingPunct="0">
              <a:defRPr sz="2000">
                <a:solidFill>
                  <a:srgbClr val="0B5495"/>
                </a:solidFill>
                <a:latin typeface="Century Gothic" pitchFamily="34" charset="0"/>
                <a:ea typeface="ＭＳ Ｐゴシック" pitchFamily="84" charset="-128"/>
              </a:defRPr>
            </a:lvl2pPr>
            <a:lvl3pPr marL="1143000" indent="-228600" eaLnBrk="0" hangingPunct="0">
              <a:defRPr sz="2000">
                <a:solidFill>
                  <a:srgbClr val="0B5495"/>
                </a:solidFill>
                <a:latin typeface="Century Gothic" pitchFamily="34" charset="0"/>
                <a:ea typeface="ＭＳ Ｐゴシック" pitchFamily="84" charset="-128"/>
              </a:defRPr>
            </a:lvl3pPr>
            <a:lvl4pPr marL="1600200" indent="-228600" eaLnBrk="0" hangingPunct="0">
              <a:defRPr sz="2000">
                <a:solidFill>
                  <a:srgbClr val="0B5495"/>
                </a:solidFill>
                <a:latin typeface="Century Gothic" pitchFamily="34" charset="0"/>
                <a:ea typeface="ＭＳ Ｐゴシック" pitchFamily="84" charset="-128"/>
              </a:defRPr>
            </a:lvl4pPr>
            <a:lvl5pPr marL="2057400" indent="-228600" eaLnBrk="0" hangingPunct="0">
              <a:defRPr sz="2000">
                <a:solidFill>
                  <a:srgbClr val="0B5495"/>
                </a:solidFill>
                <a:latin typeface="Century Gothic" pitchFamily="34" charset="0"/>
                <a:ea typeface="ＭＳ Ｐゴシック" pitchFamily="84" charset="-128"/>
              </a:defRPr>
            </a:lvl5pPr>
            <a:lvl6pPr marL="25146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6pPr>
            <a:lvl7pPr marL="29718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7pPr>
            <a:lvl8pPr marL="34290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8pPr>
            <a:lvl9pPr marL="3886200" indent="-228600" eaLnBrk="0" fontAlgn="base" hangingPunct="0">
              <a:spcBef>
                <a:spcPct val="0"/>
              </a:spcBef>
              <a:spcAft>
                <a:spcPct val="0"/>
              </a:spcAft>
              <a:defRPr sz="2000">
                <a:solidFill>
                  <a:srgbClr val="0B5495"/>
                </a:solidFill>
                <a:latin typeface="Century Gothic" pitchFamily="34" charset="0"/>
                <a:ea typeface="ＭＳ Ｐゴシック" pitchFamily="84" charset="-128"/>
              </a:defRPr>
            </a:lvl9pPr>
          </a:lstStyle>
          <a:p>
            <a:pPr eaLnBrk="1" fontAlgn="base" hangingPunct="1">
              <a:spcBef>
                <a:spcPct val="0"/>
              </a:spcBef>
              <a:spcAft>
                <a:spcPct val="0"/>
              </a:spcAft>
              <a:defRPr/>
            </a:pPr>
            <a:r>
              <a:rPr lang="en-US" sz="1000" dirty="0" smtClean="0">
                <a:solidFill>
                  <a:srgbClr val="000000"/>
                </a:solidFill>
              </a:rPr>
              <a:t>© Copyright 2015 Nurse-Family Partnership. All rights reserved.</a:t>
            </a:r>
          </a:p>
          <a:p>
            <a:pPr algn="ctr" eaLnBrk="1" fontAlgn="base" hangingPunct="1">
              <a:spcBef>
                <a:spcPct val="50000"/>
              </a:spcBef>
              <a:spcAft>
                <a:spcPct val="0"/>
              </a:spcAft>
              <a:defRPr/>
            </a:pPr>
            <a:endParaRPr kumimoji="1" lang="en-US" sz="1000" dirty="0" smtClean="0">
              <a:solidFill>
                <a:srgbClr val="000000"/>
              </a:solidFill>
            </a:endParaRPr>
          </a:p>
        </p:txBody>
      </p:sp>
    </p:spTree>
    <p:extLst>
      <p:ext uri="{BB962C8B-B14F-4D97-AF65-F5344CB8AC3E}">
        <p14:creationId xmlns:p14="http://schemas.microsoft.com/office/powerpoint/2010/main" val="12405222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400">
          <a:solidFill>
            <a:srgbClr val="0F3A68"/>
          </a:solidFill>
          <a:latin typeface="+mj-lt"/>
          <a:ea typeface="+mj-ea"/>
          <a:cs typeface="+mj-cs"/>
        </a:defRPr>
      </a:lvl1pPr>
      <a:lvl2pPr algn="l" rtl="0" eaLnBrk="0" fontAlgn="base" hangingPunct="0">
        <a:spcBef>
          <a:spcPct val="0"/>
        </a:spcBef>
        <a:spcAft>
          <a:spcPct val="0"/>
        </a:spcAft>
        <a:defRPr sz="2400">
          <a:solidFill>
            <a:srgbClr val="0F3A68"/>
          </a:solidFill>
          <a:latin typeface="Century Gothic" pitchFamily="34" charset="0"/>
        </a:defRPr>
      </a:lvl2pPr>
      <a:lvl3pPr algn="l" rtl="0" eaLnBrk="0" fontAlgn="base" hangingPunct="0">
        <a:spcBef>
          <a:spcPct val="0"/>
        </a:spcBef>
        <a:spcAft>
          <a:spcPct val="0"/>
        </a:spcAft>
        <a:defRPr sz="2400">
          <a:solidFill>
            <a:srgbClr val="0F3A68"/>
          </a:solidFill>
          <a:latin typeface="Century Gothic" pitchFamily="34" charset="0"/>
        </a:defRPr>
      </a:lvl3pPr>
      <a:lvl4pPr algn="l" rtl="0" eaLnBrk="0" fontAlgn="base" hangingPunct="0">
        <a:spcBef>
          <a:spcPct val="0"/>
        </a:spcBef>
        <a:spcAft>
          <a:spcPct val="0"/>
        </a:spcAft>
        <a:defRPr sz="2400">
          <a:solidFill>
            <a:srgbClr val="0F3A68"/>
          </a:solidFill>
          <a:latin typeface="Century Gothic" pitchFamily="34" charset="0"/>
        </a:defRPr>
      </a:lvl4pPr>
      <a:lvl5pPr algn="l" rtl="0" eaLnBrk="0" fontAlgn="base" hangingPunct="0">
        <a:spcBef>
          <a:spcPct val="0"/>
        </a:spcBef>
        <a:spcAft>
          <a:spcPct val="0"/>
        </a:spcAft>
        <a:defRPr sz="2400">
          <a:solidFill>
            <a:srgbClr val="0F3A68"/>
          </a:solidFill>
          <a:latin typeface="Century Gothic" pitchFamily="34" charset="0"/>
        </a:defRPr>
      </a:lvl5pPr>
      <a:lvl6pPr marL="457200" algn="l" rtl="0" fontAlgn="base">
        <a:spcBef>
          <a:spcPct val="0"/>
        </a:spcBef>
        <a:spcAft>
          <a:spcPct val="0"/>
        </a:spcAft>
        <a:defRPr sz="2400">
          <a:solidFill>
            <a:srgbClr val="0F3A68"/>
          </a:solidFill>
          <a:latin typeface="Century Gothic" pitchFamily="34" charset="0"/>
        </a:defRPr>
      </a:lvl6pPr>
      <a:lvl7pPr marL="914400" algn="l" rtl="0" fontAlgn="base">
        <a:spcBef>
          <a:spcPct val="0"/>
        </a:spcBef>
        <a:spcAft>
          <a:spcPct val="0"/>
        </a:spcAft>
        <a:defRPr sz="2400">
          <a:solidFill>
            <a:srgbClr val="0F3A68"/>
          </a:solidFill>
          <a:latin typeface="Century Gothic" pitchFamily="34" charset="0"/>
        </a:defRPr>
      </a:lvl7pPr>
      <a:lvl8pPr marL="1371600" algn="l" rtl="0" fontAlgn="base">
        <a:spcBef>
          <a:spcPct val="0"/>
        </a:spcBef>
        <a:spcAft>
          <a:spcPct val="0"/>
        </a:spcAft>
        <a:defRPr sz="2400">
          <a:solidFill>
            <a:srgbClr val="0F3A68"/>
          </a:solidFill>
          <a:latin typeface="Century Gothic" pitchFamily="34" charset="0"/>
        </a:defRPr>
      </a:lvl8pPr>
      <a:lvl9pPr marL="1828800" algn="l" rtl="0" fontAlgn="base">
        <a:spcBef>
          <a:spcPct val="0"/>
        </a:spcBef>
        <a:spcAft>
          <a:spcPct val="0"/>
        </a:spcAft>
        <a:defRPr sz="2400">
          <a:solidFill>
            <a:srgbClr val="0F3A68"/>
          </a:solidFill>
          <a:latin typeface="Century Gothic" pitchFamily="34" charset="0"/>
        </a:defRPr>
      </a:lvl9pPr>
    </p:titleStyle>
    <p:bodyStyle>
      <a:lvl1pPr marL="169863" indent="-169863" algn="l" rtl="0" eaLnBrk="0" fontAlgn="base" hangingPunct="0">
        <a:spcBef>
          <a:spcPct val="20000"/>
        </a:spcBef>
        <a:spcAft>
          <a:spcPct val="0"/>
        </a:spcAft>
        <a:buChar char="•"/>
        <a:defRPr>
          <a:solidFill>
            <a:srgbClr val="2F547E"/>
          </a:solidFill>
          <a:latin typeface="+mn-lt"/>
          <a:ea typeface="+mn-ea"/>
          <a:cs typeface="+mn-cs"/>
        </a:defRPr>
      </a:lvl1pPr>
      <a:lvl2pPr marL="446088" indent="-161925" algn="l" rtl="0" eaLnBrk="0" fontAlgn="base" hangingPunct="0">
        <a:spcBef>
          <a:spcPct val="20000"/>
        </a:spcBef>
        <a:spcAft>
          <a:spcPct val="0"/>
        </a:spcAft>
        <a:buChar char="–"/>
        <a:defRPr sz="1600">
          <a:solidFill>
            <a:srgbClr val="2F547E"/>
          </a:solidFill>
          <a:latin typeface="+mn-lt"/>
        </a:defRPr>
      </a:lvl2pPr>
      <a:lvl3pPr marL="736600" indent="-119063" algn="l" rtl="0" eaLnBrk="0" fontAlgn="base" hangingPunct="0">
        <a:spcBef>
          <a:spcPct val="20000"/>
        </a:spcBef>
        <a:spcAft>
          <a:spcPct val="0"/>
        </a:spcAft>
        <a:buChar char="•"/>
        <a:defRPr sz="1400">
          <a:solidFill>
            <a:srgbClr val="2F547E"/>
          </a:solidFill>
          <a:latin typeface="+mn-lt"/>
        </a:defRPr>
      </a:lvl3pPr>
      <a:lvl4pPr marL="1033463" indent="-115888" algn="l" rtl="0" eaLnBrk="0" fontAlgn="base" hangingPunct="0">
        <a:spcBef>
          <a:spcPct val="20000"/>
        </a:spcBef>
        <a:spcAft>
          <a:spcPct val="0"/>
        </a:spcAft>
        <a:buChar char="–"/>
        <a:defRPr sz="1200">
          <a:solidFill>
            <a:srgbClr val="2F547E"/>
          </a:solidFill>
          <a:latin typeface="+mn-lt"/>
        </a:defRPr>
      </a:lvl4pPr>
      <a:lvl5pPr marL="1319213" indent="-114300" algn="l" rtl="0" eaLnBrk="0" fontAlgn="base" hangingPunct="0">
        <a:spcBef>
          <a:spcPct val="20000"/>
        </a:spcBef>
        <a:spcAft>
          <a:spcPct val="0"/>
        </a:spcAft>
        <a:buChar char="»"/>
        <a:defRPr sz="1200">
          <a:solidFill>
            <a:srgbClr val="2F547E"/>
          </a:solidFill>
          <a:latin typeface="+mn-lt"/>
        </a:defRPr>
      </a:lvl5pPr>
      <a:lvl6pPr marL="1776413" indent="-114300" algn="l" rtl="0" fontAlgn="base">
        <a:spcBef>
          <a:spcPct val="20000"/>
        </a:spcBef>
        <a:spcAft>
          <a:spcPct val="0"/>
        </a:spcAft>
        <a:buChar char="»"/>
        <a:defRPr sz="1200">
          <a:solidFill>
            <a:srgbClr val="2F547E"/>
          </a:solidFill>
          <a:latin typeface="+mn-lt"/>
        </a:defRPr>
      </a:lvl6pPr>
      <a:lvl7pPr marL="2233613" indent="-114300" algn="l" rtl="0" fontAlgn="base">
        <a:spcBef>
          <a:spcPct val="20000"/>
        </a:spcBef>
        <a:spcAft>
          <a:spcPct val="0"/>
        </a:spcAft>
        <a:buChar char="»"/>
        <a:defRPr sz="1200">
          <a:solidFill>
            <a:srgbClr val="2F547E"/>
          </a:solidFill>
          <a:latin typeface="+mn-lt"/>
        </a:defRPr>
      </a:lvl7pPr>
      <a:lvl8pPr marL="2690813" indent="-114300" algn="l" rtl="0" fontAlgn="base">
        <a:spcBef>
          <a:spcPct val="20000"/>
        </a:spcBef>
        <a:spcAft>
          <a:spcPct val="0"/>
        </a:spcAft>
        <a:buChar char="»"/>
        <a:defRPr sz="1200">
          <a:solidFill>
            <a:srgbClr val="2F547E"/>
          </a:solidFill>
          <a:latin typeface="+mn-lt"/>
        </a:defRPr>
      </a:lvl8pPr>
      <a:lvl9pPr marL="3148013" indent="-114300" algn="l" rtl="0" fontAlgn="base">
        <a:spcBef>
          <a:spcPct val="20000"/>
        </a:spcBef>
        <a:spcAft>
          <a:spcPct val="0"/>
        </a:spcAft>
        <a:buChar char="»"/>
        <a:defRPr sz="1200">
          <a:solidFill>
            <a:srgbClr val="2F54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9700" y="457200"/>
            <a:ext cx="6324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409700" y="1524000"/>
            <a:ext cx="632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57200" y="6400800"/>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1" hangingPunct="1">
              <a:defRPr sz="800" b="1">
                <a:solidFill>
                  <a:srgbClr val="838675"/>
                </a:solidFill>
              </a:defRPr>
            </a:lvl1pPr>
          </a:lstStyle>
          <a:p>
            <a:pPr fontAlgn="base">
              <a:spcBef>
                <a:spcPct val="0"/>
              </a:spcBef>
              <a:spcAft>
                <a:spcPct val="0"/>
              </a:spcAft>
              <a:defRPr/>
            </a:pPr>
            <a:fld id="{98C0C886-F1F8-451D-AD10-E32D536D32D4}" type="slidenum">
              <a:rPr lang="en-US" alt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sp>
        <p:nvSpPr>
          <p:cNvPr id="1029" name="Rectangle 7"/>
          <p:cNvSpPr>
            <a:spLocks noChangeArrowheads="1"/>
          </p:cNvSpPr>
          <p:nvPr userDrawn="1"/>
        </p:nvSpPr>
        <p:spPr bwMode="auto">
          <a:xfrm>
            <a:off x="-503238" y="12207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srgbClr val="131313"/>
              </a:solidFill>
              <a:latin typeface="Arial" charset="0"/>
              <a:ea typeface="ＭＳ Ｐゴシック" charset="0"/>
            </a:endParaRPr>
          </a:p>
        </p:txBody>
      </p:sp>
    </p:spTree>
    <p:extLst>
      <p:ext uri="{BB962C8B-B14F-4D97-AF65-F5344CB8AC3E}">
        <p14:creationId xmlns:p14="http://schemas.microsoft.com/office/powerpoint/2010/main" val="1227290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27013" indent="-227013" algn="l" rtl="0" eaLnBrk="0" fontAlgn="base" hangingPunct="0">
        <a:spcBef>
          <a:spcPct val="50000"/>
        </a:spcBef>
        <a:spcAft>
          <a:spcPct val="0"/>
        </a:spcAft>
        <a:buChar char="•"/>
        <a:defRPr sz="2200">
          <a:solidFill>
            <a:srgbClr val="003D7D"/>
          </a:solidFill>
          <a:latin typeface="+mn-lt"/>
          <a:ea typeface="ヒラギノ角ゴ Pro W3" pitchFamily="28" charset="-128"/>
          <a:cs typeface="ヒラギノ角ゴ Pro W3" charset="0"/>
        </a:defRPr>
      </a:lvl1pPr>
      <a:lvl2pPr marL="515938" indent="-174625" algn="l" rtl="0" eaLnBrk="0" fontAlgn="base" hangingPunct="0">
        <a:spcBef>
          <a:spcPct val="20000"/>
        </a:spcBef>
        <a:spcAft>
          <a:spcPct val="0"/>
        </a:spcAft>
        <a:buChar char="–"/>
        <a:defRPr>
          <a:solidFill>
            <a:srgbClr val="003D7D"/>
          </a:solidFill>
          <a:latin typeface="+mn-lt"/>
          <a:ea typeface="ヒラギノ角ゴ Pro W3" pitchFamily="28" charset="-128"/>
          <a:cs typeface="ヒラギノ角ゴ Pro W3" charset="0"/>
        </a:defRPr>
      </a:lvl2pPr>
      <a:lvl3pPr marL="800100" indent="-169863" algn="l" rtl="0" eaLnBrk="0" fontAlgn="base" hangingPunct="0">
        <a:spcBef>
          <a:spcPts val="1225"/>
        </a:spcBef>
        <a:spcAft>
          <a:spcPct val="0"/>
        </a:spcAft>
        <a:buChar char="•"/>
        <a:defRPr sz="1400">
          <a:solidFill>
            <a:srgbClr val="003D7D"/>
          </a:solidFill>
          <a:latin typeface="+mn-lt"/>
          <a:ea typeface="ヒラギノ角ゴ Pro W3" pitchFamily="28" charset="-128"/>
          <a:cs typeface="ヒラギノ角ゴ Pro W3" charset="0"/>
        </a:defRPr>
      </a:lvl3pPr>
      <a:lvl4pPr marL="1030288" indent="-115888"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4pPr>
      <a:lvl5pPr marL="1314450" indent="-169863"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5pPr>
      <a:lvl6pPr marL="1885950" indent="-169863" algn="l" rtl="0" fontAlgn="base">
        <a:spcBef>
          <a:spcPct val="20000"/>
        </a:spcBef>
        <a:spcAft>
          <a:spcPct val="0"/>
        </a:spcAft>
        <a:buChar char="»"/>
        <a:defRPr sz="1200">
          <a:solidFill>
            <a:schemeClr val="tx1"/>
          </a:solidFill>
          <a:latin typeface="+mn-lt"/>
        </a:defRPr>
      </a:lvl6pPr>
      <a:lvl7pPr marL="2343150" indent="-169863" algn="l" rtl="0" fontAlgn="base">
        <a:spcBef>
          <a:spcPct val="20000"/>
        </a:spcBef>
        <a:spcAft>
          <a:spcPct val="0"/>
        </a:spcAft>
        <a:buChar char="»"/>
        <a:defRPr sz="1200">
          <a:solidFill>
            <a:schemeClr val="tx1"/>
          </a:solidFill>
          <a:latin typeface="+mn-lt"/>
        </a:defRPr>
      </a:lvl7pPr>
      <a:lvl8pPr marL="2800350" indent="-169863" algn="l" rtl="0" fontAlgn="base">
        <a:spcBef>
          <a:spcPct val="20000"/>
        </a:spcBef>
        <a:spcAft>
          <a:spcPct val="0"/>
        </a:spcAft>
        <a:buChar char="»"/>
        <a:defRPr sz="1200">
          <a:solidFill>
            <a:schemeClr val="tx1"/>
          </a:solidFill>
          <a:latin typeface="+mn-lt"/>
        </a:defRPr>
      </a:lvl8pPr>
      <a:lvl9pPr marL="3257550" indent="-169863"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6176963"/>
            <a:ext cx="9139238" cy="679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027" name="Rectangle 8"/>
          <p:cNvSpPr>
            <a:spLocks noChangeArrowheads="1"/>
          </p:cNvSpPr>
          <p:nvPr/>
        </p:nvSpPr>
        <p:spPr bwMode="auto">
          <a:xfrm>
            <a:off x="-3175" y="0"/>
            <a:ext cx="9144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028" name="Rectangle 10"/>
          <p:cNvSpPr>
            <a:spLocks noChangeArrowheads="1"/>
          </p:cNvSpPr>
          <p:nvPr/>
        </p:nvSpPr>
        <p:spPr bwMode="auto">
          <a:xfrm>
            <a:off x="-3175" y="1089025"/>
            <a:ext cx="9147175"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029" name="Rectangle 2"/>
          <p:cNvSpPr>
            <a:spLocks noGrp="1" noChangeArrowheads="1"/>
          </p:cNvSpPr>
          <p:nvPr>
            <p:ph type="title"/>
          </p:nvPr>
        </p:nvSpPr>
        <p:spPr bwMode="auto">
          <a:xfrm>
            <a:off x="457200" y="260350"/>
            <a:ext cx="82915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484313"/>
            <a:ext cx="8291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6"/>
          <p:cNvSpPr>
            <a:spLocks noGrp="1" noChangeArrowheads="1"/>
          </p:cNvSpPr>
          <p:nvPr>
            <p:ph type="sldNum" sz="quarter" idx="4"/>
          </p:nvPr>
        </p:nvSpPr>
        <p:spPr bwMode="auto">
          <a:xfrm>
            <a:off x="8369300" y="6423025"/>
            <a:ext cx="766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6"/>
                </a:solidFill>
                <a:latin typeface="Arial" charset="0"/>
                <a:cs typeface="Arial" charset="0"/>
              </a:defRPr>
            </a:lvl1pPr>
          </a:lstStyle>
          <a:p>
            <a:pPr fontAlgn="base">
              <a:spcBef>
                <a:spcPct val="0"/>
              </a:spcBef>
              <a:spcAft>
                <a:spcPct val="0"/>
              </a:spcAft>
              <a:defRPr/>
            </a:pPr>
            <a:fld id="{FBA8A268-EE1C-4C54-8E7B-0FD09F2C3DEF}" type="slidenum">
              <a:rPr lang="en-US">
                <a:solidFill>
                  <a:srgbClr val="294460"/>
                </a:solidFill>
              </a:rPr>
              <a:pPr fontAlgn="base">
                <a:spcBef>
                  <a:spcPct val="0"/>
                </a:spcBef>
                <a:spcAft>
                  <a:spcPct val="0"/>
                </a:spcAft>
                <a:defRPr/>
              </a:pPr>
              <a:t>‹#›</a:t>
            </a:fld>
            <a:endParaRPr lang="en-US">
              <a:solidFill>
                <a:srgbClr val="294460"/>
              </a:solidFill>
            </a:endParaRPr>
          </a:p>
        </p:txBody>
      </p:sp>
      <p:pic>
        <p:nvPicPr>
          <p:cNvPr id="1032" name="Picture 10" descr="logo large301X.jpg"/>
          <p:cNvPicPr>
            <a:picLocks noChangeAspect="1" noChangeArrowheads="1"/>
          </p:cNvPicPr>
          <p:nvPr userDrawn="1"/>
        </p:nvPicPr>
        <p:blipFill>
          <a:blip r:embed="rId16" cstate="print">
            <a:lum contrast="20000"/>
            <a:extLst>
              <a:ext uri="{28A0092B-C50C-407E-A947-70E740481C1C}">
                <a14:useLocalDpi xmlns:a14="http://schemas.microsoft.com/office/drawing/2010/main" val="0"/>
              </a:ext>
            </a:extLst>
          </a:blip>
          <a:srcRect/>
          <a:stretch>
            <a:fillRect/>
          </a:stretch>
        </p:blipFill>
        <p:spPr bwMode="auto">
          <a:xfrm>
            <a:off x="11113" y="6191250"/>
            <a:ext cx="1295400" cy="655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rot="5400000">
            <a:off x="7912894" y="6550819"/>
            <a:ext cx="69373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01726"/>
      </p:ext>
    </p:extLst>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wipe dir="r"/>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hyperlink" Target="http://www.mdrc.org/" TargetMode="External"/><Relationship Id="rId2" Type="http://schemas.openxmlformats.org/officeDocument/2006/relationships/hyperlink" Target="mailto:John.Martinez@mdrc.org" TargetMode="Externa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Nonprofit Capitalization</a:t>
            </a:r>
            <a:endParaRPr lang="en-US" sz="4000" dirty="0"/>
          </a:p>
        </p:txBody>
      </p:sp>
      <p:sp>
        <p:nvSpPr>
          <p:cNvPr id="3" name="Subtitle 2"/>
          <p:cNvSpPr>
            <a:spLocks noGrp="1"/>
          </p:cNvSpPr>
          <p:nvPr>
            <p:ph type="subTitle" idx="1"/>
          </p:nvPr>
        </p:nvSpPr>
        <p:spPr>
          <a:xfrm>
            <a:off x="1371600" y="3556000"/>
            <a:ext cx="6400800" cy="2463799"/>
          </a:xfrm>
        </p:spPr>
        <p:txBody>
          <a:bodyPr/>
          <a:lstStyle/>
          <a:p>
            <a:r>
              <a:rPr lang="en-US" b="1" dirty="0" smtClean="0"/>
              <a:t>Taking the Plunge Toget</a:t>
            </a:r>
            <a:r>
              <a:rPr lang="en-US" dirty="0" smtClean="0"/>
              <a:t>her</a:t>
            </a:r>
          </a:p>
          <a:p>
            <a:r>
              <a:rPr lang="en-US" dirty="0" smtClean="0"/>
              <a:t>March 26, 2015</a:t>
            </a:r>
          </a:p>
          <a:p>
            <a:r>
              <a:rPr lang="en-US" dirty="0" smtClean="0"/>
              <a:t>University of Pittsburgh</a:t>
            </a:r>
          </a:p>
          <a:p>
            <a:endParaRPr lang="en-US" dirty="0"/>
          </a:p>
          <a:p>
            <a:r>
              <a:rPr lang="en-US" dirty="0" smtClean="0"/>
              <a:t>Co-Presented by The Philanthropy Forum at GSPIA</a:t>
            </a:r>
          </a:p>
          <a:p>
            <a:r>
              <a:rPr lang="en-US" dirty="0" err="1" smtClean="0"/>
              <a:t>Grantmakers</a:t>
            </a:r>
            <a:r>
              <a:rPr lang="en-US" smtClean="0"/>
              <a:t> of Western PA</a:t>
            </a:r>
            <a:endParaRPr lang="en-US" dirty="0"/>
          </a:p>
        </p:txBody>
      </p:sp>
      <p:sp>
        <p:nvSpPr>
          <p:cNvPr id="4" name="Slide Number Placeholder 3"/>
          <p:cNvSpPr>
            <a:spLocks noGrp="1"/>
          </p:cNvSpPr>
          <p:nvPr>
            <p:ph type="sldNum" sz="quarter" idx="12"/>
          </p:nvPr>
        </p:nvSpPr>
        <p:spPr/>
        <p:txBody>
          <a:bodyPr/>
          <a:lstStyle/>
          <a:p>
            <a:fld id="{F25204E4-3738-4BA9-A24B-94892E5BB14E}" type="slidenum">
              <a:rPr lang="en-US" smtClean="0"/>
              <a:t>1</a:t>
            </a:fld>
            <a:endParaRPr lang="en-US"/>
          </a:p>
        </p:txBody>
      </p:sp>
    </p:spTree>
    <p:extLst>
      <p:ext uri="{BB962C8B-B14F-4D97-AF65-F5344CB8AC3E}">
        <p14:creationId xmlns:p14="http://schemas.microsoft.com/office/powerpoint/2010/main" val="307731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80476391"/>
              </p:ext>
            </p:extLst>
          </p:nvPr>
        </p:nvGraphicFramePr>
        <p:xfrm>
          <a:off x="1897524" y="1170355"/>
          <a:ext cx="5257800" cy="3970020"/>
        </p:xfrm>
        <a:graphic>
          <a:graphicData uri="http://schemas.openxmlformats.org/drawingml/2006/table">
            <a:tbl>
              <a:tblPr firstRow="1" firstCol="1" bandRow="1">
                <a:tableStyleId>{5C22544A-7EE6-4342-B048-85BDC9FD1C3A}</a:tableStyleId>
              </a:tblPr>
              <a:tblGrid>
                <a:gridCol w="2402312"/>
                <a:gridCol w="2855488"/>
              </a:tblGrid>
              <a:tr h="661670">
                <a:tc>
                  <a:txBody>
                    <a:bodyPr/>
                    <a:lstStyle/>
                    <a:p>
                      <a:pPr marL="0" marR="0" algn="ctr">
                        <a:spcBef>
                          <a:spcPts val="0"/>
                        </a:spcBef>
                        <a:spcAft>
                          <a:spcPts val="0"/>
                        </a:spcAft>
                      </a:pPr>
                      <a:r>
                        <a:rPr lang="en-US" sz="2000" b="1" dirty="0" smtClean="0">
                          <a:solidFill>
                            <a:schemeClr val="tx1"/>
                          </a:solidFill>
                          <a:effectLst/>
                        </a:rPr>
                        <a:t>Year* </a:t>
                      </a:r>
                      <a:endParaRPr lang="en-US" sz="2000" b="1"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b="1" dirty="0">
                          <a:solidFill>
                            <a:schemeClr val="tx1"/>
                          </a:solidFill>
                          <a:effectLst/>
                        </a:rPr>
                        <a:t>Total </a:t>
                      </a:r>
                      <a:r>
                        <a:rPr lang="en-US" sz="2000" b="1" dirty="0" smtClean="0">
                          <a:solidFill>
                            <a:schemeClr val="tx1"/>
                          </a:solidFill>
                          <a:effectLst/>
                        </a:rPr>
                        <a:t>Investment </a:t>
                      </a:r>
                      <a:endParaRPr lang="en-US" sz="20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dirty="0">
                          <a:solidFill>
                            <a:schemeClr val="tx1"/>
                          </a:solidFill>
                          <a:effectLst/>
                        </a:rPr>
                        <a:t>2007</a:t>
                      </a:r>
                      <a:endParaRPr lang="en-US" sz="1800" b="1" dirty="0">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$73</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dirty="0">
                          <a:solidFill>
                            <a:schemeClr val="tx1"/>
                          </a:solidFill>
                          <a:effectLst/>
                        </a:rPr>
                        <a:t>2008</a:t>
                      </a:r>
                      <a:endParaRPr lang="en-US" sz="1800" b="1" dirty="0">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$86</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2009</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$105</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2010</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$131</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2011</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$137</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2012</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$147</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2013</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$187</a:t>
                      </a:r>
                      <a:endParaRPr lang="en-US" sz="1800" b="1" dirty="0">
                        <a:solidFill>
                          <a:schemeClr val="tx1"/>
                        </a:solidFill>
                        <a:effectLst/>
                        <a:latin typeface="Calibri"/>
                        <a:ea typeface="Calibri"/>
                        <a:cs typeface="Times New Roman"/>
                      </a:endParaRPr>
                    </a:p>
                  </a:txBody>
                  <a:tcPr marL="68580" marR="68580" marT="0" marB="0" anchor="ctr"/>
                </a:tc>
              </a:tr>
              <a:tr h="330835">
                <a:tc>
                  <a:txBody>
                    <a:bodyPr/>
                    <a:lstStyle/>
                    <a:p>
                      <a:pPr marL="0" marR="0">
                        <a:spcBef>
                          <a:spcPts val="0"/>
                        </a:spcBef>
                        <a:spcAft>
                          <a:spcPts val="0"/>
                        </a:spcAft>
                      </a:pPr>
                      <a:r>
                        <a:rPr lang="en-US" sz="1800" b="1">
                          <a:solidFill>
                            <a:schemeClr val="tx1"/>
                          </a:solidFill>
                          <a:effectLst/>
                        </a:rPr>
                        <a:t>2014</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$213</a:t>
                      </a:r>
                      <a:endParaRPr lang="en-US" sz="1800" b="1" dirty="0">
                        <a:solidFill>
                          <a:schemeClr val="tx1"/>
                        </a:solidFill>
                        <a:effectLst/>
                        <a:latin typeface="Calibri"/>
                        <a:ea typeface="Calibri"/>
                        <a:cs typeface="Times New Roman"/>
                      </a:endParaRPr>
                    </a:p>
                  </a:txBody>
                  <a:tcPr marL="68580" marR="68580" marT="0" marB="0" anchor="ctr"/>
                </a:tc>
              </a:tr>
              <a:tr h="661670">
                <a:tc>
                  <a:txBody>
                    <a:bodyPr/>
                    <a:lstStyle/>
                    <a:p>
                      <a:pPr marL="0" marR="0">
                        <a:spcBef>
                          <a:spcPts val="0"/>
                        </a:spcBef>
                        <a:spcAft>
                          <a:spcPts val="0"/>
                        </a:spcAft>
                      </a:pPr>
                      <a:r>
                        <a:rPr lang="en-US" sz="1800" b="1">
                          <a:solidFill>
                            <a:schemeClr val="tx1"/>
                          </a:solidFill>
                          <a:effectLst/>
                        </a:rPr>
                        <a:t>Grand Total</a:t>
                      </a:r>
                      <a:endParaRPr lang="en-US" sz="1800" b="1">
                        <a:solidFill>
                          <a:schemeClr val="tx1"/>
                        </a:solidFill>
                        <a:effectLst/>
                        <a:latin typeface="Calibri"/>
                        <a:ea typeface="Calibri"/>
                        <a:cs typeface="Times New Roman"/>
                      </a:endParaRPr>
                    </a:p>
                  </a:txBody>
                  <a:tcPr marL="68580" marR="68580" marT="0" marB="0" anchor="ctr"/>
                </a:tc>
                <a:tc>
                  <a:txBody>
                    <a:bodyPr/>
                    <a:lstStyle/>
                    <a:p>
                      <a:pPr marL="0" marR="0" algn="r">
                        <a:spcBef>
                          <a:spcPts val="0"/>
                        </a:spcBef>
                        <a:spcAft>
                          <a:spcPts val="0"/>
                        </a:spcAft>
                      </a:pPr>
                      <a:r>
                        <a:rPr lang="en-US" sz="1800" b="1" dirty="0">
                          <a:solidFill>
                            <a:schemeClr val="tx1"/>
                          </a:solidFill>
                          <a:effectLst/>
                        </a:rPr>
                        <a:t>$1,078</a:t>
                      </a:r>
                      <a:endParaRPr lang="en-US" sz="1800" b="1" dirty="0">
                        <a:solidFill>
                          <a:schemeClr val="tx1"/>
                        </a:solidFill>
                        <a:effectLst/>
                        <a:latin typeface="Calibri"/>
                        <a:ea typeface="Calibri"/>
                        <a:cs typeface="Times New Roman"/>
                      </a:endParaRPr>
                    </a:p>
                  </a:txBody>
                  <a:tcPr marL="68580" marR="68580" marT="0" marB="0" anchor="ctr"/>
                </a:tc>
              </a:tr>
            </a:tbl>
          </a:graphicData>
        </a:graphic>
      </p:graphicFrame>
      <p:sp>
        <p:nvSpPr>
          <p:cNvPr id="4" name="Rectangle 2"/>
          <p:cNvSpPr txBox="1">
            <a:spLocks noChangeArrowheads="1"/>
          </p:cNvSpPr>
          <p:nvPr/>
        </p:nvSpPr>
        <p:spPr bwMode="auto">
          <a:xfrm>
            <a:off x="0" y="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rgbClr val="0F3A68"/>
                </a:solidFill>
                <a:latin typeface="+mj-lt"/>
                <a:ea typeface="+mj-ea"/>
                <a:cs typeface="+mj-cs"/>
              </a:defRPr>
            </a:lvl1pPr>
            <a:lvl2pPr algn="l" rtl="0" eaLnBrk="0" fontAlgn="base" hangingPunct="0">
              <a:spcBef>
                <a:spcPct val="0"/>
              </a:spcBef>
              <a:spcAft>
                <a:spcPct val="0"/>
              </a:spcAft>
              <a:defRPr sz="2400">
                <a:solidFill>
                  <a:srgbClr val="0F3A68"/>
                </a:solidFill>
                <a:latin typeface="Century Gothic" pitchFamily="34" charset="0"/>
              </a:defRPr>
            </a:lvl2pPr>
            <a:lvl3pPr algn="l" rtl="0" eaLnBrk="0" fontAlgn="base" hangingPunct="0">
              <a:spcBef>
                <a:spcPct val="0"/>
              </a:spcBef>
              <a:spcAft>
                <a:spcPct val="0"/>
              </a:spcAft>
              <a:defRPr sz="2400">
                <a:solidFill>
                  <a:srgbClr val="0F3A68"/>
                </a:solidFill>
                <a:latin typeface="Century Gothic" pitchFamily="34" charset="0"/>
              </a:defRPr>
            </a:lvl3pPr>
            <a:lvl4pPr algn="l" rtl="0" eaLnBrk="0" fontAlgn="base" hangingPunct="0">
              <a:spcBef>
                <a:spcPct val="0"/>
              </a:spcBef>
              <a:spcAft>
                <a:spcPct val="0"/>
              </a:spcAft>
              <a:defRPr sz="2400">
                <a:solidFill>
                  <a:srgbClr val="0F3A68"/>
                </a:solidFill>
                <a:latin typeface="Century Gothic" pitchFamily="34" charset="0"/>
              </a:defRPr>
            </a:lvl4pPr>
            <a:lvl5pPr algn="l" rtl="0" eaLnBrk="0" fontAlgn="base" hangingPunct="0">
              <a:spcBef>
                <a:spcPct val="0"/>
              </a:spcBef>
              <a:spcAft>
                <a:spcPct val="0"/>
              </a:spcAft>
              <a:defRPr sz="2400">
                <a:solidFill>
                  <a:srgbClr val="0F3A68"/>
                </a:solidFill>
                <a:latin typeface="Century Gothic" pitchFamily="34" charset="0"/>
              </a:defRPr>
            </a:lvl5pPr>
            <a:lvl6pPr marL="457200" algn="l" rtl="0" fontAlgn="base">
              <a:spcBef>
                <a:spcPct val="0"/>
              </a:spcBef>
              <a:spcAft>
                <a:spcPct val="0"/>
              </a:spcAft>
              <a:defRPr sz="2400">
                <a:solidFill>
                  <a:srgbClr val="0F3A68"/>
                </a:solidFill>
                <a:latin typeface="Century Gothic" pitchFamily="34" charset="0"/>
              </a:defRPr>
            </a:lvl6pPr>
            <a:lvl7pPr marL="914400" algn="l" rtl="0" fontAlgn="base">
              <a:spcBef>
                <a:spcPct val="0"/>
              </a:spcBef>
              <a:spcAft>
                <a:spcPct val="0"/>
              </a:spcAft>
              <a:defRPr sz="2400">
                <a:solidFill>
                  <a:srgbClr val="0F3A68"/>
                </a:solidFill>
                <a:latin typeface="Century Gothic" pitchFamily="34" charset="0"/>
              </a:defRPr>
            </a:lvl7pPr>
            <a:lvl8pPr marL="1371600" algn="l" rtl="0" fontAlgn="base">
              <a:spcBef>
                <a:spcPct val="0"/>
              </a:spcBef>
              <a:spcAft>
                <a:spcPct val="0"/>
              </a:spcAft>
              <a:defRPr sz="2400">
                <a:solidFill>
                  <a:srgbClr val="0F3A68"/>
                </a:solidFill>
                <a:latin typeface="Century Gothic" pitchFamily="34" charset="0"/>
              </a:defRPr>
            </a:lvl8pPr>
            <a:lvl9pPr marL="1828800" algn="l" rtl="0" fontAlgn="base">
              <a:spcBef>
                <a:spcPct val="0"/>
              </a:spcBef>
              <a:spcAft>
                <a:spcPct val="0"/>
              </a:spcAft>
              <a:defRPr sz="2400">
                <a:solidFill>
                  <a:srgbClr val="0F3A68"/>
                </a:solidFill>
                <a:latin typeface="Century Gothic" pitchFamily="34" charset="0"/>
              </a:defRPr>
            </a:lvl9pPr>
          </a:lstStyle>
          <a:p>
            <a:pPr eaLnBrk="1" hangingPunct="1"/>
            <a:r>
              <a:rPr lang="en-US" b="1" kern="0" dirty="0" smtClean="0">
                <a:solidFill>
                  <a:srgbClr val="FFFFFF"/>
                </a:solidFill>
              </a:rPr>
              <a:t>Estimated Public Investment in Nurse-Family Partnership</a:t>
            </a:r>
          </a:p>
        </p:txBody>
      </p:sp>
      <p:sp>
        <p:nvSpPr>
          <p:cNvPr id="6" name="Rectangle 1"/>
          <p:cNvSpPr>
            <a:spLocks noChangeArrowheads="1"/>
          </p:cNvSpPr>
          <p:nvPr/>
        </p:nvSpPr>
        <p:spPr bwMode="auto">
          <a:xfrm>
            <a:off x="1897524" y="5257800"/>
            <a:ext cx="20056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b="1" dirty="0" smtClean="0">
                <a:solidFill>
                  <a:srgbClr val="000000"/>
                </a:solidFill>
                <a:latin typeface="Arial" pitchFamily="34" charset="0"/>
                <a:ea typeface="Calibri" pitchFamily="34" charset="0"/>
                <a:cs typeface="Times New Roman" pitchFamily="18" charset="0"/>
              </a:rPr>
              <a:t>*</a:t>
            </a:r>
            <a:r>
              <a:rPr lang="en-US" altLang="en-US" sz="1100" b="1" dirty="0" smtClean="0">
                <a:solidFill>
                  <a:srgbClr val="000000"/>
                </a:solidFill>
                <a:latin typeface="Arial" pitchFamily="34" charset="0"/>
                <a:ea typeface="Calibri" pitchFamily="34" charset="0"/>
                <a:cs typeface="Times New Roman" pitchFamily="18" charset="0"/>
              </a:rPr>
              <a:t>12 months preceding 9/30</a:t>
            </a:r>
            <a:endParaRPr lang="en-US" altLang="en-US" sz="1100" dirty="0" smtClean="0">
              <a:solidFill>
                <a:srgbClr val="000000"/>
              </a:solidFill>
              <a:latin typeface="Arial" pitchFamily="34" charset="0"/>
              <a:ea typeface="MS PGothic"/>
              <a:cs typeface="Arial" pitchFamily="34" charset="0"/>
            </a:endParaRPr>
          </a:p>
          <a:p>
            <a:pPr eaLnBrk="0" fontAlgn="base" hangingPunct="0">
              <a:spcBef>
                <a:spcPct val="0"/>
              </a:spcBef>
              <a:spcAft>
                <a:spcPct val="0"/>
              </a:spcAft>
            </a:pPr>
            <a:endParaRPr lang="en-US" altLang="en-US" dirty="0" smtClean="0">
              <a:solidFill>
                <a:srgbClr val="000000"/>
              </a:solidFill>
              <a:latin typeface="Arial" pitchFamily="34" charset="0"/>
              <a:ea typeface="MS PGothic"/>
              <a:cs typeface="Arial" pitchFamily="34" charset="0"/>
            </a:endParaRPr>
          </a:p>
        </p:txBody>
      </p:sp>
    </p:spTree>
    <p:extLst>
      <p:ext uri="{BB962C8B-B14F-4D97-AF65-F5344CB8AC3E}">
        <p14:creationId xmlns:p14="http://schemas.microsoft.com/office/powerpoint/2010/main" val="254701740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rgbClr val="0F3A68"/>
                </a:solidFill>
                <a:latin typeface="+mj-lt"/>
                <a:ea typeface="+mj-ea"/>
                <a:cs typeface="+mj-cs"/>
              </a:defRPr>
            </a:lvl1pPr>
            <a:lvl2pPr algn="l" rtl="0" eaLnBrk="0" fontAlgn="base" hangingPunct="0">
              <a:spcBef>
                <a:spcPct val="0"/>
              </a:spcBef>
              <a:spcAft>
                <a:spcPct val="0"/>
              </a:spcAft>
              <a:defRPr sz="2400">
                <a:solidFill>
                  <a:srgbClr val="0F3A68"/>
                </a:solidFill>
                <a:latin typeface="Century Gothic" pitchFamily="34" charset="0"/>
              </a:defRPr>
            </a:lvl2pPr>
            <a:lvl3pPr algn="l" rtl="0" eaLnBrk="0" fontAlgn="base" hangingPunct="0">
              <a:spcBef>
                <a:spcPct val="0"/>
              </a:spcBef>
              <a:spcAft>
                <a:spcPct val="0"/>
              </a:spcAft>
              <a:defRPr sz="2400">
                <a:solidFill>
                  <a:srgbClr val="0F3A68"/>
                </a:solidFill>
                <a:latin typeface="Century Gothic" pitchFamily="34" charset="0"/>
              </a:defRPr>
            </a:lvl3pPr>
            <a:lvl4pPr algn="l" rtl="0" eaLnBrk="0" fontAlgn="base" hangingPunct="0">
              <a:spcBef>
                <a:spcPct val="0"/>
              </a:spcBef>
              <a:spcAft>
                <a:spcPct val="0"/>
              </a:spcAft>
              <a:defRPr sz="2400">
                <a:solidFill>
                  <a:srgbClr val="0F3A68"/>
                </a:solidFill>
                <a:latin typeface="Century Gothic" pitchFamily="34" charset="0"/>
              </a:defRPr>
            </a:lvl4pPr>
            <a:lvl5pPr algn="l" rtl="0" eaLnBrk="0" fontAlgn="base" hangingPunct="0">
              <a:spcBef>
                <a:spcPct val="0"/>
              </a:spcBef>
              <a:spcAft>
                <a:spcPct val="0"/>
              </a:spcAft>
              <a:defRPr sz="2400">
                <a:solidFill>
                  <a:srgbClr val="0F3A68"/>
                </a:solidFill>
                <a:latin typeface="Century Gothic" pitchFamily="34" charset="0"/>
              </a:defRPr>
            </a:lvl5pPr>
            <a:lvl6pPr marL="457200" algn="l" rtl="0" fontAlgn="base">
              <a:spcBef>
                <a:spcPct val="0"/>
              </a:spcBef>
              <a:spcAft>
                <a:spcPct val="0"/>
              </a:spcAft>
              <a:defRPr sz="2400">
                <a:solidFill>
                  <a:srgbClr val="0F3A68"/>
                </a:solidFill>
                <a:latin typeface="Century Gothic" pitchFamily="34" charset="0"/>
              </a:defRPr>
            </a:lvl6pPr>
            <a:lvl7pPr marL="914400" algn="l" rtl="0" fontAlgn="base">
              <a:spcBef>
                <a:spcPct val="0"/>
              </a:spcBef>
              <a:spcAft>
                <a:spcPct val="0"/>
              </a:spcAft>
              <a:defRPr sz="2400">
                <a:solidFill>
                  <a:srgbClr val="0F3A68"/>
                </a:solidFill>
                <a:latin typeface="Century Gothic" pitchFamily="34" charset="0"/>
              </a:defRPr>
            </a:lvl7pPr>
            <a:lvl8pPr marL="1371600" algn="l" rtl="0" fontAlgn="base">
              <a:spcBef>
                <a:spcPct val="0"/>
              </a:spcBef>
              <a:spcAft>
                <a:spcPct val="0"/>
              </a:spcAft>
              <a:defRPr sz="2400">
                <a:solidFill>
                  <a:srgbClr val="0F3A68"/>
                </a:solidFill>
                <a:latin typeface="Century Gothic" pitchFamily="34" charset="0"/>
              </a:defRPr>
            </a:lvl8pPr>
            <a:lvl9pPr marL="1828800" algn="l" rtl="0" fontAlgn="base">
              <a:spcBef>
                <a:spcPct val="0"/>
              </a:spcBef>
              <a:spcAft>
                <a:spcPct val="0"/>
              </a:spcAft>
              <a:defRPr sz="2400">
                <a:solidFill>
                  <a:srgbClr val="0F3A68"/>
                </a:solidFill>
                <a:latin typeface="Century Gothic" pitchFamily="34" charset="0"/>
              </a:defRPr>
            </a:lvl9pPr>
          </a:lstStyle>
          <a:p>
            <a:pPr eaLnBrk="1" hangingPunct="1"/>
            <a:r>
              <a:rPr lang="en-US" b="1" kern="0" dirty="0" smtClean="0">
                <a:solidFill>
                  <a:srgbClr val="FFFFFF"/>
                </a:solidFill>
              </a:rPr>
              <a:t>Nurse-Family Partnership National Map</a:t>
            </a:r>
          </a:p>
        </p:txBody>
      </p:sp>
      <p:grpSp>
        <p:nvGrpSpPr>
          <p:cNvPr id="5" name="Group 4"/>
          <p:cNvGrpSpPr/>
          <p:nvPr/>
        </p:nvGrpSpPr>
        <p:grpSpPr>
          <a:xfrm>
            <a:off x="533400" y="838200"/>
            <a:ext cx="8079566" cy="5265738"/>
            <a:chOff x="-457200" y="-122238"/>
            <a:chExt cx="9845675" cy="6915151"/>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2238"/>
              <a:ext cx="9845675"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2779713" y="27432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56</a:t>
              </a:r>
              <a:endParaRPr lang="en-US" altLang="en-US" sz="1800">
                <a:solidFill>
                  <a:srgbClr val="0F3A68"/>
                </a:solidFill>
                <a:ea typeface="MS PGothic"/>
              </a:endParaRPr>
            </a:p>
          </p:txBody>
        </p:sp>
        <p:sp>
          <p:nvSpPr>
            <p:cNvPr id="8" name="TextBox 9"/>
            <p:cNvSpPr txBox="1">
              <a:spLocks noChangeArrowheads="1"/>
            </p:cNvSpPr>
            <p:nvPr/>
          </p:nvSpPr>
          <p:spPr bwMode="auto">
            <a:xfrm>
              <a:off x="1039813" y="2332038"/>
              <a:ext cx="742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9" name="TextBox 10"/>
            <p:cNvSpPr txBox="1">
              <a:spLocks noChangeArrowheads="1"/>
            </p:cNvSpPr>
            <p:nvPr/>
          </p:nvSpPr>
          <p:spPr bwMode="auto">
            <a:xfrm>
              <a:off x="4059238" y="3578225"/>
              <a:ext cx="7445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77</a:t>
              </a:r>
              <a:endParaRPr lang="en-US" altLang="en-US" sz="1800">
                <a:solidFill>
                  <a:srgbClr val="0F3A68"/>
                </a:solidFill>
                <a:ea typeface="MS PGothic"/>
              </a:endParaRPr>
            </a:p>
          </p:txBody>
        </p:sp>
        <p:sp>
          <p:nvSpPr>
            <p:cNvPr id="10" name="TextBox 11"/>
            <p:cNvSpPr txBox="1">
              <a:spLocks noChangeArrowheads="1"/>
            </p:cNvSpPr>
            <p:nvPr/>
          </p:nvSpPr>
          <p:spPr bwMode="auto">
            <a:xfrm>
              <a:off x="4895850" y="4422775"/>
              <a:ext cx="742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500" b="1">
                  <a:solidFill>
                    <a:srgbClr val="0F3A68"/>
                  </a:solidFill>
                  <a:latin typeface="Century Gothic" pitchFamily="34" charset="0"/>
                  <a:ea typeface="MS PGothic"/>
                </a:rPr>
                <a:t>53</a:t>
              </a:r>
              <a:endParaRPr lang="en-US" altLang="en-US" sz="1800">
                <a:solidFill>
                  <a:srgbClr val="0F3A68"/>
                </a:solidFill>
                <a:ea typeface="MS PGothic"/>
              </a:endParaRPr>
            </a:p>
          </p:txBody>
        </p:sp>
        <p:sp>
          <p:nvSpPr>
            <p:cNvPr id="11" name="TextBox 12"/>
            <p:cNvSpPr txBox="1">
              <a:spLocks noChangeArrowheads="1"/>
            </p:cNvSpPr>
            <p:nvPr/>
          </p:nvSpPr>
          <p:spPr bwMode="auto">
            <a:xfrm>
              <a:off x="7040563" y="2155825"/>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43</a:t>
              </a:r>
              <a:endParaRPr lang="en-US" altLang="en-US" sz="1800">
                <a:solidFill>
                  <a:srgbClr val="0F3A68"/>
                </a:solidFill>
                <a:ea typeface="MS PGothic"/>
              </a:endParaRPr>
            </a:p>
          </p:txBody>
        </p:sp>
        <p:sp>
          <p:nvSpPr>
            <p:cNvPr id="12" name="TextBox 13"/>
            <p:cNvSpPr txBox="1">
              <a:spLocks noChangeArrowheads="1"/>
            </p:cNvSpPr>
            <p:nvPr/>
          </p:nvSpPr>
          <p:spPr bwMode="auto">
            <a:xfrm>
              <a:off x="695325" y="143351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10</a:t>
              </a:r>
              <a:endParaRPr lang="en-US" altLang="en-US" sz="1800">
                <a:solidFill>
                  <a:srgbClr val="000000"/>
                </a:solidFill>
                <a:ea typeface="MS PGothic"/>
              </a:endParaRPr>
            </a:p>
          </p:txBody>
        </p:sp>
        <p:sp>
          <p:nvSpPr>
            <p:cNvPr id="13" name="TextBox 14"/>
            <p:cNvSpPr txBox="1">
              <a:spLocks noChangeArrowheads="1"/>
            </p:cNvSpPr>
            <p:nvPr/>
          </p:nvSpPr>
          <p:spPr bwMode="auto">
            <a:xfrm>
              <a:off x="1724025" y="3487738"/>
              <a:ext cx="742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3</a:t>
              </a:r>
              <a:endParaRPr lang="en-US" altLang="en-US" sz="1800">
                <a:solidFill>
                  <a:srgbClr val="000000"/>
                </a:solidFill>
                <a:ea typeface="MS PGothic"/>
              </a:endParaRPr>
            </a:p>
          </p:txBody>
        </p:sp>
        <p:sp>
          <p:nvSpPr>
            <p:cNvPr id="14" name="TextBox 15"/>
            <p:cNvSpPr txBox="1">
              <a:spLocks noChangeArrowheads="1"/>
            </p:cNvSpPr>
            <p:nvPr/>
          </p:nvSpPr>
          <p:spPr bwMode="auto">
            <a:xfrm>
              <a:off x="3722688" y="1136650"/>
              <a:ext cx="7429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15" name="TextBox 16"/>
            <p:cNvSpPr txBox="1">
              <a:spLocks noChangeArrowheads="1"/>
            </p:cNvSpPr>
            <p:nvPr/>
          </p:nvSpPr>
          <p:spPr bwMode="auto">
            <a:xfrm>
              <a:off x="5156200" y="165258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5</a:t>
              </a:r>
              <a:endParaRPr lang="en-US" altLang="en-US" sz="1800">
                <a:solidFill>
                  <a:srgbClr val="000000"/>
                </a:solidFill>
                <a:ea typeface="MS PGothic"/>
              </a:endParaRPr>
            </a:p>
          </p:txBody>
        </p:sp>
        <p:sp>
          <p:nvSpPr>
            <p:cNvPr id="16" name="TextBox 17"/>
            <p:cNvSpPr txBox="1">
              <a:spLocks noChangeArrowheads="1"/>
            </p:cNvSpPr>
            <p:nvPr/>
          </p:nvSpPr>
          <p:spPr bwMode="auto">
            <a:xfrm>
              <a:off x="7847013" y="3109913"/>
              <a:ext cx="744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17" name="TextBox 18"/>
            <p:cNvSpPr txBox="1">
              <a:spLocks noChangeArrowheads="1"/>
            </p:cNvSpPr>
            <p:nvPr/>
          </p:nvSpPr>
          <p:spPr bwMode="auto">
            <a:xfrm>
              <a:off x="6875463" y="4787900"/>
              <a:ext cx="744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11</a:t>
              </a:r>
              <a:endParaRPr lang="en-US" altLang="en-US" sz="1800">
                <a:solidFill>
                  <a:srgbClr val="000000"/>
                </a:solidFill>
                <a:ea typeface="MS PGothic"/>
              </a:endParaRPr>
            </a:p>
          </p:txBody>
        </p:sp>
        <p:sp>
          <p:nvSpPr>
            <p:cNvPr id="18" name="TextBox 19"/>
            <p:cNvSpPr txBox="1">
              <a:spLocks noChangeArrowheads="1"/>
            </p:cNvSpPr>
            <p:nvPr/>
          </p:nvSpPr>
          <p:spPr bwMode="auto">
            <a:xfrm>
              <a:off x="5872163" y="403383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a:t>
              </a:r>
              <a:endParaRPr lang="en-US" altLang="en-US" sz="1800">
                <a:solidFill>
                  <a:srgbClr val="000000"/>
                </a:solidFill>
                <a:ea typeface="MS PGothic"/>
              </a:endParaRPr>
            </a:p>
          </p:txBody>
        </p:sp>
        <p:sp>
          <p:nvSpPr>
            <p:cNvPr id="19" name="TextBox 20"/>
            <p:cNvSpPr txBox="1">
              <a:spLocks noChangeArrowheads="1"/>
            </p:cNvSpPr>
            <p:nvPr/>
          </p:nvSpPr>
          <p:spPr bwMode="auto">
            <a:xfrm>
              <a:off x="857250" y="712788"/>
              <a:ext cx="746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15</a:t>
              </a:r>
              <a:r>
                <a:rPr lang="en-US" altLang="en-US" sz="1600">
                  <a:solidFill>
                    <a:srgbClr val="0F3A68"/>
                  </a:solidFill>
                  <a:latin typeface="Century Gothic" pitchFamily="34" charset="0"/>
                  <a:ea typeface="MS PGothic"/>
                </a:rPr>
                <a:t> </a:t>
              </a:r>
              <a:endParaRPr lang="en-US" altLang="en-US" sz="1800">
                <a:solidFill>
                  <a:srgbClr val="000000"/>
                </a:solidFill>
                <a:ea typeface="MS PGothic"/>
              </a:endParaRPr>
            </a:p>
          </p:txBody>
        </p:sp>
        <p:sp>
          <p:nvSpPr>
            <p:cNvPr id="20" name="TextBox 21"/>
            <p:cNvSpPr txBox="1">
              <a:spLocks noChangeArrowheads="1"/>
            </p:cNvSpPr>
            <p:nvPr/>
          </p:nvSpPr>
          <p:spPr bwMode="auto">
            <a:xfrm>
              <a:off x="8031163" y="2262188"/>
              <a:ext cx="744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18 </a:t>
              </a:r>
              <a:endParaRPr lang="en-US" altLang="en-US" sz="1800">
                <a:solidFill>
                  <a:srgbClr val="000000"/>
                </a:solidFill>
                <a:ea typeface="MS PGothic"/>
              </a:endParaRPr>
            </a:p>
          </p:txBody>
        </p:sp>
        <p:sp>
          <p:nvSpPr>
            <p:cNvPr id="21" name="TextBox 22"/>
            <p:cNvSpPr txBox="1">
              <a:spLocks noChangeArrowheads="1"/>
            </p:cNvSpPr>
            <p:nvPr/>
          </p:nvSpPr>
          <p:spPr bwMode="auto">
            <a:xfrm>
              <a:off x="7386638" y="16002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9</a:t>
              </a:r>
              <a:endParaRPr lang="en-US" altLang="en-US" sz="1800">
                <a:solidFill>
                  <a:srgbClr val="000000"/>
                </a:solidFill>
                <a:ea typeface="MS PGothic"/>
              </a:endParaRPr>
            </a:p>
          </p:txBody>
        </p:sp>
        <p:sp>
          <p:nvSpPr>
            <p:cNvPr id="22" name="TextBox 23"/>
            <p:cNvSpPr txBox="1">
              <a:spLocks noChangeArrowheads="1"/>
            </p:cNvSpPr>
            <p:nvPr/>
          </p:nvSpPr>
          <p:spPr bwMode="auto">
            <a:xfrm>
              <a:off x="6061075" y="2970213"/>
              <a:ext cx="742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23" name="TextBox 24"/>
            <p:cNvSpPr txBox="1">
              <a:spLocks noChangeArrowheads="1"/>
            </p:cNvSpPr>
            <p:nvPr/>
          </p:nvSpPr>
          <p:spPr bwMode="auto">
            <a:xfrm>
              <a:off x="6272213" y="2428875"/>
              <a:ext cx="742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a:t>
              </a:r>
              <a:endParaRPr lang="en-US" altLang="en-US" sz="1800">
                <a:solidFill>
                  <a:srgbClr val="000000"/>
                </a:solidFill>
                <a:ea typeface="MS PGothic"/>
              </a:endParaRPr>
            </a:p>
          </p:txBody>
        </p:sp>
        <p:sp>
          <p:nvSpPr>
            <p:cNvPr id="24" name="TextBox 25"/>
            <p:cNvSpPr txBox="1">
              <a:spLocks noChangeArrowheads="1"/>
            </p:cNvSpPr>
            <p:nvPr/>
          </p:nvSpPr>
          <p:spPr bwMode="auto">
            <a:xfrm>
              <a:off x="5900738" y="18208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9</a:t>
              </a:r>
              <a:endParaRPr lang="en-US" altLang="en-US" sz="1800">
                <a:solidFill>
                  <a:srgbClr val="000000"/>
                </a:solidFill>
                <a:ea typeface="MS PGothic"/>
              </a:endParaRPr>
            </a:p>
          </p:txBody>
        </p:sp>
        <p:sp>
          <p:nvSpPr>
            <p:cNvPr id="25" name="TextBox 26"/>
            <p:cNvSpPr txBox="1">
              <a:spLocks noChangeArrowheads="1"/>
            </p:cNvSpPr>
            <p:nvPr/>
          </p:nvSpPr>
          <p:spPr bwMode="auto">
            <a:xfrm>
              <a:off x="5278438" y="2432050"/>
              <a:ext cx="744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5</a:t>
              </a:r>
              <a:endParaRPr lang="en-US" altLang="en-US" sz="1800">
                <a:solidFill>
                  <a:srgbClr val="000000"/>
                </a:solidFill>
                <a:ea typeface="MS PGothic"/>
              </a:endParaRPr>
            </a:p>
          </p:txBody>
        </p:sp>
        <p:sp>
          <p:nvSpPr>
            <p:cNvPr id="26" name="TextBox 27"/>
            <p:cNvSpPr txBox="1">
              <a:spLocks noChangeArrowheads="1"/>
            </p:cNvSpPr>
            <p:nvPr/>
          </p:nvSpPr>
          <p:spPr bwMode="auto">
            <a:xfrm>
              <a:off x="4725988" y="2809875"/>
              <a:ext cx="7429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17</a:t>
              </a:r>
              <a:endParaRPr lang="en-US" altLang="en-US" sz="1800">
                <a:solidFill>
                  <a:srgbClr val="000000"/>
                </a:solidFill>
                <a:ea typeface="MS PGothic"/>
              </a:endParaRPr>
            </a:p>
          </p:txBody>
        </p:sp>
        <p:sp>
          <p:nvSpPr>
            <p:cNvPr id="27" name="TextBox 28"/>
            <p:cNvSpPr txBox="1">
              <a:spLocks noChangeArrowheads="1"/>
            </p:cNvSpPr>
            <p:nvPr/>
          </p:nvSpPr>
          <p:spPr bwMode="auto">
            <a:xfrm>
              <a:off x="6877050" y="35814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25</a:t>
              </a:r>
              <a:endParaRPr lang="en-US" altLang="en-US" sz="1800">
                <a:solidFill>
                  <a:srgbClr val="000000"/>
                </a:solidFill>
                <a:ea typeface="MS PGothic"/>
              </a:endParaRPr>
            </a:p>
          </p:txBody>
        </p:sp>
        <p:sp>
          <p:nvSpPr>
            <p:cNvPr id="28" name="TextBox 29"/>
            <p:cNvSpPr txBox="1">
              <a:spLocks noChangeArrowheads="1"/>
            </p:cNvSpPr>
            <p:nvPr/>
          </p:nvSpPr>
          <p:spPr bwMode="auto">
            <a:xfrm>
              <a:off x="6908800" y="3279775"/>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19</a:t>
              </a:r>
              <a:endParaRPr lang="en-US" altLang="en-US" sz="1800">
                <a:solidFill>
                  <a:srgbClr val="000000"/>
                </a:solidFill>
                <a:ea typeface="MS PGothic"/>
              </a:endParaRPr>
            </a:p>
          </p:txBody>
        </p:sp>
        <p:sp>
          <p:nvSpPr>
            <p:cNvPr id="29" name="TextBox 30"/>
            <p:cNvSpPr txBox="1">
              <a:spLocks noChangeArrowheads="1"/>
            </p:cNvSpPr>
            <p:nvPr/>
          </p:nvSpPr>
          <p:spPr bwMode="auto">
            <a:xfrm>
              <a:off x="3722688" y="4492625"/>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34</a:t>
              </a:r>
              <a:endParaRPr lang="en-US" altLang="en-US" sz="1800">
                <a:solidFill>
                  <a:srgbClr val="000000"/>
                </a:solidFill>
                <a:ea typeface="MS PGothic"/>
              </a:endParaRPr>
            </a:p>
          </p:txBody>
        </p:sp>
        <p:sp>
          <p:nvSpPr>
            <p:cNvPr id="30" name="TextBox 31"/>
            <p:cNvSpPr txBox="1">
              <a:spLocks noChangeArrowheads="1"/>
            </p:cNvSpPr>
            <p:nvPr/>
          </p:nvSpPr>
          <p:spPr bwMode="auto">
            <a:xfrm>
              <a:off x="2595563" y="1887538"/>
              <a:ext cx="742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14</a:t>
              </a:r>
              <a:endParaRPr lang="en-US" altLang="en-US" sz="1800">
                <a:solidFill>
                  <a:srgbClr val="000000"/>
                </a:solidFill>
                <a:ea typeface="MS PGothic"/>
              </a:endParaRPr>
            </a:p>
          </p:txBody>
        </p:sp>
        <p:sp>
          <p:nvSpPr>
            <p:cNvPr id="31" name="TextBox 32"/>
            <p:cNvSpPr txBox="1">
              <a:spLocks noChangeArrowheads="1"/>
            </p:cNvSpPr>
            <p:nvPr/>
          </p:nvSpPr>
          <p:spPr bwMode="auto">
            <a:xfrm>
              <a:off x="4491038" y="1363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38</a:t>
              </a:r>
              <a:endParaRPr lang="en-US" altLang="en-US" sz="1800">
                <a:solidFill>
                  <a:srgbClr val="000000"/>
                </a:solidFill>
                <a:ea typeface="MS PGothic"/>
              </a:endParaRPr>
            </a:p>
          </p:txBody>
        </p:sp>
        <p:sp>
          <p:nvSpPr>
            <p:cNvPr id="32" name="TextBox 33"/>
            <p:cNvSpPr txBox="1">
              <a:spLocks noChangeArrowheads="1"/>
            </p:cNvSpPr>
            <p:nvPr/>
          </p:nvSpPr>
          <p:spPr bwMode="auto">
            <a:xfrm>
              <a:off x="3670300" y="172085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13</a:t>
              </a:r>
              <a:endParaRPr lang="en-US" altLang="en-US" sz="1800">
                <a:solidFill>
                  <a:srgbClr val="000000"/>
                </a:solidFill>
                <a:ea typeface="MS PGothic"/>
              </a:endParaRPr>
            </a:p>
          </p:txBody>
        </p:sp>
        <p:sp>
          <p:nvSpPr>
            <p:cNvPr id="33" name="TextBox 34"/>
            <p:cNvSpPr txBox="1">
              <a:spLocks noChangeArrowheads="1"/>
            </p:cNvSpPr>
            <p:nvPr/>
          </p:nvSpPr>
          <p:spPr bwMode="auto">
            <a:xfrm>
              <a:off x="1844675" y="2586038"/>
              <a:ext cx="7461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34" name="TextBox 35"/>
            <p:cNvSpPr txBox="1">
              <a:spLocks noChangeArrowheads="1"/>
            </p:cNvSpPr>
            <p:nvPr/>
          </p:nvSpPr>
          <p:spPr bwMode="auto">
            <a:xfrm>
              <a:off x="485775" y="2886075"/>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21</a:t>
              </a:r>
              <a:endParaRPr lang="en-US" altLang="en-US" sz="1800">
                <a:solidFill>
                  <a:srgbClr val="000000"/>
                </a:solidFill>
                <a:ea typeface="MS PGothic"/>
              </a:endParaRPr>
            </a:p>
          </p:txBody>
        </p:sp>
        <p:sp>
          <p:nvSpPr>
            <p:cNvPr id="35" name="TextBox 23"/>
            <p:cNvSpPr txBox="1">
              <a:spLocks noChangeArrowheads="1"/>
            </p:cNvSpPr>
            <p:nvPr/>
          </p:nvSpPr>
          <p:spPr bwMode="auto">
            <a:xfrm>
              <a:off x="5791200" y="3387725"/>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36" name="TextBox 17"/>
            <p:cNvSpPr txBox="1">
              <a:spLocks noChangeArrowheads="1"/>
            </p:cNvSpPr>
            <p:nvPr/>
          </p:nvSpPr>
          <p:spPr bwMode="auto">
            <a:xfrm>
              <a:off x="7999413" y="273685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3</a:t>
              </a:r>
              <a:endParaRPr lang="en-US" altLang="en-US" sz="1800">
                <a:solidFill>
                  <a:srgbClr val="000000"/>
                </a:solidFill>
                <a:ea typeface="MS PGothic"/>
              </a:endParaRPr>
            </a:p>
          </p:txBody>
        </p:sp>
        <p:sp>
          <p:nvSpPr>
            <p:cNvPr id="37" name="TextBox 16"/>
            <p:cNvSpPr txBox="1">
              <a:spLocks noChangeArrowheads="1"/>
            </p:cNvSpPr>
            <p:nvPr/>
          </p:nvSpPr>
          <p:spPr bwMode="auto">
            <a:xfrm>
              <a:off x="4598988" y="221615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5</a:t>
              </a:r>
              <a:endParaRPr lang="en-US" altLang="en-US" sz="1800">
                <a:solidFill>
                  <a:srgbClr val="000000"/>
                </a:solidFill>
                <a:ea typeface="MS PGothic"/>
              </a:endParaRPr>
            </a:p>
          </p:txBody>
        </p:sp>
        <p:sp>
          <p:nvSpPr>
            <p:cNvPr id="38" name="TextBox 17"/>
            <p:cNvSpPr txBox="1">
              <a:spLocks noChangeArrowheads="1"/>
            </p:cNvSpPr>
            <p:nvPr/>
          </p:nvSpPr>
          <p:spPr bwMode="auto">
            <a:xfrm>
              <a:off x="8367713" y="1847850"/>
              <a:ext cx="531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3</a:t>
              </a:r>
              <a:endParaRPr lang="en-US" altLang="en-US" sz="1800">
                <a:solidFill>
                  <a:srgbClr val="000000"/>
                </a:solidFill>
                <a:ea typeface="MS PGothic"/>
              </a:endParaRPr>
            </a:p>
          </p:txBody>
        </p:sp>
        <p:sp>
          <p:nvSpPr>
            <p:cNvPr id="39" name="TextBox 26"/>
            <p:cNvSpPr txBox="1">
              <a:spLocks noChangeArrowheads="1"/>
            </p:cNvSpPr>
            <p:nvPr/>
          </p:nvSpPr>
          <p:spPr bwMode="auto">
            <a:xfrm>
              <a:off x="4837113" y="36576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7</a:t>
              </a:r>
              <a:endParaRPr lang="en-US" altLang="en-US" sz="1800">
                <a:solidFill>
                  <a:srgbClr val="000000"/>
                </a:solidFill>
                <a:ea typeface="MS PGothic"/>
              </a:endParaRPr>
            </a:p>
          </p:txBody>
        </p:sp>
        <p:sp>
          <p:nvSpPr>
            <p:cNvPr id="40" name="Line 100"/>
            <p:cNvSpPr>
              <a:spLocks noChangeShapeType="1"/>
            </p:cNvSpPr>
            <p:nvPr/>
          </p:nvSpPr>
          <p:spPr bwMode="auto">
            <a:xfrm flipH="1" flipV="1">
              <a:off x="8097838" y="2386013"/>
              <a:ext cx="182562" cy="0"/>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1" name="Line 101"/>
            <p:cNvSpPr>
              <a:spLocks noChangeShapeType="1"/>
            </p:cNvSpPr>
            <p:nvPr/>
          </p:nvSpPr>
          <p:spPr bwMode="auto">
            <a:xfrm flipH="1" flipV="1">
              <a:off x="7916863" y="2697163"/>
              <a:ext cx="363537" cy="150812"/>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2" name="Line 103"/>
            <p:cNvSpPr>
              <a:spLocks noChangeShapeType="1"/>
            </p:cNvSpPr>
            <p:nvPr/>
          </p:nvSpPr>
          <p:spPr bwMode="auto">
            <a:xfrm flipH="1" flipV="1">
              <a:off x="7862888" y="2847975"/>
              <a:ext cx="288925" cy="390525"/>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3" name="Line 104"/>
            <p:cNvSpPr>
              <a:spLocks noChangeShapeType="1"/>
            </p:cNvSpPr>
            <p:nvPr/>
          </p:nvSpPr>
          <p:spPr bwMode="auto">
            <a:xfrm flipH="1" flipV="1">
              <a:off x="8342313" y="1990725"/>
              <a:ext cx="249237" cy="41275"/>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4" name="Text Box 108"/>
            <p:cNvSpPr txBox="1">
              <a:spLocks noChangeArrowheads="1"/>
            </p:cNvSpPr>
            <p:nvPr/>
          </p:nvSpPr>
          <p:spPr bwMode="auto">
            <a:xfrm>
              <a:off x="4137025" y="265113"/>
              <a:ext cx="14874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White Earth </a:t>
              </a:r>
            </a:p>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Band of Ojibwe </a:t>
              </a:r>
            </a:p>
          </p:txBody>
        </p:sp>
        <p:sp>
          <p:nvSpPr>
            <p:cNvPr id="45" name="Line 109"/>
            <p:cNvSpPr>
              <a:spLocks noChangeShapeType="1"/>
            </p:cNvSpPr>
            <p:nvPr/>
          </p:nvSpPr>
          <p:spPr bwMode="auto">
            <a:xfrm flipH="1" flipV="1">
              <a:off x="4598988" y="585788"/>
              <a:ext cx="131762" cy="460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6" name="AutoShape 110"/>
            <p:cNvSpPr>
              <a:spLocks noChangeArrowheads="1"/>
            </p:cNvSpPr>
            <p:nvPr/>
          </p:nvSpPr>
          <p:spPr bwMode="auto">
            <a:xfrm>
              <a:off x="4678363" y="1030288"/>
              <a:ext cx="106362" cy="1222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47" name="Text Box 108"/>
            <p:cNvSpPr txBox="1">
              <a:spLocks noChangeArrowheads="1"/>
            </p:cNvSpPr>
            <p:nvPr/>
          </p:nvSpPr>
          <p:spPr bwMode="auto">
            <a:xfrm>
              <a:off x="5462588" y="666750"/>
              <a:ext cx="19907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Fond du Lac Band of </a:t>
              </a:r>
            </a:p>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Lake Superior Chippewa</a:t>
              </a:r>
            </a:p>
          </p:txBody>
        </p:sp>
        <p:sp>
          <p:nvSpPr>
            <p:cNvPr id="48" name="Line 109"/>
            <p:cNvSpPr>
              <a:spLocks noChangeShapeType="1"/>
            </p:cNvSpPr>
            <p:nvPr/>
          </p:nvSpPr>
          <p:spPr bwMode="auto">
            <a:xfrm flipV="1">
              <a:off x="5121275" y="884238"/>
              <a:ext cx="371475" cy="315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49" name="AutoShape 110"/>
            <p:cNvSpPr>
              <a:spLocks noChangeArrowheads="1"/>
            </p:cNvSpPr>
            <p:nvPr/>
          </p:nvSpPr>
          <p:spPr bwMode="auto">
            <a:xfrm>
              <a:off x="5049838" y="1179513"/>
              <a:ext cx="106362" cy="120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50" name="TextBox 23"/>
            <p:cNvSpPr txBox="1">
              <a:spLocks noChangeArrowheads="1"/>
            </p:cNvSpPr>
            <p:nvPr/>
          </p:nvSpPr>
          <p:spPr bwMode="auto">
            <a:xfrm>
              <a:off x="5815013" y="2582863"/>
              <a:ext cx="7429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51" name="TextBox 34"/>
            <p:cNvSpPr txBox="1">
              <a:spLocks noChangeArrowheads="1"/>
            </p:cNvSpPr>
            <p:nvPr/>
          </p:nvSpPr>
          <p:spPr bwMode="auto">
            <a:xfrm>
              <a:off x="6430963" y="404653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a:t>
              </a:r>
              <a:endParaRPr lang="en-US" altLang="en-US" sz="1800">
                <a:solidFill>
                  <a:srgbClr val="000000"/>
                </a:solidFill>
                <a:ea typeface="MS PGothic"/>
              </a:endParaRPr>
            </a:p>
          </p:txBody>
        </p:sp>
        <p:sp>
          <p:nvSpPr>
            <p:cNvPr id="52" name="Line 101"/>
            <p:cNvSpPr>
              <a:spLocks noChangeShapeType="1"/>
            </p:cNvSpPr>
            <p:nvPr/>
          </p:nvSpPr>
          <p:spPr bwMode="auto">
            <a:xfrm flipH="1" flipV="1">
              <a:off x="8226425" y="2090738"/>
              <a:ext cx="171450" cy="168275"/>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53" name="TextBox 17"/>
            <p:cNvSpPr txBox="1">
              <a:spLocks noChangeArrowheads="1"/>
            </p:cNvSpPr>
            <p:nvPr/>
          </p:nvSpPr>
          <p:spPr bwMode="auto">
            <a:xfrm>
              <a:off x="7650163" y="86201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pitchFamily="34" charset="-128"/>
                </a:rPr>
                <a:t>11</a:t>
              </a:r>
              <a:endParaRPr lang="en-US" altLang="en-US" sz="2400">
                <a:solidFill>
                  <a:srgbClr val="000000"/>
                </a:solidFill>
                <a:ea typeface="MS PGothic" pitchFamily="34" charset="-128"/>
              </a:endParaRPr>
            </a:p>
          </p:txBody>
        </p:sp>
        <p:sp>
          <p:nvSpPr>
            <p:cNvPr id="54" name="Line 101"/>
            <p:cNvSpPr>
              <a:spLocks noChangeShapeType="1"/>
            </p:cNvSpPr>
            <p:nvPr/>
          </p:nvSpPr>
          <p:spPr bwMode="auto">
            <a:xfrm>
              <a:off x="7932738" y="1128713"/>
              <a:ext cx="26987" cy="134937"/>
            </a:xfrm>
            <a:prstGeom prst="line">
              <a:avLst/>
            </a:prstGeom>
            <a:noFill/>
            <a:ln w="12700">
              <a:solidFill>
                <a:srgbClr val="0F3A68"/>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55" name="TextBox 34"/>
            <p:cNvSpPr txBox="1">
              <a:spLocks noChangeArrowheads="1"/>
            </p:cNvSpPr>
            <p:nvPr/>
          </p:nvSpPr>
          <p:spPr bwMode="auto">
            <a:xfrm>
              <a:off x="2671763" y="3578225"/>
              <a:ext cx="7461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56" name="TextBox 14"/>
            <p:cNvSpPr txBox="1">
              <a:spLocks noChangeArrowheads="1"/>
            </p:cNvSpPr>
            <p:nvPr/>
          </p:nvSpPr>
          <p:spPr bwMode="auto">
            <a:xfrm>
              <a:off x="7058025" y="285115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5</a:t>
              </a:r>
              <a:endParaRPr lang="en-US" altLang="en-US" sz="1800">
                <a:solidFill>
                  <a:srgbClr val="000000"/>
                </a:solidFill>
                <a:ea typeface="MS PGothic"/>
              </a:endParaRPr>
            </a:p>
          </p:txBody>
        </p:sp>
        <p:sp>
          <p:nvSpPr>
            <p:cNvPr id="57" name="TextBox 17"/>
            <p:cNvSpPr txBox="1">
              <a:spLocks noChangeArrowheads="1"/>
            </p:cNvSpPr>
            <p:nvPr/>
          </p:nvSpPr>
          <p:spPr bwMode="auto">
            <a:xfrm>
              <a:off x="8297863" y="207645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a:t>
              </a:r>
              <a:endParaRPr lang="en-US" altLang="en-US" sz="1800">
                <a:solidFill>
                  <a:srgbClr val="000000"/>
                </a:solidFill>
                <a:ea typeface="MS PGothic"/>
              </a:endParaRPr>
            </a:p>
          </p:txBody>
        </p:sp>
        <p:sp>
          <p:nvSpPr>
            <p:cNvPr id="58" name="TextBox 16"/>
            <p:cNvSpPr txBox="1">
              <a:spLocks noChangeArrowheads="1"/>
            </p:cNvSpPr>
            <p:nvPr/>
          </p:nvSpPr>
          <p:spPr bwMode="auto">
            <a:xfrm>
              <a:off x="323850" y="4954588"/>
              <a:ext cx="7429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59" name="Text Box 108"/>
            <p:cNvSpPr txBox="1">
              <a:spLocks noChangeArrowheads="1"/>
            </p:cNvSpPr>
            <p:nvPr/>
          </p:nvSpPr>
          <p:spPr bwMode="auto">
            <a:xfrm>
              <a:off x="1165225" y="4708525"/>
              <a:ext cx="19859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900">
                  <a:solidFill>
                    <a:srgbClr val="000000"/>
                  </a:solidFill>
                  <a:latin typeface="Arial Black" pitchFamily="34" charset="0"/>
                  <a:ea typeface="MS PGothic"/>
                </a:rPr>
                <a:t>Nutaqsiivik Southcentral Foundation</a:t>
              </a:r>
            </a:p>
          </p:txBody>
        </p:sp>
        <p:sp>
          <p:nvSpPr>
            <p:cNvPr id="60" name="Line 109"/>
            <p:cNvSpPr>
              <a:spLocks noChangeShapeType="1"/>
            </p:cNvSpPr>
            <p:nvPr/>
          </p:nvSpPr>
          <p:spPr bwMode="auto">
            <a:xfrm flipV="1">
              <a:off x="849313" y="4959350"/>
              <a:ext cx="371475" cy="315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61" name="AutoShape 110"/>
            <p:cNvSpPr>
              <a:spLocks noChangeArrowheads="1"/>
            </p:cNvSpPr>
            <p:nvPr/>
          </p:nvSpPr>
          <p:spPr bwMode="auto">
            <a:xfrm>
              <a:off x="750888" y="5257800"/>
              <a:ext cx="106362" cy="122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62" name="TextBox 34"/>
            <p:cNvSpPr txBox="1">
              <a:spLocks noChangeArrowheads="1"/>
            </p:cNvSpPr>
            <p:nvPr/>
          </p:nvSpPr>
          <p:spPr bwMode="auto">
            <a:xfrm>
              <a:off x="1449388" y="1527175"/>
              <a:ext cx="74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2</a:t>
              </a:r>
              <a:endParaRPr lang="en-US" altLang="en-US" sz="1800">
                <a:solidFill>
                  <a:srgbClr val="000000"/>
                </a:solidFill>
                <a:ea typeface="MS PGothic"/>
              </a:endParaRPr>
            </a:p>
          </p:txBody>
        </p:sp>
        <p:sp>
          <p:nvSpPr>
            <p:cNvPr id="63" name="AutoShape 110"/>
            <p:cNvSpPr>
              <a:spLocks noChangeArrowheads="1"/>
            </p:cNvSpPr>
            <p:nvPr/>
          </p:nvSpPr>
          <p:spPr bwMode="auto">
            <a:xfrm>
              <a:off x="998538" y="652463"/>
              <a:ext cx="106362" cy="1222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64" name="Line 109"/>
            <p:cNvSpPr>
              <a:spLocks noChangeShapeType="1"/>
            </p:cNvSpPr>
            <p:nvPr/>
          </p:nvSpPr>
          <p:spPr bwMode="auto">
            <a:xfrm flipV="1">
              <a:off x="1093788" y="419100"/>
              <a:ext cx="344487" cy="252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65" name="Text Box 108"/>
            <p:cNvSpPr txBox="1">
              <a:spLocks noChangeArrowheads="1"/>
            </p:cNvSpPr>
            <p:nvPr/>
          </p:nvSpPr>
          <p:spPr bwMode="auto">
            <a:xfrm>
              <a:off x="1220788" y="49213"/>
              <a:ext cx="1641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900">
                  <a:solidFill>
                    <a:srgbClr val="000000"/>
                  </a:solidFill>
                  <a:latin typeface="Arial Black" pitchFamily="34" charset="0"/>
                  <a:ea typeface="MS PGothic"/>
                </a:rPr>
                <a:t>Port Gamble </a:t>
              </a:r>
            </a:p>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S’Klallam Tribe </a:t>
              </a:r>
            </a:p>
          </p:txBody>
        </p:sp>
        <p:sp>
          <p:nvSpPr>
            <p:cNvPr id="66" name="TextBox 14"/>
            <p:cNvSpPr txBox="1">
              <a:spLocks noChangeArrowheads="1"/>
            </p:cNvSpPr>
            <p:nvPr/>
          </p:nvSpPr>
          <p:spPr bwMode="auto">
            <a:xfrm>
              <a:off x="2408238" y="106203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4</a:t>
              </a:r>
              <a:endParaRPr lang="en-US" altLang="en-US" sz="1800">
                <a:solidFill>
                  <a:srgbClr val="000000"/>
                </a:solidFill>
                <a:ea typeface="MS PGothic"/>
              </a:endParaRPr>
            </a:p>
          </p:txBody>
        </p:sp>
        <p:sp>
          <p:nvSpPr>
            <p:cNvPr id="67" name="TextBox 1"/>
            <p:cNvSpPr txBox="1">
              <a:spLocks noChangeArrowheads="1"/>
            </p:cNvSpPr>
            <p:nvPr/>
          </p:nvSpPr>
          <p:spPr bwMode="auto">
            <a:xfrm>
              <a:off x="5287963" y="5746750"/>
              <a:ext cx="362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en-US" altLang="en-US" sz="1400">
                <a:solidFill>
                  <a:srgbClr val="0B5495"/>
                </a:solidFill>
                <a:latin typeface="Century Gothic" pitchFamily="34" charset="0"/>
                <a:ea typeface="MS PGothic" pitchFamily="34" charset="-128"/>
              </a:endParaRPr>
            </a:p>
          </p:txBody>
        </p:sp>
        <p:sp>
          <p:nvSpPr>
            <p:cNvPr id="68" name="Line 109"/>
            <p:cNvSpPr>
              <a:spLocks noChangeShapeType="1"/>
            </p:cNvSpPr>
            <p:nvPr/>
          </p:nvSpPr>
          <p:spPr bwMode="auto">
            <a:xfrm flipH="1" flipV="1">
              <a:off x="3246438" y="609600"/>
              <a:ext cx="703262" cy="109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69" name="Text Box 108"/>
            <p:cNvSpPr txBox="1">
              <a:spLocks noChangeArrowheads="1"/>
            </p:cNvSpPr>
            <p:nvPr/>
          </p:nvSpPr>
          <p:spPr bwMode="auto">
            <a:xfrm>
              <a:off x="2717800" y="68263"/>
              <a:ext cx="13573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900">
                  <a:solidFill>
                    <a:srgbClr val="000000"/>
                  </a:solidFill>
                  <a:latin typeface="Arial Black" pitchFamily="34" charset="0"/>
                  <a:ea typeface="MS PGothic"/>
                </a:rPr>
                <a:t>The Pine Ridge Reservation of the </a:t>
              </a:r>
            </a:p>
            <a:p>
              <a:pPr fontAlgn="base">
                <a:spcBef>
                  <a:spcPct val="0"/>
                </a:spcBef>
                <a:spcAft>
                  <a:spcPct val="0"/>
                </a:spcAft>
                <a:buFontTx/>
                <a:buNone/>
              </a:pPr>
              <a:r>
                <a:rPr lang="en-US" altLang="en-US" sz="900">
                  <a:solidFill>
                    <a:srgbClr val="000000"/>
                  </a:solidFill>
                  <a:latin typeface="Arial Black" pitchFamily="34" charset="0"/>
                  <a:ea typeface="MS PGothic"/>
                </a:rPr>
                <a:t>Oglala Lakota </a:t>
              </a:r>
            </a:p>
          </p:txBody>
        </p:sp>
        <p:sp>
          <p:nvSpPr>
            <p:cNvPr id="70" name="AutoShape 110"/>
            <p:cNvSpPr>
              <a:spLocks noChangeArrowheads="1"/>
            </p:cNvSpPr>
            <p:nvPr/>
          </p:nvSpPr>
          <p:spPr bwMode="auto">
            <a:xfrm>
              <a:off x="6778625" y="3438525"/>
              <a:ext cx="106363" cy="120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71" name="Line 109"/>
            <p:cNvSpPr>
              <a:spLocks noChangeShapeType="1"/>
            </p:cNvSpPr>
            <p:nvPr/>
          </p:nvSpPr>
          <p:spPr bwMode="auto">
            <a:xfrm>
              <a:off x="6875463" y="3506788"/>
              <a:ext cx="1155700" cy="15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a:solidFill>
                  <a:srgbClr val="0B5495"/>
                </a:solidFill>
                <a:ea typeface="MS PGothic"/>
              </a:endParaRPr>
            </a:p>
          </p:txBody>
        </p:sp>
        <p:sp>
          <p:nvSpPr>
            <p:cNvPr id="72" name="Text Box 108"/>
            <p:cNvSpPr txBox="1">
              <a:spLocks noChangeArrowheads="1"/>
            </p:cNvSpPr>
            <p:nvPr/>
          </p:nvSpPr>
          <p:spPr bwMode="auto">
            <a:xfrm>
              <a:off x="7780338" y="3646488"/>
              <a:ext cx="14874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Eastern Band </a:t>
              </a:r>
            </a:p>
            <a:p>
              <a:pPr eaLnBrk="1" fontAlgn="base" hangingPunct="1">
                <a:spcBef>
                  <a:spcPct val="0"/>
                </a:spcBef>
                <a:spcAft>
                  <a:spcPct val="0"/>
                </a:spcAft>
                <a:buFontTx/>
                <a:buNone/>
              </a:pPr>
              <a:r>
                <a:rPr lang="en-US" altLang="en-US" sz="900">
                  <a:solidFill>
                    <a:srgbClr val="000000"/>
                  </a:solidFill>
                  <a:latin typeface="Arial Black" pitchFamily="34" charset="0"/>
                  <a:ea typeface="MS PGothic"/>
                </a:rPr>
                <a:t>of Cherokee Indians</a:t>
              </a:r>
            </a:p>
          </p:txBody>
        </p:sp>
        <p:sp>
          <p:nvSpPr>
            <p:cNvPr id="73" name="AutoShape 110"/>
            <p:cNvSpPr>
              <a:spLocks noChangeArrowheads="1"/>
            </p:cNvSpPr>
            <p:nvPr/>
          </p:nvSpPr>
          <p:spPr bwMode="auto">
            <a:xfrm>
              <a:off x="3925888" y="1676400"/>
              <a:ext cx="106362" cy="122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2F547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B5495"/>
                </a:solidFill>
                <a:ea typeface="MS PGothic"/>
              </a:endParaRPr>
            </a:p>
          </p:txBody>
        </p:sp>
        <p:sp>
          <p:nvSpPr>
            <p:cNvPr id="74" name="TextBox 15"/>
            <p:cNvSpPr txBox="1">
              <a:spLocks noChangeArrowheads="1"/>
            </p:cNvSpPr>
            <p:nvPr/>
          </p:nvSpPr>
          <p:spPr bwMode="auto">
            <a:xfrm>
              <a:off x="3875088" y="2786063"/>
              <a:ext cx="7429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1600" b="1">
                  <a:solidFill>
                    <a:srgbClr val="0F3A68"/>
                  </a:solidFill>
                  <a:latin typeface="Century Gothic" pitchFamily="34" charset="0"/>
                  <a:ea typeface="MS PGothic"/>
                </a:rPr>
                <a:t>1</a:t>
              </a:r>
              <a:endParaRPr lang="en-US" altLang="en-US" sz="1800">
                <a:solidFill>
                  <a:srgbClr val="000000"/>
                </a:solidFill>
                <a:ea typeface="MS PGothic"/>
              </a:endParaRPr>
            </a:p>
          </p:txBody>
        </p:sp>
        <p:sp>
          <p:nvSpPr>
            <p:cNvPr id="75" name="TextBox 1"/>
            <p:cNvSpPr txBox="1">
              <a:spLocks noChangeArrowheads="1"/>
            </p:cNvSpPr>
            <p:nvPr/>
          </p:nvSpPr>
          <p:spPr bwMode="auto">
            <a:xfrm>
              <a:off x="5287963" y="5746750"/>
              <a:ext cx="36290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1200" b="1">
                  <a:solidFill>
                    <a:srgbClr val="2F547E"/>
                  </a:solidFill>
                  <a:latin typeface="Century Gothic" pitchFamily="34" charset="0"/>
                  <a:ea typeface="MS PGothic" pitchFamily="34" charset="-128"/>
                </a:rPr>
                <a:t>Tribal agencies are denoted by Band</a:t>
              </a:r>
            </a:p>
            <a:p>
              <a:pPr eaLnBrk="1" fontAlgn="base" hangingPunct="1">
                <a:spcBef>
                  <a:spcPct val="0"/>
                </a:spcBef>
                <a:spcAft>
                  <a:spcPct val="0"/>
                </a:spcAft>
                <a:buFontTx/>
                <a:buNone/>
              </a:pPr>
              <a:endParaRPr lang="en-US" altLang="en-US" sz="1200" b="1">
                <a:solidFill>
                  <a:srgbClr val="2F547E"/>
                </a:solidFill>
                <a:latin typeface="Century Gothic" pitchFamily="34" charset="0"/>
                <a:ea typeface="MS PGothic" pitchFamily="34" charset="-128"/>
              </a:endParaRPr>
            </a:p>
            <a:p>
              <a:pPr eaLnBrk="1" fontAlgn="base" hangingPunct="1">
                <a:spcBef>
                  <a:spcPct val="0"/>
                </a:spcBef>
                <a:spcAft>
                  <a:spcPct val="0"/>
                </a:spcAft>
                <a:buFontTx/>
                <a:buNone/>
              </a:pPr>
              <a:r>
                <a:rPr lang="en-US" altLang="en-US" sz="1200" b="1">
                  <a:solidFill>
                    <a:srgbClr val="2F547E"/>
                  </a:solidFill>
                  <a:latin typeface="Century Gothic" pitchFamily="34" charset="0"/>
                  <a:ea typeface="MS PGothic" pitchFamily="34" charset="-128"/>
                </a:rPr>
                <a:t>Map does not include program in </a:t>
              </a:r>
            </a:p>
            <a:p>
              <a:pPr eaLnBrk="1" fontAlgn="base" hangingPunct="1">
                <a:spcBef>
                  <a:spcPct val="0"/>
                </a:spcBef>
                <a:spcAft>
                  <a:spcPct val="0"/>
                </a:spcAft>
                <a:buFontTx/>
                <a:buNone/>
              </a:pPr>
              <a:r>
                <a:rPr lang="en-US" altLang="en-US" sz="1200" b="1">
                  <a:solidFill>
                    <a:srgbClr val="2F547E"/>
                  </a:solidFill>
                  <a:latin typeface="Century Gothic" pitchFamily="34" charset="0"/>
                  <a:ea typeface="MS PGothic" pitchFamily="34" charset="-128"/>
                </a:rPr>
                <a:t>U.S. Virgin Islands</a:t>
              </a:r>
            </a:p>
            <a:p>
              <a:pPr eaLnBrk="1" fontAlgn="base" hangingPunct="1">
                <a:spcBef>
                  <a:spcPct val="0"/>
                </a:spcBef>
                <a:spcAft>
                  <a:spcPct val="0"/>
                </a:spcAft>
                <a:buFontTx/>
                <a:buNone/>
              </a:pPr>
              <a:endParaRPr lang="en-US" altLang="en-US" sz="1400">
                <a:solidFill>
                  <a:srgbClr val="0B5495"/>
                </a:solidFill>
                <a:latin typeface="Century Gothic" pitchFamily="34" charset="0"/>
                <a:ea typeface="MS PGothic" pitchFamily="34" charset="-128"/>
              </a:endParaRPr>
            </a:p>
          </p:txBody>
        </p:sp>
      </p:grpSp>
    </p:spTree>
    <p:extLst>
      <p:ext uri="{BB962C8B-B14F-4D97-AF65-F5344CB8AC3E}">
        <p14:creationId xmlns:p14="http://schemas.microsoft.com/office/powerpoint/2010/main" val="370873907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501775"/>
            <a:ext cx="7772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sz="2200">
                <a:solidFill>
                  <a:schemeClr val="tx1"/>
                </a:solidFill>
                <a:latin typeface="Calibri" panose="020F0502020204030204" pitchFamily="34" charset="0"/>
                <a:ea typeface="ヒラギノ角ゴ Pro W3"/>
                <a:cs typeface="ヒラギノ角ゴ Pro W3"/>
              </a:defRPr>
            </a:lvl1pPr>
            <a:lvl2pPr marL="742950" indent="-285750" eaLnBrk="0" hangingPunct="0">
              <a:spcBef>
                <a:spcPct val="20000"/>
              </a:spcBef>
              <a:buChar char="–"/>
              <a:defRPr>
                <a:solidFill>
                  <a:schemeClr val="tx1"/>
                </a:solidFill>
                <a:latin typeface="Calibri" panose="020F0502020204030204" pitchFamily="34" charset="0"/>
                <a:ea typeface="ヒラギノ角ゴ Pro W3"/>
                <a:cs typeface="ヒラギノ角ゴ Pro W3"/>
              </a:defRPr>
            </a:lvl2pPr>
            <a:lvl3pPr marL="1143000" indent="-228600" eaLnBrk="0" hangingPunct="0">
              <a:spcBef>
                <a:spcPts val="1225"/>
              </a:spcBef>
              <a:buChar char="•"/>
              <a:defRPr sz="1400">
                <a:solidFill>
                  <a:srgbClr val="000000"/>
                </a:solidFill>
                <a:latin typeface="Calibri" panose="020F0502020204030204" pitchFamily="34" charset="0"/>
                <a:ea typeface="ヒラギノ角ゴ Pro W3"/>
                <a:cs typeface="ヒラギノ角ゴ Pro W3"/>
              </a:defRPr>
            </a:lvl3pPr>
            <a:lvl4pPr marL="1600200" indent="-228600" eaLnBrk="0" hangingPunct="0">
              <a:spcBef>
                <a:spcPct val="20000"/>
              </a:spcBef>
              <a:buChar char="–"/>
              <a:defRPr sz="1400">
                <a:solidFill>
                  <a:schemeClr val="tx1"/>
                </a:solidFill>
                <a:latin typeface="Calibri" panose="020F0502020204030204" pitchFamily="34" charset="0"/>
                <a:ea typeface="ヒラギノ角ゴ Pro W3"/>
                <a:cs typeface="ヒラギノ角ゴ Pro W3"/>
              </a:defRPr>
            </a:lvl4pPr>
            <a:lvl5pPr marL="2057400" indent="-228600" eaLnBrk="0" hangingPunct="0">
              <a:spcBef>
                <a:spcPct val="20000"/>
              </a:spcBef>
              <a:buChar char="»"/>
              <a:defRPr sz="14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9pPr>
          </a:lstStyle>
          <a:p>
            <a:pPr algn="ctr" eaLnBrk="1" fontAlgn="base" hangingPunct="1">
              <a:spcBef>
                <a:spcPct val="0"/>
              </a:spcBef>
              <a:spcAft>
                <a:spcPct val="0"/>
              </a:spcAft>
              <a:buFontTx/>
              <a:buNone/>
            </a:pPr>
            <a:r>
              <a:rPr lang="en-US" altLang="en-US" sz="3200" dirty="0">
                <a:solidFill>
                  <a:srgbClr val="003D7D"/>
                </a:solidFill>
              </a:rPr>
              <a:t>Every child is our child. </a:t>
            </a:r>
            <a:br>
              <a:rPr lang="en-US" altLang="en-US" sz="3200" dirty="0">
                <a:solidFill>
                  <a:srgbClr val="003D7D"/>
                </a:solidFill>
              </a:rPr>
            </a:br>
            <a:endParaRPr lang="en-US" altLang="en-US" sz="3200" dirty="0">
              <a:solidFill>
                <a:srgbClr val="003D7D"/>
              </a:solidFill>
            </a:endParaRPr>
          </a:p>
          <a:p>
            <a:pPr algn="ctr" eaLnBrk="1" fontAlgn="base" hangingPunct="1">
              <a:spcBef>
                <a:spcPct val="0"/>
              </a:spcBef>
              <a:spcAft>
                <a:spcPct val="0"/>
              </a:spcAft>
              <a:buFontTx/>
              <a:buNone/>
            </a:pPr>
            <a:r>
              <a:rPr lang="en-US" altLang="en-US" sz="3200" dirty="0">
                <a:solidFill>
                  <a:srgbClr val="003D7D"/>
                </a:solidFill>
              </a:rPr>
              <a:t>No child is forgotten</a:t>
            </a:r>
            <a:r>
              <a:rPr lang="en-US" altLang="en-US" sz="3200" dirty="0" smtClean="0">
                <a:solidFill>
                  <a:srgbClr val="003D7D"/>
                </a:solidFill>
              </a:rPr>
              <a:t>.</a:t>
            </a:r>
          </a:p>
          <a:p>
            <a:pPr algn="ctr" eaLnBrk="1" fontAlgn="base" hangingPunct="1">
              <a:spcBef>
                <a:spcPct val="0"/>
              </a:spcBef>
              <a:spcAft>
                <a:spcPct val="0"/>
              </a:spcAft>
              <a:buFontTx/>
              <a:buNone/>
            </a:pPr>
            <a:endParaRPr lang="en-US" altLang="en-US" sz="3200" dirty="0">
              <a:solidFill>
                <a:srgbClr val="003D7D"/>
              </a:solidFill>
            </a:endParaRPr>
          </a:p>
          <a:p>
            <a:pPr algn="ctr" eaLnBrk="1" fontAlgn="base" hangingPunct="1">
              <a:spcBef>
                <a:spcPct val="0"/>
              </a:spcBef>
              <a:spcAft>
                <a:spcPct val="0"/>
              </a:spcAft>
              <a:buFontTx/>
              <a:buNone/>
            </a:pPr>
            <a:r>
              <a:rPr lang="en-US" altLang="en-US" sz="3200" dirty="0" smtClean="0">
                <a:solidFill>
                  <a:srgbClr val="003D7D"/>
                </a:solidFill>
              </a:rPr>
              <a:t>Relationships, not programs, change lives.</a:t>
            </a:r>
            <a:endParaRPr lang="en-US" altLang="en-US" sz="3200" dirty="0">
              <a:solidFill>
                <a:srgbClr val="003D7D"/>
              </a:solidFill>
            </a:endParaRPr>
          </a:p>
          <a:p>
            <a:pPr eaLnBrk="1" fontAlgn="base" hangingPunct="1">
              <a:spcBef>
                <a:spcPct val="0"/>
              </a:spcBef>
              <a:spcAft>
                <a:spcPct val="0"/>
              </a:spcAft>
              <a:buFontTx/>
              <a:buNone/>
            </a:pPr>
            <a:endParaRPr lang="en-US" altLang="en-US" sz="3200" dirty="0">
              <a:solidFill>
                <a:srgbClr val="003D7D"/>
              </a:solidFill>
            </a:endParaRPr>
          </a:p>
          <a:p>
            <a:pPr algn="ctr" eaLnBrk="1" fontAlgn="base" hangingPunct="1">
              <a:spcBef>
                <a:spcPct val="0"/>
              </a:spcBef>
              <a:spcAft>
                <a:spcPct val="0"/>
              </a:spcAft>
              <a:buFontTx/>
              <a:buNone/>
            </a:pPr>
            <a:r>
              <a:rPr lang="en-US" altLang="en-US" sz="3200" dirty="0">
                <a:solidFill>
                  <a:srgbClr val="003D7D"/>
                </a:solidFill>
              </a:rPr>
              <a:t>We commit to a future in which every child has the opportunity to shape his or her world, and ours, for the better. </a:t>
            </a:r>
          </a:p>
        </p:txBody>
      </p:sp>
      <p:sp>
        <p:nvSpPr>
          <p:cNvPr id="4100" name="TextBox 4"/>
          <p:cNvSpPr txBox="1">
            <a:spLocks noChangeArrowheads="1"/>
          </p:cNvSpPr>
          <p:nvPr/>
        </p:nvSpPr>
        <p:spPr bwMode="auto">
          <a:xfrm>
            <a:off x="1600200" y="457200"/>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har char="•"/>
              <a:defRPr sz="2200">
                <a:solidFill>
                  <a:schemeClr val="tx1"/>
                </a:solidFill>
                <a:latin typeface="Calibri" panose="020F0502020204030204" pitchFamily="34" charset="0"/>
                <a:ea typeface="ヒラギノ角ゴ Pro W3"/>
                <a:cs typeface="ヒラギノ角ゴ Pro W3"/>
              </a:defRPr>
            </a:lvl1pPr>
            <a:lvl2pPr marL="742950" indent="-285750" eaLnBrk="0" hangingPunct="0">
              <a:spcBef>
                <a:spcPct val="20000"/>
              </a:spcBef>
              <a:buChar char="–"/>
              <a:defRPr>
                <a:solidFill>
                  <a:schemeClr val="tx1"/>
                </a:solidFill>
                <a:latin typeface="Calibri" panose="020F0502020204030204" pitchFamily="34" charset="0"/>
                <a:ea typeface="ヒラギノ角ゴ Pro W3"/>
                <a:cs typeface="ヒラギノ角ゴ Pro W3"/>
              </a:defRPr>
            </a:lvl2pPr>
            <a:lvl3pPr marL="1143000" indent="-228600" eaLnBrk="0" hangingPunct="0">
              <a:spcBef>
                <a:spcPts val="1225"/>
              </a:spcBef>
              <a:buChar char="•"/>
              <a:defRPr sz="1400">
                <a:solidFill>
                  <a:srgbClr val="000000"/>
                </a:solidFill>
                <a:latin typeface="Calibri" panose="020F0502020204030204" pitchFamily="34" charset="0"/>
                <a:ea typeface="ヒラギノ角ゴ Pro W3"/>
                <a:cs typeface="ヒラギノ角ゴ Pro W3"/>
              </a:defRPr>
            </a:lvl3pPr>
            <a:lvl4pPr marL="1600200" indent="-228600" eaLnBrk="0" hangingPunct="0">
              <a:spcBef>
                <a:spcPct val="20000"/>
              </a:spcBef>
              <a:buChar char="–"/>
              <a:defRPr sz="1400">
                <a:solidFill>
                  <a:schemeClr val="tx1"/>
                </a:solidFill>
                <a:latin typeface="Calibri" panose="020F0502020204030204" pitchFamily="34" charset="0"/>
                <a:ea typeface="ヒラギノ角ゴ Pro W3"/>
                <a:cs typeface="ヒラギノ角ゴ Pro W3"/>
              </a:defRPr>
            </a:lvl4pPr>
            <a:lvl5pPr marL="2057400" indent="-228600" eaLnBrk="0" hangingPunct="0">
              <a:spcBef>
                <a:spcPct val="20000"/>
              </a:spcBef>
              <a:buChar char="»"/>
              <a:defRPr sz="14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ヒラギノ角ゴ Pro W3"/>
                <a:cs typeface="ヒラギノ角ゴ Pro W3"/>
              </a:defRPr>
            </a:lvl9pPr>
          </a:lstStyle>
          <a:p>
            <a:pPr algn="ctr" eaLnBrk="1" fontAlgn="base" hangingPunct="1">
              <a:spcBef>
                <a:spcPct val="0"/>
              </a:spcBef>
              <a:spcAft>
                <a:spcPct val="0"/>
              </a:spcAft>
              <a:buFontTx/>
              <a:buNone/>
            </a:pPr>
            <a:r>
              <a:rPr lang="en-US" altLang="en-US" sz="3200" b="1" dirty="0">
                <a:solidFill>
                  <a:srgbClr val="FFFFFF"/>
                </a:solidFill>
              </a:rPr>
              <a:t>This We Believe…</a:t>
            </a:r>
          </a:p>
        </p:txBody>
      </p:sp>
    </p:spTree>
    <p:extLst>
      <p:ext uri="{BB962C8B-B14F-4D97-AF65-F5344CB8AC3E}">
        <p14:creationId xmlns:p14="http://schemas.microsoft.com/office/powerpoint/2010/main" val="374529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447800" y="173029"/>
            <a:ext cx="6324600" cy="411163"/>
          </a:xfrm>
        </p:spPr>
        <p:txBody>
          <a:bodyPr/>
          <a:lstStyle/>
          <a:p>
            <a:r>
              <a:rPr lang="en-US" altLang="en-US" dirty="0" smtClean="0">
                <a:ea typeface="ＭＳ Ｐゴシック" panose="020B0600070205080204" pitchFamily="34" charset="-128"/>
              </a:rPr>
              <a:t>The CIS Network:</a:t>
            </a:r>
            <a:br>
              <a:rPr lang="en-US" altLang="en-US" dirty="0" smtClean="0">
                <a:ea typeface="ＭＳ Ｐゴシック" panose="020B0600070205080204" pitchFamily="34" charset="-128"/>
              </a:rPr>
            </a:br>
            <a:r>
              <a:rPr lang="en-US" altLang="en-US" sz="3600" dirty="0" smtClean="0">
                <a:ea typeface="ＭＳ Ｐゴシック" panose="020B0600070205080204" pitchFamily="34" charset="-128"/>
              </a:rPr>
              <a:t>1.48 Million Students and…</a:t>
            </a:r>
          </a:p>
        </p:txBody>
      </p:sp>
      <p:sp>
        <p:nvSpPr>
          <p:cNvPr id="14339" name="Rectangle 6"/>
          <p:cNvSpPr>
            <a:spLocks noGrp="1" noChangeArrowheads="1"/>
          </p:cNvSpPr>
          <p:nvPr>
            <p:ph type="sldNum" sz="quarter" idx="10"/>
          </p:nvPr>
        </p:nvSpPr>
        <p:spPr>
          <a:noFill/>
        </p:spPr>
        <p:txBody>
          <a:bodyPr/>
          <a:lstStyle>
            <a:lvl1pPr>
              <a:spcBef>
                <a:spcPct val="50000"/>
              </a:spcBef>
              <a:buChar char="•"/>
              <a:defRPr sz="2200">
                <a:solidFill>
                  <a:srgbClr val="003D7D"/>
                </a:solidFill>
                <a:latin typeface="Calibri" panose="020F0502020204030204" pitchFamily="34" charset="0"/>
                <a:ea typeface="ヒラギノ角ゴ Pro W3" charset="-128"/>
              </a:defRPr>
            </a:lvl1pPr>
            <a:lvl2pPr marL="742950" indent="-285750">
              <a:spcBef>
                <a:spcPct val="20000"/>
              </a:spcBef>
              <a:buChar char="–"/>
              <a:defRPr>
                <a:solidFill>
                  <a:srgbClr val="003D7D"/>
                </a:solidFill>
                <a:latin typeface="Calibri" panose="020F0502020204030204" pitchFamily="34" charset="0"/>
                <a:ea typeface="ヒラギノ角ゴ Pro W3" charset="-128"/>
              </a:defRPr>
            </a:lvl2pPr>
            <a:lvl3pPr marL="1143000" indent="-228600">
              <a:spcBef>
                <a:spcPts val="1225"/>
              </a:spcBef>
              <a:buChar char="•"/>
              <a:defRPr sz="1400">
                <a:solidFill>
                  <a:srgbClr val="003D7D"/>
                </a:solidFill>
                <a:latin typeface="Calibri" panose="020F0502020204030204" pitchFamily="34" charset="0"/>
                <a:ea typeface="ヒラギノ角ゴ Pro W3" charset="-128"/>
              </a:defRPr>
            </a:lvl3pPr>
            <a:lvl4pPr marL="1600200" indent="-228600">
              <a:spcBef>
                <a:spcPct val="20000"/>
              </a:spcBef>
              <a:buChar char="–"/>
              <a:defRPr sz="1400">
                <a:solidFill>
                  <a:srgbClr val="003D7D"/>
                </a:solidFill>
                <a:latin typeface="Calibri" panose="020F0502020204030204" pitchFamily="34" charset="0"/>
                <a:ea typeface="ヒラギノ角ゴ Pro W3" charset="-128"/>
              </a:defRPr>
            </a:lvl4pPr>
            <a:lvl5pPr marL="2057400" indent="-228600">
              <a:spcBef>
                <a:spcPct val="20000"/>
              </a:spcBef>
              <a:buChar char="»"/>
              <a:defRPr sz="1400">
                <a:solidFill>
                  <a:srgbClr val="003D7D"/>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9pPr>
          </a:lstStyle>
          <a:p>
            <a:pPr>
              <a:spcBef>
                <a:spcPct val="0"/>
              </a:spcBef>
              <a:buFontTx/>
              <a:buNone/>
            </a:pPr>
            <a:fld id="{B75D5BD0-7CB7-436D-818B-147A34242206}" type="slidenum">
              <a:rPr lang="en-US" altLang="en-US" sz="800">
                <a:solidFill>
                  <a:srgbClr val="838675"/>
                </a:solidFill>
                <a:latin typeface="Arial" panose="020B0604020202020204" pitchFamily="34" charset="0"/>
                <a:ea typeface="ＭＳ Ｐゴシック" panose="020B0600070205080204" pitchFamily="34" charset="-128"/>
              </a:rPr>
              <a:pPr>
                <a:spcBef>
                  <a:spcPct val="0"/>
                </a:spcBef>
                <a:buFontTx/>
                <a:buNone/>
              </a:pPr>
              <a:t>13</a:t>
            </a:fld>
            <a:endParaRPr lang="en-US" altLang="en-US" sz="800">
              <a:solidFill>
                <a:srgbClr val="838675"/>
              </a:solidFill>
              <a:latin typeface="Arial" panose="020B0604020202020204" pitchFamily="34" charset="0"/>
              <a:ea typeface="ＭＳ Ｐゴシック" panose="020B0600070205080204" pitchFamily="34" charset="-128"/>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73760"/>
            <a:ext cx="8035925"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48800" y="-53589"/>
            <a:ext cx="1600200" cy="4801314"/>
          </a:xfrm>
          <a:prstGeom prst="rect">
            <a:avLst/>
          </a:prstGeom>
          <a:solidFill>
            <a:schemeClr val="accent2"/>
          </a:solidFill>
          <a:ln>
            <a:solidFill>
              <a:schemeClr val="accent1"/>
            </a:solidFill>
          </a:ln>
        </p:spPr>
        <p:txBody>
          <a:bodyPr wrap="square" rtlCol="0">
            <a:spAutoFit/>
          </a:bodyPr>
          <a:lstStyle/>
          <a:p>
            <a:pPr eaLnBrk="0" fontAlgn="base" hangingPunct="0">
              <a:spcBef>
                <a:spcPct val="0"/>
              </a:spcBef>
              <a:spcAft>
                <a:spcPct val="0"/>
              </a:spcAft>
            </a:pPr>
            <a:r>
              <a:rPr lang="en-US" dirty="0" smtClean="0">
                <a:solidFill>
                  <a:srgbClr val="003D7D"/>
                </a:solidFill>
                <a:ea typeface="ＭＳ Ｐゴシック" panose="020B0600070205080204" pitchFamily="34" charset="-128"/>
              </a:rPr>
              <a:t>K, can you add topline Network states:  students, parents, schools AND the following outcomes:</a:t>
            </a:r>
            <a:r>
              <a:rPr lang="en-US" dirty="0">
                <a:solidFill>
                  <a:srgbClr val="003D7D"/>
                </a:solidFill>
                <a:ea typeface="ＭＳ Ｐゴシック" panose="020B0600070205080204" pitchFamily="34" charset="-128"/>
              </a:rPr>
              <a:t> </a:t>
            </a:r>
            <a:r>
              <a:rPr lang="en-US" dirty="0" smtClean="0">
                <a:solidFill>
                  <a:srgbClr val="003D7D"/>
                </a:solidFill>
                <a:ea typeface="ＭＳ Ｐゴシック" panose="020B0600070205080204" pitchFamily="34" charset="-128"/>
              </a:rPr>
              <a:t> improved academic outcomes, lower dropout rates, improved graduation rates.  </a:t>
            </a:r>
          </a:p>
        </p:txBody>
      </p:sp>
      <p:sp>
        <p:nvSpPr>
          <p:cNvPr id="3" name="TextBox 2"/>
          <p:cNvSpPr txBox="1"/>
          <p:nvPr/>
        </p:nvSpPr>
        <p:spPr>
          <a:xfrm>
            <a:off x="5482823" y="1529798"/>
            <a:ext cx="1752600" cy="1077218"/>
          </a:xfrm>
          <a:prstGeom prst="rect">
            <a:avLst/>
          </a:prstGeom>
          <a:noFill/>
        </p:spPr>
        <p:txBody>
          <a:bodyPr wrap="square" rtlCol="0">
            <a:spAutoFit/>
          </a:bodyPr>
          <a:lstStyle/>
          <a:p>
            <a:pPr algn="ctr" eaLnBrk="0" fontAlgn="base" hangingPunct="0">
              <a:spcBef>
                <a:spcPct val="0"/>
              </a:spcBef>
              <a:spcAft>
                <a:spcPct val="0"/>
              </a:spcAft>
            </a:pPr>
            <a:r>
              <a:rPr lang="en-US" sz="3200" dirty="0" smtClean="0">
                <a:solidFill>
                  <a:srgbClr val="2E5C9D"/>
                </a:solidFill>
                <a:ea typeface="ＭＳ Ｐゴシック" panose="020B0600070205080204" pitchFamily="34" charset="-128"/>
              </a:rPr>
              <a:t>26 States + DC</a:t>
            </a:r>
          </a:p>
        </p:txBody>
      </p:sp>
      <p:sp>
        <p:nvSpPr>
          <p:cNvPr id="5" name="TextBox 4"/>
          <p:cNvSpPr txBox="1"/>
          <p:nvPr/>
        </p:nvSpPr>
        <p:spPr>
          <a:xfrm>
            <a:off x="7895213" y="1345132"/>
            <a:ext cx="1295400" cy="1261884"/>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E21836"/>
                </a:solidFill>
                <a:ea typeface="ＭＳ Ｐゴシック" panose="020B0600070205080204" pitchFamily="34" charset="-128"/>
              </a:rPr>
              <a:t>91% </a:t>
            </a:r>
          </a:p>
          <a:p>
            <a:pPr algn="ctr" eaLnBrk="0" fontAlgn="base" hangingPunct="0">
              <a:spcBef>
                <a:spcPct val="0"/>
              </a:spcBef>
              <a:spcAft>
                <a:spcPct val="0"/>
              </a:spcAft>
            </a:pPr>
            <a:r>
              <a:rPr lang="en-US" sz="1600" dirty="0" smtClean="0">
                <a:solidFill>
                  <a:srgbClr val="E21836"/>
                </a:solidFill>
                <a:ea typeface="ＭＳ Ｐゴシック" panose="020B0600070205080204" pitchFamily="34" charset="-128"/>
              </a:rPr>
              <a:t>of eligible seniors graduated</a:t>
            </a:r>
          </a:p>
        </p:txBody>
      </p:sp>
      <p:sp>
        <p:nvSpPr>
          <p:cNvPr id="18" name="TextBox 17"/>
          <p:cNvSpPr txBox="1"/>
          <p:nvPr/>
        </p:nvSpPr>
        <p:spPr>
          <a:xfrm>
            <a:off x="7772400" y="2705499"/>
            <a:ext cx="1418213" cy="1261884"/>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008551"/>
                </a:solidFill>
                <a:ea typeface="ＭＳ Ｐゴシック" panose="020B0600070205080204" pitchFamily="34" charset="-128"/>
              </a:rPr>
              <a:t>82% </a:t>
            </a:r>
          </a:p>
          <a:p>
            <a:pPr algn="ctr" eaLnBrk="0" fontAlgn="base" hangingPunct="0">
              <a:spcBef>
                <a:spcPct val="0"/>
              </a:spcBef>
              <a:spcAft>
                <a:spcPct val="0"/>
              </a:spcAft>
            </a:pPr>
            <a:r>
              <a:rPr lang="en-US" sz="1600" dirty="0" smtClean="0">
                <a:solidFill>
                  <a:srgbClr val="008551"/>
                </a:solidFill>
                <a:ea typeface="ＭＳ Ｐゴシック" panose="020B0600070205080204" pitchFamily="34" charset="-128"/>
              </a:rPr>
              <a:t>Met academic improvement goals</a:t>
            </a:r>
          </a:p>
        </p:txBody>
      </p:sp>
      <p:sp>
        <p:nvSpPr>
          <p:cNvPr id="19" name="TextBox 18"/>
          <p:cNvSpPr txBox="1"/>
          <p:nvPr/>
        </p:nvSpPr>
        <p:spPr>
          <a:xfrm>
            <a:off x="6573437" y="4096011"/>
            <a:ext cx="2617176" cy="1015663"/>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F68E1E"/>
                </a:solidFill>
                <a:ea typeface="ＭＳ Ｐゴシック" panose="020B0600070205080204" pitchFamily="34" charset="-128"/>
              </a:rPr>
              <a:t>99% </a:t>
            </a:r>
          </a:p>
          <a:p>
            <a:pPr algn="ctr" eaLnBrk="0" fontAlgn="base" hangingPunct="0">
              <a:spcBef>
                <a:spcPct val="0"/>
              </a:spcBef>
              <a:spcAft>
                <a:spcPct val="0"/>
              </a:spcAft>
            </a:pPr>
            <a:r>
              <a:rPr lang="en-US" sz="1600" dirty="0">
                <a:solidFill>
                  <a:srgbClr val="F68E1E"/>
                </a:solidFill>
                <a:ea typeface="ＭＳ Ｐゴシック" panose="020B0600070205080204" pitchFamily="34" charset="-128"/>
              </a:rPr>
              <a:t>o</a:t>
            </a:r>
            <a:r>
              <a:rPr lang="en-US" sz="1600" dirty="0" smtClean="0">
                <a:solidFill>
                  <a:srgbClr val="F68E1E"/>
                </a:solidFill>
                <a:ea typeface="ＭＳ Ｐゴシック" panose="020B0600070205080204" pitchFamily="34" charset="-128"/>
              </a:rPr>
              <a:t>f targeted &amp; monitored students remained in school</a:t>
            </a:r>
          </a:p>
        </p:txBody>
      </p:sp>
      <p:grpSp>
        <p:nvGrpSpPr>
          <p:cNvPr id="16" name="Group 15"/>
          <p:cNvGrpSpPr/>
          <p:nvPr/>
        </p:nvGrpSpPr>
        <p:grpSpPr>
          <a:xfrm>
            <a:off x="96838" y="4932466"/>
            <a:ext cx="2286000" cy="1183320"/>
            <a:chOff x="252769" y="4903087"/>
            <a:chExt cx="2286000" cy="118332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72867" b="58832"/>
            <a:stretch/>
          </p:blipFill>
          <p:spPr bwMode="auto">
            <a:xfrm>
              <a:off x="1600200" y="4903087"/>
              <a:ext cx="408861" cy="5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2769" y="5009189"/>
              <a:ext cx="2286000" cy="1077218"/>
            </a:xfrm>
            <a:prstGeom prst="rect">
              <a:avLst/>
            </a:prstGeom>
            <a:noFill/>
          </p:spPr>
          <p:txBody>
            <a:bodyPr wrap="square" rtlCol="0">
              <a:spAutoFit/>
            </a:bodyPr>
            <a:lstStyle/>
            <a:p>
              <a:pPr eaLnBrk="0" fontAlgn="base" hangingPunct="0">
                <a:spcBef>
                  <a:spcPct val="0"/>
                </a:spcBef>
                <a:spcAft>
                  <a:spcPct val="0"/>
                </a:spcAft>
              </a:pPr>
              <a:r>
                <a:rPr lang="en-US" sz="2800" dirty="0" smtClean="0">
                  <a:solidFill>
                    <a:srgbClr val="2E5C9D"/>
                  </a:solidFill>
                  <a:ea typeface="ＭＳ Ｐゴシック" panose="020B0600070205080204" pitchFamily="34" charset="-128"/>
                </a:rPr>
                <a:t>234,000 </a:t>
              </a:r>
            </a:p>
            <a:p>
              <a:pPr eaLnBrk="0" fontAlgn="base" hangingPunct="0">
                <a:spcBef>
                  <a:spcPct val="0"/>
                </a:spcBef>
                <a:spcAft>
                  <a:spcPct val="0"/>
                </a:spcAft>
              </a:pPr>
              <a:r>
                <a:rPr lang="en-US" dirty="0" smtClean="0">
                  <a:solidFill>
                    <a:srgbClr val="2E5C9D"/>
                  </a:solidFill>
                  <a:ea typeface="ＭＳ Ｐゴシック" panose="020B0600070205080204" pitchFamily="34" charset="-128"/>
                </a:rPr>
                <a:t>parents, families </a:t>
              </a:r>
            </a:p>
            <a:p>
              <a:pPr eaLnBrk="0" fontAlgn="base" hangingPunct="0">
                <a:spcBef>
                  <a:spcPct val="0"/>
                </a:spcBef>
                <a:spcAft>
                  <a:spcPct val="0"/>
                </a:spcAft>
              </a:pPr>
              <a:r>
                <a:rPr lang="en-US" dirty="0" smtClean="0">
                  <a:solidFill>
                    <a:srgbClr val="2E5C9D"/>
                  </a:solidFill>
                  <a:ea typeface="ＭＳ Ｐゴシック" panose="020B0600070205080204" pitchFamily="34" charset="-128"/>
                </a:rPr>
                <a:t>and guardian partners</a:t>
              </a:r>
            </a:p>
          </p:txBody>
        </p:sp>
      </p:grpSp>
      <p:grpSp>
        <p:nvGrpSpPr>
          <p:cNvPr id="17" name="Group 16"/>
          <p:cNvGrpSpPr/>
          <p:nvPr/>
        </p:nvGrpSpPr>
        <p:grpSpPr>
          <a:xfrm>
            <a:off x="3954095" y="5240302"/>
            <a:ext cx="2736877" cy="854378"/>
            <a:chOff x="3962400" y="5201653"/>
            <a:chExt cx="2736877" cy="854378"/>
          </a:xfrm>
        </p:grpSpPr>
        <p:sp>
          <p:nvSpPr>
            <p:cNvPr id="22" name="TextBox 21"/>
            <p:cNvSpPr txBox="1"/>
            <p:nvPr/>
          </p:nvSpPr>
          <p:spPr>
            <a:xfrm>
              <a:off x="3962400" y="5255812"/>
              <a:ext cx="2736877" cy="800219"/>
            </a:xfrm>
            <a:prstGeom prst="rect">
              <a:avLst/>
            </a:prstGeom>
            <a:noFill/>
          </p:spPr>
          <p:txBody>
            <a:bodyPr wrap="square" rtlCol="0">
              <a:spAutoFit/>
            </a:bodyPr>
            <a:lstStyle/>
            <a:p>
              <a:pPr eaLnBrk="0" fontAlgn="base" hangingPunct="0">
                <a:spcBef>
                  <a:spcPct val="0"/>
                </a:spcBef>
                <a:spcAft>
                  <a:spcPct val="0"/>
                </a:spcAft>
              </a:pPr>
              <a:r>
                <a:rPr lang="en-US" sz="2800" dirty="0" smtClean="0">
                  <a:solidFill>
                    <a:srgbClr val="2E5C9D"/>
                  </a:solidFill>
                  <a:ea typeface="ＭＳ Ｐゴシック" panose="020B0600070205080204" pitchFamily="34" charset="-128"/>
                </a:rPr>
                <a:t>2,400 </a:t>
              </a:r>
            </a:p>
            <a:p>
              <a:pPr eaLnBrk="0" fontAlgn="base" hangingPunct="0">
                <a:spcBef>
                  <a:spcPct val="0"/>
                </a:spcBef>
                <a:spcAft>
                  <a:spcPct val="0"/>
                </a:spcAft>
              </a:pPr>
              <a:r>
                <a:rPr lang="en-US" dirty="0">
                  <a:solidFill>
                    <a:srgbClr val="2E5C9D"/>
                  </a:solidFill>
                  <a:ea typeface="ＭＳ Ｐゴシック" panose="020B0600070205080204" pitchFamily="34" charset="-128"/>
                </a:rPr>
                <a:t>s</a:t>
              </a:r>
              <a:r>
                <a:rPr lang="en-US" dirty="0" smtClean="0">
                  <a:solidFill>
                    <a:srgbClr val="2E5C9D"/>
                  </a:solidFill>
                  <a:ea typeface="ＭＳ Ｐゴシック" panose="020B0600070205080204" pitchFamily="34" charset="-128"/>
                </a:rPr>
                <a:t>chools/ community sites</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009" r="59565" b="52251"/>
            <a:stretch/>
          </p:blipFill>
          <p:spPr bwMode="auto">
            <a:xfrm>
              <a:off x="4930958" y="5201653"/>
              <a:ext cx="533400" cy="55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1204669" y="1689836"/>
            <a:ext cx="2100965" cy="1015663"/>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003D7D"/>
                </a:solidFill>
                <a:ea typeface="ＭＳ Ｐゴシック" panose="020B0600070205080204" pitchFamily="34" charset="-128"/>
              </a:rPr>
              <a:t>1.48 million</a:t>
            </a:r>
          </a:p>
          <a:p>
            <a:pPr algn="ctr" eaLnBrk="0" fontAlgn="base" hangingPunct="0">
              <a:spcBef>
                <a:spcPct val="0"/>
              </a:spcBef>
              <a:spcAft>
                <a:spcPct val="0"/>
              </a:spcAft>
            </a:pPr>
            <a:r>
              <a:rPr lang="en-US" sz="1600" dirty="0" smtClean="0">
                <a:solidFill>
                  <a:srgbClr val="003D7D"/>
                </a:solidFill>
                <a:ea typeface="ＭＳ Ｐゴシック" panose="020B0600070205080204" pitchFamily="34" charset="-128"/>
              </a:rPr>
              <a:t>students and their families were served</a:t>
            </a:r>
          </a:p>
        </p:txBody>
      </p:sp>
      <p:pic>
        <p:nvPicPr>
          <p:cNvPr id="24" name="Picture 23"/>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10478" b="32465" l="5694" r="27317">
                        <a14:foregroundMark x1="10418" y1="13749" x2="10418" y2="13749"/>
                        <a14:foregroundMark x1="13265" y1="15687" x2="13265" y2="15687"/>
                        <a14:foregroundMark x1="10721" y1="19382" x2="10721" y2="19382"/>
                        <a14:foregroundMark x1="7329" y1="19261" x2="7329" y2="19261"/>
                        <a14:foregroundMark x1="7753" y1="21320" x2="7753" y2="21320"/>
                        <a14:foregroundMark x1="13386" y1="22047" x2="13386" y2="22047"/>
                        <a14:foregroundMark x1="14597" y1="21320" x2="14597" y2="21320"/>
                        <a14:foregroundMark x1="10721" y1="23683" x2="10721" y2="23683"/>
                        <a14:foregroundMark x1="21866" y1="14234" x2="21866" y2="14234"/>
                        <a14:foregroundMark x1="20230" y1="16717" x2="20230" y2="16717"/>
                        <a14:foregroundMark x1="24046" y1="16657" x2="24046" y2="16657"/>
                        <a14:foregroundMark x1="18655" y1="20533" x2="18655" y2="20533"/>
                        <a14:foregroundMark x1="25500" y1="19503" x2="25500" y2="19503"/>
                        <a14:foregroundMark x1="20775" y1="28528" x2="20775" y2="28528"/>
                        <a14:foregroundMark x1="23804" y1="29437" x2="23804" y2="29437"/>
                        <a14:foregroundMark x1="25560" y1="23804" x2="25560" y2="23804"/>
                        <a14:foregroundMark x1="18898" y1="23925" x2="18898" y2="23925"/>
                      </a14:backgroundRemoval>
                    </a14:imgEffect>
                  </a14:imgLayer>
                </a14:imgProps>
              </a:ext>
              <a:ext uri="{28A0092B-C50C-407E-A947-70E740481C1C}">
                <a14:useLocalDpi xmlns:a14="http://schemas.microsoft.com/office/drawing/2010/main" val="0"/>
              </a:ext>
            </a:extLst>
          </a:blip>
          <a:srcRect l="5555" t="10000" r="72222" b="67778"/>
          <a:stretch/>
        </p:blipFill>
        <p:spPr>
          <a:xfrm>
            <a:off x="3202976" y="1728406"/>
            <a:ext cx="680002" cy="680002"/>
          </a:xfrm>
          <a:prstGeom prst="rect">
            <a:avLst/>
          </a:prstGeom>
        </p:spPr>
      </p:pic>
    </p:spTree>
    <p:extLst>
      <p:ext uri="{BB962C8B-B14F-4D97-AF65-F5344CB8AC3E}">
        <p14:creationId xmlns:p14="http://schemas.microsoft.com/office/powerpoint/2010/main" val="38262267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478280" y="642612"/>
            <a:ext cx="6324600" cy="411163"/>
          </a:xfrm>
        </p:spPr>
        <p:txBody>
          <a:bodyPr/>
          <a:lstStyle/>
          <a:p>
            <a:r>
              <a:rPr lang="en-US" altLang="en-US" dirty="0" smtClean="0">
                <a:ea typeface="ＭＳ Ｐゴシック" panose="020B0600070205080204" pitchFamily="34" charset="-128"/>
              </a:rPr>
              <a:t>The CIS Network:</a:t>
            </a:r>
            <a:br>
              <a:rPr lang="en-US" altLang="en-US" dirty="0" smtClean="0">
                <a:ea typeface="ＭＳ Ｐゴシック" panose="020B0600070205080204" pitchFamily="34" charset="-128"/>
              </a:rPr>
            </a:br>
            <a:endParaRPr lang="en-US" altLang="en-US" sz="3600" dirty="0" smtClean="0">
              <a:ea typeface="ＭＳ Ｐゴシック" panose="020B0600070205080204" pitchFamily="34" charset="-128"/>
            </a:endParaRPr>
          </a:p>
        </p:txBody>
      </p:sp>
      <p:sp>
        <p:nvSpPr>
          <p:cNvPr id="14339" name="Rectangle 6"/>
          <p:cNvSpPr>
            <a:spLocks noGrp="1" noChangeArrowheads="1"/>
          </p:cNvSpPr>
          <p:nvPr>
            <p:ph type="sldNum" sz="quarter" idx="10"/>
          </p:nvPr>
        </p:nvSpPr>
        <p:spPr>
          <a:noFill/>
        </p:spPr>
        <p:txBody>
          <a:bodyPr/>
          <a:lstStyle>
            <a:lvl1pPr>
              <a:spcBef>
                <a:spcPct val="50000"/>
              </a:spcBef>
              <a:buChar char="•"/>
              <a:defRPr sz="2200">
                <a:solidFill>
                  <a:srgbClr val="003D7D"/>
                </a:solidFill>
                <a:latin typeface="Calibri" panose="020F0502020204030204" pitchFamily="34" charset="0"/>
                <a:ea typeface="ヒラギノ角ゴ Pro W3" charset="-128"/>
              </a:defRPr>
            </a:lvl1pPr>
            <a:lvl2pPr marL="742950" indent="-285750">
              <a:spcBef>
                <a:spcPct val="20000"/>
              </a:spcBef>
              <a:buChar char="–"/>
              <a:defRPr>
                <a:solidFill>
                  <a:srgbClr val="003D7D"/>
                </a:solidFill>
                <a:latin typeface="Calibri" panose="020F0502020204030204" pitchFamily="34" charset="0"/>
                <a:ea typeface="ヒラギノ角ゴ Pro W3" charset="-128"/>
              </a:defRPr>
            </a:lvl2pPr>
            <a:lvl3pPr marL="1143000" indent="-228600">
              <a:spcBef>
                <a:spcPts val="1225"/>
              </a:spcBef>
              <a:buChar char="•"/>
              <a:defRPr sz="1400">
                <a:solidFill>
                  <a:srgbClr val="003D7D"/>
                </a:solidFill>
                <a:latin typeface="Calibri" panose="020F0502020204030204" pitchFamily="34" charset="0"/>
                <a:ea typeface="ヒラギノ角ゴ Pro W3" charset="-128"/>
              </a:defRPr>
            </a:lvl3pPr>
            <a:lvl4pPr marL="1600200" indent="-228600">
              <a:spcBef>
                <a:spcPct val="20000"/>
              </a:spcBef>
              <a:buChar char="–"/>
              <a:defRPr sz="1400">
                <a:solidFill>
                  <a:srgbClr val="003D7D"/>
                </a:solidFill>
                <a:latin typeface="Calibri" panose="020F0502020204030204" pitchFamily="34" charset="0"/>
                <a:ea typeface="ヒラギノ角ゴ Pro W3" charset="-128"/>
              </a:defRPr>
            </a:lvl4pPr>
            <a:lvl5pPr marL="2057400" indent="-228600">
              <a:spcBef>
                <a:spcPct val="20000"/>
              </a:spcBef>
              <a:buChar char="»"/>
              <a:defRPr sz="1400">
                <a:solidFill>
                  <a:srgbClr val="003D7D"/>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Char char="»"/>
              <a:defRPr sz="1400">
                <a:solidFill>
                  <a:srgbClr val="003D7D"/>
                </a:solidFill>
                <a:latin typeface="Calibri" panose="020F0502020204030204" pitchFamily="34" charset="0"/>
                <a:ea typeface="ヒラギノ角ゴ Pro W3" charset="-128"/>
              </a:defRPr>
            </a:lvl9pPr>
          </a:lstStyle>
          <a:p>
            <a:pPr>
              <a:spcBef>
                <a:spcPct val="0"/>
              </a:spcBef>
              <a:buFontTx/>
              <a:buNone/>
            </a:pPr>
            <a:fld id="{B75D5BD0-7CB7-436D-818B-147A34242206}" type="slidenum">
              <a:rPr lang="en-US" altLang="en-US" sz="800">
                <a:solidFill>
                  <a:srgbClr val="838675"/>
                </a:solidFill>
                <a:latin typeface="Arial" panose="020B0604020202020204" pitchFamily="34" charset="0"/>
                <a:ea typeface="ＭＳ Ｐゴシック" panose="020B0600070205080204" pitchFamily="34" charset="-128"/>
              </a:rPr>
              <a:pPr>
                <a:spcBef>
                  <a:spcPct val="0"/>
                </a:spcBef>
                <a:buFontTx/>
                <a:buNone/>
              </a:pPr>
              <a:t>14</a:t>
            </a:fld>
            <a:endParaRPr lang="en-US" altLang="en-US" sz="800">
              <a:solidFill>
                <a:srgbClr val="838675"/>
              </a:solidFill>
              <a:latin typeface="Arial" panose="020B0604020202020204" pitchFamily="34" charset="0"/>
              <a:ea typeface="ＭＳ Ｐゴシック" panose="020B0600070205080204" pitchFamily="34" charset="-128"/>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73760"/>
            <a:ext cx="8035925"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82823" y="1529798"/>
            <a:ext cx="1752600" cy="1077218"/>
          </a:xfrm>
          <a:prstGeom prst="rect">
            <a:avLst/>
          </a:prstGeom>
          <a:noFill/>
        </p:spPr>
        <p:txBody>
          <a:bodyPr wrap="square" rtlCol="0">
            <a:spAutoFit/>
          </a:bodyPr>
          <a:lstStyle/>
          <a:p>
            <a:pPr algn="ctr" eaLnBrk="0" fontAlgn="base" hangingPunct="0">
              <a:spcBef>
                <a:spcPct val="0"/>
              </a:spcBef>
              <a:spcAft>
                <a:spcPct val="0"/>
              </a:spcAft>
            </a:pPr>
            <a:r>
              <a:rPr lang="en-US" sz="3200" dirty="0" smtClean="0">
                <a:solidFill>
                  <a:srgbClr val="2E5C9D"/>
                </a:solidFill>
                <a:ea typeface="ＭＳ Ｐゴシック" panose="020B0600070205080204" pitchFamily="34" charset="-128"/>
              </a:rPr>
              <a:t>26 States + DC</a:t>
            </a:r>
          </a:p>
        </p:txBody>
      </p:sp>
      <p:sp>
        <p:nvSpPr>
          <p:cNvPr id="19" name="TextBox 18"/>
          <p:cNvSpPr txBox="1"/>
          <p:nvPr/>
        </p:nvSpPr>
        <p:spPr>
          <a:xfrm>
            <a:off x="6339499" y="5073054"/>
            <a:ext cx="2791162" cy="1015663"/>
          </a:xfrm>
          <a:prstGeom prst="rect">
            <a:avLst/>
          </a:prstGeom>
          <a:noFill/>
        </p:spPr>
        <p:txBody>
          <a:bodyPr wrap="square" rtlCol="0">
            <a:spAutoFit/>
          </a:bodyPr>
          <a:lstStyle/>
          <a:p>
            <a:pPr algn="r" eaLnBrk="0" fontAlgn="base" hangingPunct="0">
              <a:spcBef>
                <a:spcPct val="0"/>
              </a:spcBef>
              <a:spcAft>
                <a:spcPct val="0"/>
              </a:spcAft>
            </a:pPr>
            <a:r>
              <a:rPr lang="en-US" sz="2800" dirty="0" smtClean="0">
                <a:solidFill>
                  <a:srgbClr val="2E5C9D"/>
                </a:solidFill>
                <a:ea typeface="ＭＳ Ｐゴシック" panose="020B0600070205080204" pitchFamily="34" charset="-128"/>
              </a:rPr>
              <a:t>99% </a:t>
            </a:r>
          </a:p>
          <a:p>
            <a:pPr algn="r" eaLnBrk="0" fontAlgn="base" hangingPunct="0">
              <a:spcBef>
                <a:spcPct val="0"/>
              </a:spcBef>
              <a:spcAft>
                <a:spcPct val="0"/>
              </a:spcAft>
            </a:pPr>
            <a:r>
              <a:rPr lang="en-US" sz="1600" dirty="0">
                <a:solidFill>
                  <a:srgbClr val="2E5C9D"/>
                </a:solidFill>
                <a:ea typeface="ＭＳ Ｐゴシック" panose="020B0600070205080204" pitchFamily="34" charset="-128"/>
              </a:rPr>
              <a:t>o</a:t>
            </a:r>
            <a:r>
              <a:rPr lang="en-US" sz="1600" dirty="0" smtClean="0">
                <a:solidFill>
                  <a:srgbClr val="2E5C9D"/>
                </a:solidFill>
                <a:ea typeface="ＭＳ Ｐゴシック" panose="020B0600070205080204" pitchFamily="34" charset="-128"/>
              </a:rPr>
              <a:t>f targeted &amp; monitored students remained in school</a:t>
            </a:r>
          </a:p>
        </p:txBody>
      </p:sp>
      <p:pic>
        <p:nvPicPr>
          <p:cNvPr id="7" name="Picture 6"/>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r="72867" b="58832"/>
          <a:stretch/>
        </p:blipFill>
        <p:spPr bwMode="auto">
          <a:xfrm>
            <a:off x="637228" y="4779089"/>
            <a:ext cx="408861" cy="5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273" y="5199283"/>
            <a:ext cx="1636773" cy="954107"/>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2E5C9D"/>
                </a:solidFill>
                <a:ea typeface="ＭＳ Ｐゴシック" panose="020B0600070205080204" pitchFamily="34" charset="-128"/>
              </a:rPr>
              <a:t>234,000</a:t>
            </a:r>
          </a:p>
          <a:p>
            <a:pPr algn="ctr" eaLnBrk="0" fontAlgn="base" hangingPunct="0">
              <a:spcBef>
                <a:spcPct val="0"/>
              </a:spcBef>
              <a:spcAft>
                <a:spcPct val="0"/>
              </a:spcAft>
            </a:pPr>
            <a:r>
              <a:rPr lang="en-US" sz="1600" dirty="0">
                <a:solidFill>
                  <a:srgbClr val="2E5C9D"/>
                </a:solidFill>
                <a:ea typeface="ＭＳ Ｐゴシック" panose="020B0600070205080204" pitchFamily="34" charset="-128"/>
              </a:rPr>
              <a:t>s</a:t>
            </a:r>
            <a:r>
              <a:rPr lang="en-US" sz="1600" dirty="0" smtClean="0">
                <a:solidFill>
                  <a:srgbClr val="2E5C9D"/>
                </a:solidFill>
                <a:ea typeface="ＭＳ Ｐゴシック" panose="020B0600070205080204" pitchFamily="34" charset="-128"/>
              </a:rPr>
              <a:t>tudents/families</a:t>
            </a:r>
            <a:r>
              <a:rPr lang="en-US" sz="2800" dirty="0" smtClean="0">
                <a:solidFill>
                  <a:srgbClr val="2E5C9D"/>
                </a:solidFill>
                <a:ea typeface="ＭＳ Ｐゴシック" panose="020B0600070205080204" pitchFamily="34" charset="-128"/>
              </a:rPr>
              <a:t> </a:t>
            </a:r>
          </a:p>
        </p:txBody>
      </p:sp>
      <p:sp>
        <p:nvSpPr>
          <p:cNvPr id="22" name="TextBox 21"/>
          <p:cNvSpPr txBox="1"/>
          <p:nvPr/>
        </p:nvSpPr>
        <p:spPr>
          <a:xfrm>
            <a:off x="1698442" y="5200792"/>
            <a:ext cx="1435330" cy="954107"/>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2E5C9D"/>
                </a:solidFill>
                <a:ea typeface="ＭＳ Ｐゴシック" panose="020B0600070205080204" pitchFamily="34" charset="-128"/>
              </a:rPr>
              <a:t>2,400 </a:t>
            </a:r>
            <a:endParaRPr lang="en-US" sz="1600" dirty="0" smtClean="0">
              <a:solidFill>
                <a:srgbClr val="2E5C9D"/>
              </a:solidFill>
              <a:ea typeface="ＭＳ Ｐゴシック" panose="020B0600070205080204" pitchFamily="34" charset="-128"/>
            </a:endParaRPr>
          </a:p>
          <a:p>
            <a:pPr algn="ctr" eaLnBrk="0" fontAlgn="base" hangingPunct="0">
              <a:spcBef>
                <a:spcPct val="0"/>
              </a:spcBef>
              <a:spcAft>
                <a:spcPct val="0"/>
              </a:spcAft>
            </a:pPr>
            <a:r>
              <a:rPr lang="en-US" sz="1600" dirty="0">
                <a:solidFill>
                  <a:srgbClr val="2E5C9D"/>
                </a:solidFill>
                <a:ea typeface="ＭＳ Ｐゴシック" panose="020B0600070205080204" pitchFamily="34" charset="-128"/>
              </a:rPr>
              <a:t>s</a:t>
            </a:r>
            <a:r>
              <a:rPr lang="en-US" sz="1600" dirty="0" smtClean="0">
                <a:solidFill>
                  <a:srgbClr val="2E5C9D"/>
                </a:solidFill>
                <a:ea typeface="ＭＳ Ｐゴシック" panose="020B0600070205080204" pitchFamily="34" charset="-128"/>
              </a:rPr>
              <a:t>chools/sites</a:t>
            </a:r>
            <a:r>
              <a:rPr lang="en-US" sz="2800" dirty="0" smtClean="0">
                <a:solidFill>
                  <a:srgbClr val="2E5C9D"/>
                </a:solidFill>
                <a:ea typeface="ＭＳ Ｐゴシック" panose="020B0600070205080204" pitchFamily="34" charset="-128"/>
              </a:rPr>
              <a:t> </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009" t="11852" r="59565" b="52251"/>
          <a:stretch/>
        </p:blipFill>
        <p:spPr bwMode="auto">
          <a:xfrm>
            <a:off x="2144553" y="4876800"/>
            <a:ext cx="533400" cy="4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135465" y="1976074"/>
            <a:ext cx="2678309" cy="718572"/>
            <a:chOff x="1204669" y="1689836"/>
            <a:chExt cx="2678309" cy="718572"/>
          </a:xfrm>
        </p:grpSpPr>
        <p:sp>
          <p:nvSpPr>
            <p:cNvPr id="20" name="TextBox 19"/>
            <p:cNvSpPr txBox="1"/>
            <p:nvPr/>
          </p:nvSpPr>
          <p:spPr>
            <a:xfrm>
              <a:off x="1204669" y="1689836"/>
              <a:ext cx="2100965" cy="523220"/>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003D7D"/>
                  </a:solidFill>
                  <a:ea typeface="ＭＳ Ｐゴシック" panose="020B0600070205080204" pitchFamily="34" charset="-128"/>
                </a:rPr>
                <a:t>1.48 million</a:t>
              </a:r>
            </a:p>
          </p:txBody>
        </p:sp>
        <p:pic>
          <p:nvPicPr>
            <p:cNvPr id="24" name="Picture 23"/>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10478" b="32465" l="5694" r="27317">
                          <a14:foregroundMark x1="10418" y1="13749" x2="10418" y2="13749"/>
                          <a14:foregroundMark x1="13265" y1="15687" x2="13265" y2="15687"/>
                          <a14:foregroundMark x1="10721" y1="19382" x2="10721" y2="19382"/>
                          <a14:foregroundMark x1="7329" y1="19261" x2="7329" y2="19261"/>
                          <a14:foregroundMark x1="7753" y1="21320" x2="7753" y2="21320"/>
                          <a14:foregroundMark x1="13386" y1="22047" x2="13386" y2="22047"/>
                          <a14:foregroundMark x1="14597" y1="21320" x2="14597" y2="21320"/>
                          <a14:foregroundMark x1="10721" y1="23683" x2="10721" y2="23683"/>
                          <a14:foregroundMark x1="21866" y1="14234" x2="21866" y2="14234"/>
                          <a14:foregroundMark x1="20230" y1="16717" x2="20230" y2="16717"/>
                          <a14:foregroundMark x1="24046" y1="16657" x2="24046" y2="16657"/>
                          <a14:foregroundMark x1="18655" y1="20533" x2="18655" y2="20533"/>
                          <a14:foregroundMark x1="25500" y1="19503" x2="25500" y2="19503"/>
                          <a14:foregroundMark x1="20775" y1="28528" x2="20775" y2="28528"/>
                          <a14:foregroundMark x1="23804" y1="29437" x2="23804" y2="29437"/>
                          <a14:foregroundMark x1="25560" y1="23804" x2="25560" y2="23804"/>
                          <a14:foregroundMark x1="18898" y1="23925" x2="18898" y2="23925"/>
                        </a14:backgroundRemoval>
                      </a14:imgEffect>
                    </a14:imgLayer>
                  </a14:imgProps>
                </a:ext>
                <a:ext uri="{28A0092B-C50C-407E-A947-70E740481C1C}">
                  <a14:useLocalDpi xmlns:a14="http://schemas.microsoft.com/office/drawing/2010/main" val="0"/>
                </a:ext>
              </a:extLst>
            </a:blip>
            <a:srcRect l="5555" t="10000" r="72222" b="67778"/>
            <a:stretch/>
          </p:blipFill>
          <p:spPr>
            <a:xfrm>
              <a:off x="3202976" y="1728406"/>
              <a:ext cx="680002" cy="680002"/>
            </a:xfrm>
            <a:prstGeom prst="rect">
              <a:avLst/>
            </a:prstGeom>
          </p:spPr>
        </p:pic>
      </p:grpSp>
      <p:grpSp>
        <p:nvGrpSpPr>
          <p:cNvPr id="12" name="Group 11"/>
          <p:cNvGrpSpPr/>
          <p:nvPr/>
        </p:nvGrpSpPr>
        <p:grpSpPr>
          <a:xfrm>
            <a:off x="7962900" y="1214737"/>
            <a:ext cx="1295400" cy="1709181"/>
            <a:chOff x="7910453" y="2767527"/>
            <a:chExt cx="1295400" cy="1709181"/>
          </a:xfrm>
        </p:grpSpPr>
        <p:sp>
          <p:nvSpPr>
            <p:cNvPr id="5" name="TextBox 4"/>
            <p:cNvSpPr txBox="1"/>
            <p:nvPr/>
          </p:nvSpPr>
          <p:spPr>
            <a:xfrm>
              <a:off x="7910453" y="3214824"/>
              <a:ext cx="1295400" cy="1261884"/>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2E5C9D"/>
                  </a:solidFill>
                  <a:ea typeface="ＭＳ Ｐゴシック" panose="020B0600070205080204" pitchFamily="34" charset="-128"/>
                </a:rPr>
                <a:t>91% </a:t>
              </a:r>
            </a:p>
            <a:p>
              <a:pPr algn="ctr" eaLnBrk="0" fontAlgn="base" hangingPunct="0">
                <a:spcBef>
                  <a:spcPct val="0"/>
                </a:spcBef>
                <a:spcAft>
                  <a:spcPct val="0"/>
                </a:spcAft>
              </a:pPr>
              <a:r>
                <a:rPr lang="en-US" sz="1600" dirty="0" smtClean="0">
                  <a:solidFill>
                    <a:srgbClr val="2E5C9D"/>
                  </a:solidFill>
                  <a:ea typeface="ＭＳ Ｐゴシック" panose="020B0600070205080204" pitchFamily="34" charset="-128"/>
                </a:rPr>
                <a:t>of eligible seniors graduated</a:t>
              </a:r>
            </a:p>
          </p:txBody>
        </p:sp>
        <p:pic>
          <p:nvPicPr>
            <p:cNvPr id="9" name="Picture 8"/>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198740" y="2767527"/>
              <a:ext cx="718826" cy="718826"/>
            </a:xfrm>
            <a:prstGeom prst="rect">
              <a:avLst/>
            </a:prstGeom>
          </p:spPr>
        </p:pic>
      </p:grpSp>
      <p:grpSp>
        <p:nvGrpSpPr>
          <p:cNvPr id="13" name="Group 12"/>
          <p:cNvGrpSpPr/>
          <p:nvPr/>
        </p:nvGrpSpPr>
        <p:grpSpPr>
          <a:xfrm>
            <a:off x="7772400" y="3240001"/>
            <a:ext cx="1495762" cy="1320715"/>
            <a:chOff x="7772400" y="3111301"/>
            <a:chExt cx="1495762" cy="1320715"/>
          </a:xfrm>
        </p:grpSpPr>
        <p:sp>
          <p:nvSpPr>
            <p:cNvPr id="18" name="TextBox 17"/>
            <p:cNvSpPr txBox="1"/>
            <p:nvPr/>
          </p:nvSpPr>
          <p:spPr>
            <a:xfrm>
              <a:off x="7772400" y="3416353"/>
              <a:ext cx="1495762" cy="1015663"/>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2E5C9D"/>
                  </a:solidFill>
                  <a:ea typeface="ＭＳ Ｐゴシック" panose="020B0600070205080204" pitchFamily="34" charset="-128"/>
                </a:rPr>
                <a:t>82% </a:t>
              </a:r>
            </a:p>
            <a:p>
              <a:pPr algn="ctr" eaLnBrk="0" fontAlgn="base" hangingPunct="0">
                <a:spcBef>
                  <a:spcPct val="0"/>
                </a:spcBef>
                <a:spcAft>
                  <a:spcPct val="0"/>
                </a:spcAft>
              </a:pPr>
              <a:r>
                <a:rPr lang="en-US" sz="1600" dirty="0">
                  <a:solidFill>
                    <a:srgbClr val="2E5C9D"/>
                  </a:solidFill>
                  <a:ea typeface="ＭＳ Ｐゴシック" panose="020B0600070205080204" pitchFamily="34" charset="-128"/>
                </a:rPr>
                <a:t>m</a:t>
              </a:r>
              <a:r>
                <a:rPr lang="en-US" sz="1600" dirty="0" smtClean="0">
                  <a:solidFill>
                    <a:srgbClr val="2E5C9D"/>
                  </a:solidFill>
                  <a:ea typeface="ＭＳ Ｐゴシック" panose="020B0600070205080204" pitchFamily="34" charset="-128"/>
                </a:rPr>
                <a:t>et academic goals</a:t>
              </a:r>
            </a:p>
          </p:txBody>
        </p:sp>
        <p:pic>
          <p:nvPicPr>
            <p:cNvPr id="10" name="Picture 9"/>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t="17128" b="1806"/>
            <a:stretch/>
          </p:blipFill>
          <p:spPr>
            <a:xfrm>
              <a:off x="8143927" y="3111301"/>
              <a:ext cx="676368" cy="425811"/>
            </a:xfrm>
            <a:prstGeom prst="rect">
              <a:avLst/>
            </a:prstGeom>
            <a:ln>
              <a:noFill/>
            </a:ln>
          </p:spPr>
        </p:pic>
      </p:grpSp>
      <p:pic>
        <p:nvPicPr>
          <p:cNvPr id="11" name="Picture 10"/>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62900" y="4779089"/>
            <a:ext cx="400111" cy="729932"/>
          </a:xfrm>
          <a:prstGeom prst="rect">
            <a:avLst/>
          </a:prstGeom>
        </p:spPr>
      </p:pic>
    </p:spTree>
    <p:extLst>
      <p:ext uri="{BB962C8B-B14F-4D97-AF65-F5344CB8AC3E}">
        <p14:creationId xmlns:p14="http://schemas.microsoft.com/office/powerpoint/2010/main" val="302982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extLst>
              <p:ext uri="{D42A27DB-BD31-4B8C-83A1-F6EECF244321}">
                <p14:modId xmlns:p14="http://schemas.microsoft.com/office/powerpoint/2010/main" val="1708215558"/>
              </p:ext>
            </p:extLst>
          </p:nvPr>
        </p:nvGraphicFramePr>
        <p:xfrm>
          <a:off x="1282700" y="1206500"/>
          <a:ext cx="70358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33400" y="1295400"/>
            <a:ext cx="677108" cy="4572000"/>
          </a:xfrm>
          <a:prstGeom prst="rect">
            <a:avLst/>
          </a:prstGeom>
          <a:noFill/>
        </p:spPr>
        <p:txBody>
          <a:bodyPr vert="vert270">
            <a:spAutoFit/>
          </a:bodyPr>
          <a:lstStyle/>
          <a:p>
            <a:pPr algn="ctr" eaLnBrk="0" fontAlgn="base" hangingPunct="0">
              <a:spcBef>
                <a:spcPct val="0"/>
              </a:spcBef>
              <a:spcAft>
                <a:spcPct val="0"/>
              </a:spcAft>
              <a:defRPr/>
            </a:pPr>
            <a:r>
              <a:rPr lang="en-US" sz="3200" dirty="0">
                <a:solidFill>
                  <a:srgbClr val="E21836"/>
                </a:solidFill>
                <a:ea typeface="ＭＳ Ｐゴシック" panose="020B0600070205080204" pitchFamily="34" charset="-128"/>
              </a:rPr>
              <a:t>Innovation =   Impact</a:t>
            </a:r>
          </a:p>
        </p:txBody>
      </p:sp>
      <p:cxnSp>
        <p:nvCxnSpPr>
          <p:cNvPr id="16" name="Straight Connector 15"/>
          <p:cNvCxnSpPr/>
          <p:nvPr/>
        </p:nvCxnSpPr>
        <p:spPr>
          <a:xfrm flipV="1">
            <a:off x="2590800" y="5262033"/>
            <a:ext cx="1752600" cy="1143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735263" y="4054122"/>
            <a:ext cx="1625600" cy="881063"/>
          </a:xfrm>
          <a:prstGeom prst="wedgeRoundRectCallout">
            <a:avLst>
              <a:gd name="adj1" fmla="val -19115"/>
              <a:gd name="adj2" fmla="val 85192"/>
              <a:gd name="adj3" fmla="val 16667"/>
            </a:avLst>
          </a:prstGeom>
          <a:solidFill>
            <a:schemeClr val="bg1">
              <a:lumMod val="95000"/>
            </a:schemeClr>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base" hangingPunct="0">
              <a:spcBef>
                <a:spcPct val="0"/>
              </a:spcBef>
              <a:spcAft>
                <a:spcPct val="0"/>
              </a:spcAft>
              <a:defRPr/>
            </a:pPr>
            <a:r>
              <a:rPr lang="en-US" sz="1600" dirty="0" smtClean="0">
                <a:solidFill>
                  <a:srgbClr val="C60C30"/>
                </a:solidFill>
              </a:rPr>
              <a:t>Innovative Leaders </a:t>
            </a:r>
          </a:p>
          <a:p>
            <a:pPr algn="ctr" eaLnBrk="0" fontAlgn="base" hangingPunct="0">
              <a:spcBef>
                <a:spcPct val="0"/>
              </a:spcBef>
              <a:spcAft>
                <a:spcPct val="0"/>
              </a:spcAft>
              <a:defRPr/>
            </a:pPr>
            <a:r>
              <a:rPr lang="en-US" sz="1600" dirty="0" smtClean="0">
                <a:solidFill>
                  <a:srgbClr val="C60C30"/>
                </a:solidFill>
              </a:rPr>
              <a:t>Iterating</a:t>
            </a:r>
          </a:p>
          <a:p>
            <a:pPr algn="ctr" eaLnBrk="0" fontAlgn="base" hangingPunct="0">
              <a:spcBef>
                <a:spcPct val="0"/>
              </a:spcBef>
              <a:spcAft>
                <a:spcPct val="0"/>
              </a:spcAft>
              <a:defRPr/>
            </a:pPr>
            <a:endParaRPr lang="en-US" sz="1600" dirty="0">
              <a:solidFill>
                <a:srgbClr val="C60C30"/>
              </a:solidFill>
            </a:endParaRPr>
          </a:p>
        </p:txBody>
      </p:sp>
      <p:sp>
        <p:nvSpPr>
          <p:cNvPr id="9" name="Rectangle 37"/>
          <p:cNvSpPr>
            <a:spLocks noGrp="1" noChangeArrowheads="1"/>
          </p:cNvSpPr>
          <p:nvPr>
            <p:ph type="title"/>
          </p:nvPr>
        </p:nvSpPr>
        <p:spPr>
          <a:xfrm>
            <a:off x="1409700" y="419100"/>
            <a:ext cx="6324600" cy="411163"/>
          </a:xfrm>
        </p:spPr>
        <p:txBody>
          <a:bodyPr/>
          <a:lstStyle/>
          <a:p>
            <a:r>
              <a:rPr lang="en-US" altLang="en-US" dirty="0" smtClean="0"/>
              <a:t>Our Journey</a:t>
            </a:r>
          </a:p>
        </p:txBody>
      </p:sp>
    </p:spTree>
    <p:extLst>
      <p:ext uri="{BB962C8B-B14F-4D97-AF65-F5344CB8AC3E}">
        <p14:creationId xmlns:p14="http://schemas.microsoft.com/office/powerpoint/2010/main" val="33459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19200" y="419100"/>
            <a:ext cx="6696075" cy="411480"/>
          </a:xfrm>
        </p:spPr>
        <p:txBody>
          <a:bodyPr/>
          <a:lstStyle/>
          <a:p>
            <a:r>
              <a:rPr lang="en-US" altLang="en-US" dirty="0" smtClean="0"/>
              <a:t>Our Journey</a:t>
            </a:r>
          </a:p>
        </p:txBody>
      </p:sp>
      <p:graphicFrame>
        <p:nvGraphicFramePr>
          <p:cNvPr id="3" name="Content Placeholder 6"/>
          <p:cNvGraphicFramePr>
            <a:graphicFrameLocks noGrp="1"/>
          </p:cNvGraphicFramePr>
          <p:nvPr>
            <p:ph sz="quarter" idx="4"/>
            <p:extLst>
              <p:ext uri="{D42A27DB-BD31-4B8C-83A1-F6EECF244321}">
                <p14:modId xmlns:p14="http://schemas.microsoft.com/office/powerpoint/2010/main" val="112048476"/>
              </p:ext>
            </p:extLst>
          </p:nvPr>
        </p:nvGraphicFramePr>
        <p:xfrm>
          <a:off x="1282700" y="1206500"/>
          <a:ext cx="7035800" cy="5054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flipV="1">
            <a:off x="2590800" y="5257800"/>
            <a:ext cx="1752600" cy="1143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343400" y="3124200"/>
            <a:ext cx="685800" cy="21336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1447800"/>
            <a:ext cx="677108" cy="4648200"/>
          </a:xfrm>
          <a:prstGeom prst="rect">
            <a:avLst/>
          </a:prstGeom>
          <a:noFill/>
        </p:spPr>
        <p:txBody>
          <a:bodyPr vert="vert270">
            <a:spAutoFit/>
          </a:bodyPr>
          <a:lstStyle/>
          <a:p>
            <a:pPr algn="ctr" eaLnBrk="0" fontAlgn="base" hangingPunct="0">
              <a:spcBef>
                <a:spcPct val="0"/>
              </a:spcBef>
              <a:spcAft>
                <a:spcPct val="0"/>
              </a:spcAft>
              <a:defRPr/>
            </a:pPr>
            <a:r>
              <a:rPr lang="en-US" sz="3200" dirty="0">
                <a:solidFill>
                  <a:srgbClr val="008551"/>
                </a:solidFill>
                <a:ea typeface="ＭＳ Ｐゴシック" panose="020B0600070205080204" pitchFamily="34" charset="-128"/>
              </a:rPr>
              <a:t>Growth = Impact</a:t>
            </a:r>
          </a:p>
        </p:txBody>
      </p:sp>
      <p:sp>
        <p:nvSpPr>
          <p:cNvPr id="9" name="Rounded Rectangular Callout 8"/>
          <p:cNvSpPr/>
          <p:nvPr/>
        </p:nvSpPr>
        <p:spPr>
          <a:xfrm>
            <a:off x="2935230" y="2454275"/>
            <a:ext cx="1687512" cy="1339850"/>
          </a:xfrm>
          <a:prstGeom prst="wedgeRoundRectCallout">
            <a:avLst>
              <a:gd name="adj1" fmla="val 44533"/>
              <a:gd name="adj2" fmla="val 60416"/>
              <a:gd name="adj3" fmla="val 16667"/>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base" hangingPunct="0">
              <a:spcBef>
                <a:spcPct val="0"/>
              </a:spcBef>
              <a:spcAft>
                <a:spcPct val="0"/>
              </a:spcAft>
              <a:defRPr/>
            </a:pPr>
            <a:r>
              <a:rPr lang="en-US" sz="1800" dirty="0" smtClean="0">
                <a:solidFill>
                  <a:srgbClr val="008551"/>
                </a:solidFill>
              </a:rPr>
              <a:t>Drive to reach as many young people in need</a:t>
            </a:r>
          </a:p>
        </p:txBody>
      </p:sp>
    </p:spTree>
    <p:extLst>
      <p:ext uri="{BB962C8B-B14F-4D97-AF65-F5344CB8AC3E}">
        <p14:creationId xmlns:p14="http://schemas.microsoft.com/office/powerpoint/2010/main" val="39573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19200" y="414020"/>
            <a:ext cx="6696075" cy="411480"/>
          </a:xfrm>
        </p:spPr>
        <p:txBody>
          <a:bodyPr/>
          <a:lstStyle/>
          <a:p>
            <a:r>
              <a:rPr lang="en-US" altLang="en-US" dirty="0" smtClean="0"/>
              <a:t>Our Journey</a:t>
            </a:r>
          </a:p>
        </p:txBody>
      </p:sp>
      <p:graphicFrame>
        <p:nvGraphicFramePr>
          <p:cNvPr id="3" name="Content Placeholder 6"/>
          <p:cNvGraphicFramePr>
            <a:graphicFrameLocks noGrp="1"/>
          </p:cNvGraphicFramePr>
          <p:nvPr>
            <p:ph sz="quarter" idx="4"/>
            <p:extLst>
              <p:ext uri="{D42A27DB-BD31-4B8C-83A1-F6EECF244321}">
                <p14:modId xmlns:p14="http://schemas.microsoft.com/office/powerpoint/2010/main" val="2124261266"/>
              </p:ext>
            </p:extLst>
          </p:nvPr>
        </p:nvGraphicFramePr>
        <p:xfrm>
          <a:off x="1282700" y="1206500"/>
          <a:ext cx="7035800" cy="5054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flipV="1">
            <a:off x="2590800" y="5257800"/>
            <a:ext cx="1752600" cy="1143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343400" y="3429000"/>
            <a:ext cx="533400" cy="18288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sp>
        <p:nvSpPr>
          <p:cNvPr id="10" name="Explosion 1 9"/>
          <p:cNvSpPr/>
          <p:nvPr/>
        </p:nvSpPr>
        <p:spPr>
          <a:xfrm>
            <a:off x="4322763" y="1646238"/>
            <a:ext cx="2438400" cy="2152650"/>
          </a:xfrm>
          <a:prstGeom prst="irregularSeal1">
            <a:avLst/>
          </a:prstGeom>
          <a:solidFill>
            <a:schemeClr val="bg1">
              <a:lumMod val="95000"/>
            </a:schemeClr>
          </a:solidFill>
          <a:ln w="19050">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000" dirty="0">
                <a:solidFill>
                  <a:srgbClr val="F78E1E"/>
                </a:solidFill>
              </a:rPr>
              <a:t>Doom Loop</a:t>
            </a:r>
          </a:p>
          <a:p>
            <a:pPr algn="ctr" eaLnBrk="0" fontAlgn="base" hangingPunct="0">
              <a:spcBef>
                <a:spcPct val="0"/>
              </a:spcBef>
              <a:spcAft>
                <a:spcPct val="0"/>
              </a:spcAft>
              <a:defRPr/>
            </a:pPr>
            <a:r>
              <a:rPr lang="en-US" sz="2000" dirty="0">
                <a:solidFill>
                  <a:srgbClr val="F78E1E"/>
                </a:solidFill>
              </a:rPr>
              <a:t>Crisis</a:t>
            </a:r>
          </a:p>
        </p:txBody>
      </p:sp>
    </p:spTree>
    <p:extLst>
      <p:ext uri="{BB962C8B-B14F-4D97-AF65-F5344CB8AC3E}">
        <p14:creationId xmlns:p14="http://schemas.microsoft.com/office/powerpoint/2010/main" val="4582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sz="quarter" idx="4"/>
            <p:extLst>
              <p:ext uri="{D42A27DB-BD31-4B8C-83A1-F6EECF244321}">
                <p14:modId xmlns:p14="http://schemas.microsoft.com/office/powerpoint/2010/main" val="147779210"/>
              </p:ext>
            </p:extLst>
          </p:nvPr>
        </p:nvGraphicFramePr>
        <p:xfrm>
          <a:off x="1282700" y="1206500"/>
          <a:ext cx="7035800" cy="5054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flipV="1">
            <a:off x="2590800" y="5257800"/>
            <a:ext cx="1752600" cy="1143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343400" y="3124200"/>
            <a:ext cx="632620" cy="2133600"/>
          </a:xfrm>
          <a:prstGeom prst="line">
            <a:avLst/>
          </a:prstGeom>
          <a:ln w="38100" cmpd="tri">
            <a:solidFill>
              <a:srgbClr val="C60C3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04536" y="1981200"/>
            <a:ext cx="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1295400"/>
            <a:ext cx="615553" cy="4800600"/>
          </a:xfrm>
          <a:prstGeom prst="rect">
            <a:avLst/>
          </a:prstGeom>
          <a:noFill/>
        </p:spPr>
        <p:txBody>
          <a:bodyPr vert="vert270">
            <a:spAutoFit/>
          </a:bodyPr>
          <a:lstStyle/>
          <a:p>
            <a:pPr algn="ctr" eaLnBrk="0" fontAlgn="base" hangingPunct="0">
              <a:spcBef>
                <a:spcPct val="0"/>
              </a:spcBef>
              <a:spcAft>
                <a:spcPct val="0"/>
              </a:spcAft>
              <a:defRPr/>
            </a:pPr>
            <a:r>
              <a:rPr lang="en-US" sz="2800" dirty="0">
                <a:solidFill>
                  <a:srgbClr val="003D7D"/>
                </a:solidFill>
                <a:ea typeface="ＭＳ Ｐゴシック" panose="020B0600070205080204" pitchFamily="34" charset="-128"/>
              </a:rPr>
              <a:t>Growth + Quality  =   Impact</a:t>
            </a:r>
          </a:p>
        </p:txBody>
      </p:sp>
      <p:cxnSp>
        <p:nvCxnSpPr>
          <p:cNvPr id="11" name="Straight Connector 10"/>
          <p:cNvCxnSpPr/>
          <p:nvPr/>
        </p:nvCxnSpPr>
        <p:spPr>
          <a:xfrm>
            <a:off x="5257800" y="3124200"/>
            <a:ext cx="1554163" cy="0"/>
          </a:xfrm>
          <a:prstGeom prst="line">
            <a:avLst/>
          </a:prstGeom>
          <a:ln w="38100" cmpd="tri">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343400" y="1905001"/>
            <a:ext cx="2468563" cy="762000"/>
          </a:xfrm>
          <a:prstGeom prst="wedgeRoundRectCallout">
            <a:avLst>
              <a:gd name="adj1" fmla="val 14941"/>
              <a:gd name="adj2" fmla="val 91761"/>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base" hangingPunct="0">
              <a:spcBef>
                <a:spcPct val="0"/>
              </a:spcBef>
              <a:spcAft>
                <a:spcPct val="0"/>
              </a:spcAft>
              <a:defRPr/>
            </a:pPr>
            <a:r>
              <a:rPr lang="en-US" sz="1800" dirty="0" smtClean="0">
                <a:solidFill>
                  <a:srgbClr val="003D7D"/>
                </a:solidFill>
              </a:rPr>
              <a:t>Building Organizational Quality</a:t>
            </a:r>
          </a:p>
        </p:txBody>
      </p:sp>
      <p:sp>
        <p:nvSpPr>
          <p:cNvPr id="13" name="Title 1"/>
          <p:cNvSpPr>
            <a:spLocks noGrp="1"/>
          </p:cNvSpPr>
          <p:nvPr>
            <p:ph type="title"/>
          </p:nvPr>
        </p:nvSpPr>
        <p:spPr>
          <a:xfrm>
            <a:off x="1219200" y="414020"/>
            <a:ext cx="6696075" cy="411480"/>
          </a:xfrm>
        </p:spPr>
        <p:txBody>
          <a:bodyPr/>
          <a:lstStyle/>
          <a:p>
            <a:r>
              <a:rPr lang="en-US" altLang="en-US" dirty="0" smtClean="0"/>
              <a:t>Our Journey</a:t>
            </a:r>
          </a:p>
        </p:txBody>
      </p:sp>
      <p:cxnSp>
        <p:nvCxnSpPr>
          <p:cNvPr id="6" name="Straight Connector 5"/>
          <p:cNvCxnSpPr/>
          <p:nvPr/>
        </p:nvCxnSpPr>
        <p:spPr>
          <a:xfrm>
            <a:off x="6324600" y="2971800"/>
            <a:ext cx="679936" cy="0"/>
          </a:xfrm>
          <a:prstGeom prst="line">
            <a:avLst/>
          </a:prstGeom>
          <a:ln w="15875">
            <a:solidFill>
              <a:schemeClr val="tx2"/>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004537" y="1914072"/>
            <a:ext cx="2139463" cy="762000"/>
          </a:xfrm>
          <a:prstGeom prst="wedgeRoundRectCallout">
            <a:avLst>
              <a:gd name="adj1" fmla="val -67821"/>
              <a:gd name="adj2" fmla="val 86795"/>
              <a:gd name="adj3" fmla="val 16667"/>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dirty="0" smtClean="0">
                <a:solidFill>
                  <a:srgbClr val="008551"/>
                </a:solidFill>
              </a:rPr>
              <a:t>Growth Capital Campaign</a:t>
            </a:r>
            <a:endParaRPr lang="en-US" dirty="0">
              <a:solidFill>
                <a:srgbClr val="008551"/>
              </a:solidFill>
            </a:endParaRPr>
          </a:p>
        </p:txBody>
      </p:sp>
    </p:spTree>
    <p:extLst>
      <p:ext uri="{BB962C8B-B14F-4D97-AF65-F5344CB8AC3E}">
        <p14:creationId xmlns:p14="http://schemas.microsoft.com/office/powerpoint/2010/main" val="15149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381000" y="228600"/>
            <a:ext cx="8328660" cy="651272"/>
          </a:xfrm>
        </p:spPr>
        <p:txBody>
          <a:bodyPr/>
          <a:lstStyle/>
          <a:p>
            <a:pPr eaLnBrk="1" hangingPunct="1"/>
            <a:r>
              <a:rPr lang="en-US" altLang="en-US" dirty="0" smtClean="0"/>
              <a:t>Quality Improvement Fueled by Capital Aggregation</a:t>
            </a:r>
          </a:p>
        </p:txBody>
      </p:sp>
      <p:sp>
        <p:nvSpPr>
          <p:cNvPr id="3" name="Rectangle 2"/>
          <p:cNvSpPr/>
          <p:nvPr/>
        </p:nvSpPr>
        <p:spPr>
          <a:xfrm>
            <a:off x="380999" y="1371600"/>
            <a:ext cx="2848061" cy="10668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400" b="1" dirty="0">
                <a:solidFill>
                  <a:srgbClr val="FFFFFF"/>
                </a:solidFill>
              </a:rPr>
              <a:t>2007 </a:t>
            </a:r>
          </a:p>
          <a:p>
            <a:pPr algn="ctr" eaLnBrk="0" fontAlgn="base" hangingPunct="0">
              <a:spcBef>
                <a:spcPct val="0"/>
              </a:spcBef>
              <a:spcAft>
                <a:spcPct val="0"/>
              </a:spcAft>
            </a:pPr>
            <a:r>
              <a:rPr lang="en-US" sz="2400" b="1" dirty="0">
                <a:solidFill>
                  <a:srgbClr val="FFFFFF"/>
                </a:solidFill>
              </a:rPr>
              <a:t>217 </a:t>
            </a:r>
            <a:r>
              <a:rPr lang="en-US" sz="2400" b="1" dirty="0" smtClean="0">
                <a:solidFill>
                  <a:srgbClr val="FFFFFF"/>
                </a:solidFill>
              </a:rPr>
              <a:t>state/local orgs </a:t>
            </a:r>
            <a:endParaRPr lang="en-US" sz="2400" b="1" dirty="0">
              <a:solidFill>
                <a:srgbClr val="FFFFFF"/>
              </a:solidFill>
            </a:endParaRPr>
          </a:p>
          <a:p>
            <a:pPr algn="ctr" eaLnBrk="0" fontAlgn="base" hangingPunct="0">
              <a:spcBef>
                <a:spcPct val="0"/>
              </a:spcBef>
              <a:spcAft>
                <a:spcPct val="0"/>
              </a:spcAft>
            </a:pPr>
            <a:r>
              <a:rPr lang="en-US" sz="2400" b="1" dirty="0">
                <a:solidFill>
                  <a:srgbClr val="FFFFFF"/>
                </a:solidFill>
              </a:rPr>
              <a:t>1.24 million students </a:t>
            </a:r>
          </a:p>
        </p:txBody>
      </p:sp>
      <p:sp>
        <p:nvSpPr>
          <p:cNvPr id="25" name="Rectangle 24"/>
          <p:cNvSpPr/>
          <p:nvPr/>
        </p:nvSpPr>
        <p:spPr>
          <a:xfrm>
            <a:off x="5914939" y="1365885"/>
            <a:ext cx="2848061" cy="107299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400" b="1" dirty="0">
                <a:solidFill>
                  <a:srgbClr val="FFFFFF"/>
                </a:solidFill>
              </a:rPr>
              <a:t>2015 </a:t>
            </a:r>
          </a:p>
          <a:p>
            <a:pPr algn="ctr" eaLnBrk="0" fontAlgn="base" hangingPunct="0">
              <a:spcBef>
                <a:spcPct val="0"/>
              </a:spcBef>
              <a:spcAft>
                <a:spcPct val="0"/>
              </a:spcAft>
            </a:pPr>
            <a:r>
              <a:rPr lang="en-US" sz="2400" b="1" dirty="0">
                <a:solidFill>
                  <a:srgbClr val="FFFFFF"/>
                </a:solidFill>
              </a:rPr>
              <a:t>165 </a:t>
            </a:r>
            <a:r>
              <a:rPr lang="en-US" sz="2400" b="1" dirty="0" smtClean="0">
                <a:solidFill>
                  <a:srgbClr val="FFFFFF"/>
                </a:solidFill>
              </a:rPr>
              <a:t>state/local Orgs</a:t>
            </a:r>
            <a:endParaRPr lang="en-US" sz="2400" b="1" dirty="0">
              <a:solidFill>
                <a:srgbClr val="FFFFFF"/>
              </a:solidFill>
            </a:endParaRPr>
          </a:p>
          <a:p>
            <a:pPr algn="ctr" eaLnBrk="0" fontAlgn="base" hangingPunct="0">
              <a:spcBef>
                <a:spcPct val="0"/>
              </a:spcBef>
              <a:spcAft>
                <a:spcPct val="0"/>
              </a:spcAft>
            </a:pPr>
            <a:r>
              <a:rPr lang="en-US" sz="2400" b="1" dirty="0">
                <a:solidFill>
                  <a:srgbClr val="FFFFFF"/>
                </a:solidFill>
              </a:rPr>
              <a:t>1.5 million students </a:t>
            </a:r>
          </a:p>
        </p:txBody>
      </p:sp>
      <p:sp>
        <p:nvSpPr>
          <p:cNvPr id="26" name="Rectangle 25"/>
          <p:cNvSpPr/>
          <p:nvPr/>
        </p:nvSpPr>
        <p:spPr>
          <a:xfrm>
            <a:off x="380999" y="4296013"/>
            <a:ext cx="3886201" cy="1484471"/>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400" b="1" dirty="0" smtClean="0">
                <a:solidFill>
                  <a:srgbClr val="FFFFFF"/>
                </a:solidFill>
              </a:rPr>
              <a:t>CIS Raise/Expended $2.4 b</a:t>
            </a:r>
          </a:p>
          <a:p>
            <a:pPr algn="ctr" eaLnBrk="0" fontAlgn="base" hangingPunct="0">
              <a:spcBef>
                <a:spcPct val="0"/>
              </a:spcBef>
              <a:spcAft>
                <a:spcPct val="0"/>
              </a:spcAft>
            </a:pPr>
            <a:r>
              <a:rPr lang="en-US" sz="2400" b="1" dirty="0" smtClean="0">
                <a:solidFill>
                  <a:srgbClr val="FFFFFF"/>
                </a:solidFill>
              </a:rPr>
              <a:t>CIS Served 9.3 m Students Cumulatively</a:t>
            </a:r>
            <a:endParaRPr lang="en-US" sz="2400" b="1" dirty="0">
              <a:solidFill>
                <a:srgbClr val="FFFFFF"/>
              </a:solidFill>
            </a:endParaRPr>
          </a:p>
        </p:txBody>
      </p:sp>
      <p:sp>
        <p:nvSpPr>
          <p:cNvPr id="21" name="Rectangle 20"/>
          <p:cNvSpPr/>
          <p:nvPr/>
        </p:nvSpPr>
        <p:spPr>
          <a:xfrm>
            <a:off x="380999" y="2667000"/>
            <a:ext cx="2848061" cy="10668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b="1" dirty="0" smtClean="0">
              <a:solidFill>
                <a:srgbClr val="FFFFFF"/>
              </a:solidFill>
            </a:endParaRPr>
          </a:p>
          <a:p>
            <a:pPr algn="ctr" eaLnBrk="0" fontAlgn="base" hangingPunct="0">
              <a:spcBef>
                <a:spcPct val="0"/>
              </a:spcBef>
              <a:spcAft>
                <a:spcPct val="0"/>
              </a:spcAft>
            </a:pPr>
            <a:r>
              <a:rPr lang="en-US" sz="2400" b="1" dirty="0" smtClean="0">
                <a:solidFill>
                  <a:srgbClr val="FFFFFF"/>
                </a:solidFill>
              </a:rPr>
              <a:t>2007 </a:t>
            </a:r>
          </a:p>
          <a:p>
            <a:pPr algn="ctr" eaLnBrk="0" fontAlgn="base" hangingPunct="0">
              <a:spcBef>
                <a:spcPct val="0"/>
              </a:spcBef>
              <a:spcAft>
                <a:spcPct val="0"/>
              </a:spcAft>
            </a:pPr>
            <a:r>
              <a:rPr lang="en-US" sz="2400" b="1" dirty="0" smtClean="0">
                <a:solidFill>
                  <a:srgbClr val="FFFFFF"/>
                </a:solidFill>
              </a:rPr>
              <a:t>$199 m</a:t>
            </a:r>
            <a:endParaRPr lang="en-US" sz="2400" b="1" dirty="0">
              <a:solidFill>
                <a:srgbClr val="FFFFFF"/>
              </a:solidFill>
            </a:endParaRPr>
          </a:p>
          <a:p>
            <a:pPr algn="ctr" eaLnBrk="0" fontAlgn="base" hangingPunct="0">
              <a:spcBef>
                <a:spcPct val="0"/>
              </a:spcBef>
              <a:spcAft>
                <a:spcPct val="0"/>
              </a:spcAft>
            </a:pPr>
            <a:r>
              <a:rPr lang="en-US" sz="2400" b="1" dirty="0" smtClean="0">
                <a:solidFill>
                  <a:srgbClr val="FFFFFF"/>
                </a:solidFill>
              </a:rPr>
              <a:t>Network Revenues </a:t>
            </a:r>
          </a:p>
          <a:p>
            <a:pPr algn="ctr" eaLnBrk="0" fontAlgn="base" hangingPunct="0">
              <a:spcBef>
                <a:spcPct val="0"/>
              </a:spcBef>
              <a:spcAft>
                <a:spcPct val="0"/>
              </a:spcAft>
            </a:pPr>
            <a:endParaRPr lang="en-US" sz="2400" b="1" dirty="0">
              <a:solidFill>
                <a:srgbClr val="FFFFFF"/>
              </a:solidFill>
            </a:endParaRPr>
          </a:p>
        </p:txBody>
      </p:sp>
      <p:sp>
        <p:nvSpPr>
          <p:cNvPr id="22" name="Rectangle 21"/>
          <p:cNvSpPr/>
          <p:nvPr/>
        </p:nvSpPr>
        <p:spPr>
          <a:xfrm>
            <a:off x="5914939" y="2590799"/>
            <a:ext cx="2848061" cy="1143001"/>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b="1" dirty="0" smtClean="0">
              <a:solidFill>
                <a:srgbClr val="FFFFFF"/>
              </a:solidFill>
            </a:endParaRPr>
          </a:p>
          <a:p>
            <a:pPr algn="ctr" eaLnBrk="0" fontAlgn="base" hangingPunct="0">
              <a:spcBef>
                <a:spcPct val="0"/>
              </a:spcBef>
              <a:spcAft>
                <a:spcPct val="0"/>
              </a:spcAft>
            </a:pPr>
            <a:r>
              <a:rPr lang="en-US" sz="2400" b="1" dirty="0" smtClean="0">
                <a:solidFill>
                  <a:srgbClr val="FFFFFF"/>
                </a:solidFill>
              </a:rPr>
              <a:t>2015 </a:t>
            </a:r>
          </a:p>
          <a:p>
            <a:pPr algn="ctr" eaLnBrk="0" fontAlgn="base" hangingPunct="0">
              <a:spcBef>
                <a:spcPct val="0"/>
              </a:spcBef>
              <a:spcAft>
                <a:spcPct val="0"/>
              </a:spcAft>
            </a:pPr>
            <a:r>
              <a:rPr lang="en-US" sz="2400" b="1" dirty="0" smtClean="0">
                <a:solidFill>
                  <a:srgbClr val="FFFFFF"/>
                </a:solidFill>
              </a:rPr>
              <a:t>$199 m</a:t>
            </a:r>
            <a:endParaRPr lang="en-US" sz="2400" b="1" dirty="0">
              <a:solidFill>
                <a:srgbClr val="FFFFFF"/>
              </a:solidFill>
            </a:endParaRPr>
          </a:p>
          <a:p>
            <a:pPr algn="ctr" eaLnBrk="0" fontAlgn="base" hangingPunct="0">
              <a:spcBef>
                <a:spcPct val="0"/>
              </a:spcBef>
              <a:spcAft>
                <a:spcPct val="0"/>
              </a:spcAft>
            </a:pPr>
            <a:r>
              <a:rPr lang="en-US" sz="2400" b="1" dirty="0" smtClean="0">
                <a:solidFill>
                  <a:srgbClr val="FFFFFF"/>
                </a:solidFill>
              </a:rPr>
              <a:t>Network Revenues</a:t>
            </a:r>
          </a:p>
          <a:p>
            <a:pPr algn="ctr" eaLnBrk="0" fontAlgn="base" hangingPunct="0">
              <a:spcBef>
                <a:spcPct val="0"/>
              </a:spcBef>
              <a:spcAft>
                <a:spcPct val="0"/>
              </a:spcAft>
            </a:pPr>
            <a:endParaRPr lang="en-US" sz="2400" b="1" dirty="0">
              <a:solidFill>
                <a:srgbClr val="FFFFFF"/>
              </a:solidFill>
            </a:endParaRPr>
          </a:p>
        </p:txBody>
      </p:sp>
      <p:sp>
        <p:nvSpPr>
          <p:cNvPr id="7" name="Notched Right Arrow 6"/>
          <p:cNvSpPr/>
          <p:nvPr/>
        </p:nvSpPr>
        <p:spPr>
          <a:xfrm>
            <a:off x="3733800" y="1752600"/>
            <a:ext cx="1752600" cy="4572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9" name="Notched Right Arrow 28"/>
          <p:cNvSpPr/>
          <p:nvPr/>
        </p:nvSpPr>
        <p:spPr>
          <a:xfrm>
            <a:off x="3733800" y="2743200"/>
            <a:ext cx="1752600" cy="4572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30" name="Rectangle 29"/>
          <p:cNvSpPr/>
          <p:nvPr/>
        </p:nvSpPr>
        <p:spPr>
          <a:xfrm>
            <a:off x="5105400" y="4296014"/>
            <a:ext cx="3657600" cy="148447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FFFFFF"/>
                </a:solidFill>
              </a:rPr>
              <a:t> </a:t>
            </a:r>
            <a:r>
              <a:rPr lang="en-US" sz="2800" b="1" dirty="0" smtClean="0">
                <a:solidFill>
                  <a:srgbClr val="FFFFFF"/>
                </a:solidFill>
              </a:rPr>
              <a:t>Consistently Strong Outcomes</a:t>
            </a:r>
            <a:endParaRPr lang="en-US" sz="2800" b="1" dirty="0">
              <a:solidFill>
                <a:srgbClr val="FFFFFF"/>
              </a:solidFill>
            </a:endParaRPr>
          </a:p>
        </p:txBody>
      </p:sp>
    </p:spTree>
    <p:extLst>
      <p:ext uri="{BB962C8B-B14F-4D97-AF65-F5344CB8AC3E}">
        <p14:creationId xmlns:p14="http://schemas.microsoft.com/office/powerpoint/2010/main" val="13213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1" grpId="0" animBg="1"/>
      <p:bldP spid="22" grpId="0" animBg="1"/>
      <p:bldP spid="7"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Capital Aggregation at the Edna McConnell</a:t>
            </a:r>
          </a:p>
          <a:p>
            <a:pPr marL="0" indent="0">
              <a:buNone/>
            </a:pPr>
            <a:r>
              <a:rPr lang="en-US" dirty="0"/>
              <a:t> </a:t>
            </a:r>
            <a:r>
              <a:rPr lang="en-US" dirty="0" smtClean="0"/>
              <a:t>    Clark Foundation (EMCF):</a:t>
            </a:r>
          </a:p>
          <a:p>
            <a:pPr marL="0" indent="0">
              <a:buNone/>
            </a:pPr>
            <a:endParaRPr lang="en-US" dirty="0"/>
          </a:p>
          <a:p>
            <a:r>
              <a:rPr lang="en-US" dirty="0" smtClean="0"/>
              <a:t>Since 2007:  $155 million in growth capital from EMCF</a:t>
            </a:r>
          </a:p>
          <a:p>
            <a:r>
              <a:rPr lang="en-US" dirty="0" smtClean="0"/>
              <a:t>$454 million in coordinated co-investment from 46 partners and the federal Social Innovation Fund; average co-investment $6 million</a:t>
            </a:r>
            <a:endParaRPr lang="en-US" dirty="0"/>
          </a:p>
        </p:txBody>
      </p:sp>
      <p:sp>
        <p:nvSpPr>
          <p:cNvPr id="4" name="Slide Number Placeholder 3"/>
          <p:cNvSpPr>
            <a:spLocks noGrp="1"/>
          </p:cNvSpPr>
          <p:nvPr>
            <p:ph type="sldNum" sz="quarter" idx="12"/>
          </p:nvPr>
        </p:nvSpPr>
        <p:spPr/>
        <p:txBody>
          <a:bodyPr/>
          <a:lstStyle/>
          <a:p>
            <a:fld id="{F25204E4-3738-4BA9-A24B-94892E5BB14E}" type="slidenum">
              <a:rPr lang="en-US" smtClean="0"/>
              <a:t>2</a:t>
            </a:fld>
            <a:endParaRPr lang="en-US"/>
          </a:p>
        </p:txBody>
      </p:sp>
      <p:sp>
        <p:nvSpPr>
          <p:cNvPr id="2" name="Title 1"/>
          <p:cNvSpPr>
            <a:spLocks noGrp="1"/>
          </p:cNvSpPr>
          <p:nvPr>
            <p:ph type="title"/>
          </p:nvPr>
        </p:nvSpPr>
        <p:spPr/>
        <p:txBody>
          <a:bodyPr>
            <a:normAutofit/>
          </a:bodyPr>
          <a:lstStyle/>
          <a:p>
            <a:r>
              <a:rPr lang="en-US" sz="3600" dirty="0" smtClean="0"/>
              <a:t>Key Facts</a:t>
            </a:r>
            <a:endParaRPr lang="en-US" sz="3600" dirty="0"/>
          </a:p>
        </p:txBody>
      </p:sp>
    </p:spTree>
    <p:extLst>
      <p:ext uri="{BB962C8B-B14F-4D97-AF65-F5344CB8AC3E}">
        <p14:creationId xmlns:p14="http://schemas.microsoft.com/office/powerpoint/2010/main" val="288907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76263" y="1881188"/>
            <a:ext cx="7989887" cy="1655762"/>
          </a:xfrm>
        </p:spPr>
        <p:txBody>
          <a:bodyPr/>
          <a:lstStyle/>
          <a:p>
            <a:r>
              <a:rPr lang="en-US" altLang="en-US" smtClean="0"/>
              <a:t>Building Evidence to Improve Policy and Practice</a:t>
            </a:r>
            <a:br>
              <a:rPr lang="en-US" altLang="en-US" smtClean="0"/>
            </a:br>
            <a:endParaRPr lang="en-US" altLang="en-US" sz="3600" smtClean="0"/>
          </a:p>
        </p:txBody>
      </p:sp>
      <p:sp>
        <p:nvSpPr>
          <p:cNvPr id="8195" name="Subtitle 2"/>
          <p:cNvSpPr>
            <a:spLocks noGrp="1"/>
          </p:cNvSpPr>
          <p:nvPr>
            <p:ph type="subTitle" idx="1"/>
          </p:nvPr>
        </p:nvSpPr>
        <p:spPr>
          <a:xfrm>
            <a:off x="957263" y="4122738"/>
            <a:ext cx="7304087" cy="1752600"/>
          </a:xfrm>
        </p:spPr>
        <p:txBody>
          <a:bodyPr/>
          <a:lstStyle/>
          <a:p>
            <a:pPr>
              <a:defRPr/>
            </a:pPr>
            <a:r>
              <a:rPr lang="en-US" dirty="0" smtClean="0"/>
              <a:t>John Martinez</a:t>
            </a:r>
          </a:p>
          <a:p>
            <a:pPr>
              <a:defRPr/>
            </a:pPr>
            <a:r>
              <a:rPr lang="en-US" dirty="0" smtClean="0"/>
              <a:t>Deputy Director of Program Development</a:t>
            </a:r>
          </a:p>
        </p:txBody>
      </p:sp>
    </p:spTree>
    <p:extLst>
      <p:ext uri="{BB962C8B-B14F-4D97-AF65-F5344CB8AC3E}">
        <p14:creationId xmlns:p14="http://schemas.microsoft.com/office/powerpoint/2010/main" val="233553725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What is MDRC?</a:t>
            </a:r>
          </a:p>
        </p:txBody>
      </p:sp>
      <p:sp>
        <p:nvSpPr>
          <p:cNvPr id="3" name="Content Placeholder 2"/>
          <p:cNvSpPr>
            <a:spLocks noGrp="1"/>
          </p:cNvSpPr>
          <p:nvPr>
            <p:ph idx="1"/>
          </p:nvPr>
        </p:nvSpPr>
        <p:spPr>
          <a:xfrm>
            <a:off x="1219200" y="1600200"/>
            <a:ext cx="7543800" cy="4114800"/>
          </a:xfrm>
        </p:spPr>
        <p:txBody>
          <a:bodyPr/>
          <a:lstStyle/>
          <a:p>
            <a:pPr>
              <a:defRPr/>
            </a:pPr>
            <a:r>
              <a:rPr lang="en-US" dirty="0" smtClean="0"/>
              <a:t>Nonpartisan, nonprofit, independent</a:t>
            </a:r>
          </a:p>
          <a:p>
            <a:pPr>
              <a:defRPr/>
            </a:pPr>
            <a:r>
              <a:rPr lang="en-US" dirty="0" smtClean="0"/>
              <a:t>Education and social policy</a:t>
            </a:r>
          </a:p>
          <a:p>
            <a:pPr>
              <a:defRPr/>
            </a:pPr>
            <a:r>
              <a:rPr lang="en-US" dirty="0" smtClean="0"/>
              <a:t>Develops and evaluates solutions to problems</a:t>
            </a:r>
          </a:p>
          <a:p>
            <a:pPr>
              <a:defRPr/>
            </a:pPr>
            <a:r>
              <a:rPr lang="en-US" dirty="0" smtClean="0"/>
              <a:t>40 years of experience</a:t>
            </a:r>
          </a:p>
          <a:p>
            <a:pPr marL="0" indent="0">
              <a:buFontTx/>
              <a:buNone/>
              <a:defRPr/>
            </a:pPr>
            <a:endParaRPr lang="en-US" dirty="0" smtClean="0"/>
          </a:p>
        </p:txBody>
      </p:sp>
    </p:spTree>
    <p:extLst>
      <p:ext uri="{BB962C8B-B14F-4D97-AF65-F5344CB8AC3E}">
        <p14:creationId xmlns:p14="http://schemas.microsoft.com/office/powerpoint/2010/main" val="393034479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600" smtClean="0"/>
              <a:t>What data should organizations collect?</a:t>
            </a:r>
          </a:p>
        </p:txBody>
      </p:sp>
      <p:sp>
        <p:nvSpPr>
          <p:cNvPr id="11267" name="Content Placeholder 2"/>
          <p:cNvSpPr>
            <a:spLocks noGrp="1"/>
          </p:cNvSpPr>
          <p:nvPr>
            <p:ph idx="1"/>
          </p:nvPr>
        </p:nvSpPr>
        <p:spPr/>
        <p:txBody>
          <a:bodyPr/>
          <a:lstStyle/>
          <a:p>
            <a:r>
              <a:rPr lang="en-US" altLang="en-US" smtClean="0"/>
              <a:t>WHO is being served (and not served?)?</a:t>
            </a:r>
          </a:p>
          <a:p>
            <a:r>
              <a:rPr lang="en-US" altLang="en-US" smtClean="0"/>
              <a:t>WHAT services are being delivered?</a:t>
            </a:r>
          </a:p>
          <a:p>
            <a:r>
              <a:rPr lang="en-US" altLang="en-US" smtClean="0"/>
              <a:t>HOW MUCH service is being received (dosage/intensity)?</a:t>
            </a:r>
          </a:p>
          <a:p>
            <a:r>
              <a:rPr lang="en-US" altLang="en-US" smtClean="0"/>
              <a:t>HOW are those being served doing (outcomes)?</a:t>
            </a:r>
          </a:p>
          <a:p>
            <a:r>
              <a:rPr lang="en-US" altLang="en-US" smtClean="0"/>
              <a:t>Having a LOGIC MODEL or THEORY OF CHANGE is extremely helpful!</a:t>
            </a:r>
          </a:p>
          <a:p>
            <a:endParaRPr lang="en-US" altLang="en-US" smtClean="0"/>
          </a:p>
          <a:p>
            <a:endParaRPr lang="en-US" altLang="en-US" smtClean="0"/>
          </a:p>
        </p:txBody>
      </p:sp>
      <p:sp>
        <p:nvSpPr>
          <p:cNvPr id="11268"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D23BC806-2AB2-4DDF-9672-A1461AB3AFE7}" type="slidenum">
              <a:rPr lang="en-US" altLang="en-US" sz="1400" smtClean="0">
                <a:solidFill>
                  <a:srgbClr val="294460"/>
                </a:solidFill>
              </a:rPr>
              <a:pPr/>
              <a:t>22</a:t>
            </a:fld>
            <a:endParaRPr lang="en-US" altLang="en-US" sz="1400" smtClean="0">
              <a:solidFill>
                <a:srgbClr val="294460"/>
              </a:solidFill>
            </a:endParaRPr>
          </a:p>
        </p:txBody>
      </p:sp>
    </p:spTree>
    <p:extLst>
      <p:ext uri="{BB962C8B-B14F-4D97-AF65-F5344CB8AC3E}">
        <p14:creationId xmlns:p14="http://schemas.microsoft.com/office/powerpoint/2010/main" val="130548533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200" smtClean="0"/>
              <a:t>What questions can internal data answer?</a:t>
            </a:r>
          </a:p>
        </p:txBody>
      </p:sp>
      <p:sp>
        <p:nvSpPr>
          <p:cNvPr id="12291" name="Content Placeholder 2"/>
          <p:cNvSpPr>
            <a:spLocks noGrp="1"/>
          </p:cNvSpPr>
          <p:nvPr>
            <p:ph idx="1"/>
          </p:nvPr>
        </p:nvSpPr>
        <p:spPr/>
        <p:txBody>
          <a:bodyPr/>
          <a:lstStyle/>
          <a:p>
            <a:pPr>
              <a:defRPr/>
            </a:pPr>
            <a:r>
              <a:rPr lang="en-US" altLang="en-US" dirty="0" smtClean="0"/>
              <a:t>Is the organization serving who they think they are?</a:t>
            </a:r>
          </a:p>
          <a:p>
            <a:pPr>
              <a:defRPr/>
            </a:pPr>
            <a:r>
              <a:rPr lang="en-US" altLang="en-US" dirty="0" smtClean="0"/>
              <a:t>Is the program/intervention being delivered as planned?</a:t>
            </a:r>
          </a:p>
          <a:p>
            <a:pPr>
              <a:defRPr/>
            </a:pPr>
            <a:r>
              <a:rPr lang="en-US" altLang="en-US" dirty="0" smtClean="0"/>
              <a:t>Do recipients of services appear to be benefitting?</a:t>
            </a:r>
          </a:p>
          <a:p>
            <a:pPr>
              <a:defRPr/>
            </a:pPr>
            <a:r>
              <a:rPr lang="en-US" altLang="en-US" dirty="0" smtClean="0"/>
              <a:t>Key tool for performance management</a:t>
            </a:r>
          </a:p>
          <a:p>
            <a:pPr marL="0" indent="0">
              <a:buFontTx/>
              <a:buNone/>
              <a:defRPr/>
            </a:pPr>
            <a:endParaRPr lang="en-US" altLang="en-US" dirty="0" smtClean="0"/>
          </a:p>
          <a:p>
            <a:pPr>
              <a:defRPr/>
            </a:pPr>
            <a:endParaRPr lang="en-US" altLang="en-US" dirty="0" smtClean="0"/>
          </a:p>
          <a:p>
            <a:pPr marL="0" indent="0">
              <a:buFontTx/>
              <a:buNone/>
              <a:defRPr/>
            </a:pPr>
            <a:endParaRPr lang="en-US" altLang="en-US" dirty="0" smtClean="0"/>
          </a:p>
        </p:txBody>
      </p:sp>
      <p:sp>
        <p:nvSpPr>
          <p:cNvPr id="12292"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2A49F5A7-5422-46A3-B8F0-FAB2C8423282}" type="slidenum">
              <a:rPr lang="en-US" altLang="en-US" sz="1400" smtClean="0">
                <a:solidFill>
                  <a:srgbClr val="294460"/>
                </a:solidFill>
              </a:rPr>
              <a:pPr/>
              <a:t>23</a:t>
            </a:fld>
            <a:endParaRPr lang="en-US" altLang="en-US" sz="1400" smtClean="0">
              <a:solidFill>
                <a:srgbClr val="294460"/>
              </a:solidFill>
            </a:endParaRPr>
          </a:p>
        </p:txBody>
      </p:sp>
    </p:spTree>
    <p:extLst>
      <p:ext uri="{BB962C8B-B14F-4D97-AF65-F5344CB8AC3E}">
        <p14:creationId xmlns:p14="http://schemas.microsoft.com/office/powerpoint/2010/main" val="169658834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smtClean="0"/>
              <a:t>Role of third party (rigorous) evaluation</a:t>
            </a:r>
          </a:p>
        </p:txBody>
      </p:sp>
      <p:sp>
        <p:nvSpPr>
          <p:cNvPr id="13315" name="Content Placeholder 2"/>
          <p:cNvSpPr>
            <a:spLocks noGrp="1"/>
          </p:cNvSpPr>
          <p:nvPr>
            <p:ph idx="1"/>
          </p:nvPr>
        </p:nvSpPr>
        <p:spPr/>
        <p:txBody>
          <a:bodyPr/>
          <a:lstStyle/>
          <a:p>
            <a:r>
              <a:rPr lang="en-US" altLang="en-US" smtClean="0"/>
              <a:t>Objective assessment</a:t>
            </a:r>
          </a:p>
          <a:p>
            <a:r>
              <a:rPr lang="en-US" altLang="en-US" smtClean="0"/>
              <a:t>Opportunities to further strengthen/improve</a:t>
            </a:r>
          </a:p>
          <a:p>
            <a:r>
              <a:rPr lang="en-US" altLang="en-US" smtClean="0"/>
              <a:t>Can answer the question: what difference does a program make</a:t>
            </a:r>
          </a:p>
          <a:p>
            <a:r>
              <a:rPr lang="en-US" altLang="en-US" smtClean="0"/>
              <a:t>Should be an important tool in performance measurement/program improvement</a:t>
            </a:r>
          </a:p>
          <a:p>
            <a:r>
              <a:rPr lang="en-US" altLang="en-US" smtClean="0"/>
              <a:t>Provides valuable information for scaling</a:t>
            </a:r>
          </a:p>
          <a:p>
            <a:endParaRPr lang="en-US" altLang="en-US" smtClean="0"/>
          </a:p>
        </p:txBody>
      </p:sp>
      <p:sp>
        <p:nvSpPr>
          <p:cNvPr id="1331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663F36A5-A03A-4468-A586-A37589524147}" type="slidenum">
              <a:rPr lang="en-US" altLang="en-US" sz="1400" smtClean="0">
                <a:solidFill>
                  <a:srgbClr val="294460"/>
                </a:solidFill>
              </a:rPr>
              <a:pPr/>
              <a:t>24</a:t>
            </a:fld>
            <a:endParaRPr lang="en-US" altLang="en-US" sz="1400" smtClean="0">
              <a:solidFill>
                <a:srgbClr val="294460"/>
              </a:solidFill>
            </a:endParaRPr>
          </a:p>
        </p:txBody>
      </p:sp>
    </p:spTree>
    <p:extLst>
      <p:ext uri="{BB962C8B-B14F-4D97-AF65-F5344CB8AC3E}">
        <p14:creationId xmlns:p14="http://schemas.microsoft.com/office/powerpoint/2010/main" val="97085860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smtClean="0"/>
              <a:t>Some “DOs” and DON’Ts” to 3</a:t>
            </a:r>
            <a:r>
              <a:rPr lang="en-US" altLang="en-US" sz="3200" baseline="30000" smtClean="0"/>
              <a:t>rd</a:t>
            </a:r>
            <a:r>
              <a:rPr lang="en-US" altLang="en-US" sz="3200" smtClean="0"/>
              <a:t> party evals</a:t>
            </a:r>
          </a:p>
        </p:txBody>
      </p:sp>
      <p:sp>
        <p:nvSpPr>
          <p:cNvPr id="14339" name="Content Placeholder 2"/>
          <p:cNvSpPr>
            <a:spLocks noGrp="1"/>
          </p:cNvSpPr>
          <p:nvPr>
            <p:ph idx="1"/>
          </p:nvPr>
        </p:nvSpPr>
        <p:spPr/>
        <p:txBody>
          <a:bodyPr/>
          <a:lstStyle/>
          <a:p>
            <a:r>
              <a:rPr lang="en-US" altLang="en-US" smtClean="0"/>
              <a:t>Shouldn’t simply provide a “thumbs up” or “thumbs down”</a:t>
            </a:r>
          </a:p>
          <a:p>
            <a:pPr lvl="1"/>
            <a:r>
              <a:rPr lang="en-US" altLang="en-US" smtClean="0"/>
              <a:t>Important to ID what worked, what didn’t, why, and if possible, how to improve</a:t>
            </a:r>
          </a:p>
          <a:p>
            <a:r>
              <a:rPr lang="en-US" altLang="en-US" smtClean="0"/>
              <a:t>Shouldn’t be a “one and done”</a:t>
            </a:r>
          </a:p>
          <a:p>
            <a:pPr lvl="1"/>
            <a:r>
              <a:rPr lang="en-US" altLang="en-US" smtClean="0"/>
              <a:t>Important to continue to build evidence</a:t>
            </a:r>
          </a:p>
          <a:p>
            <a:r>
              <a:rPr lang="en-US" altLang="en-US" smtClean="0"/>
              <a:t>Evaluator shouldn’t be solely “driving the bus”</a:t>
            </a:r>
          </a:p>
          <a:p>
            <a:pPr lvl="1"/>
            <a:r>
              <a:rPr lang="en-US" altLang="en-US" smtClean="0"/>
              <a:t>Eval should also answer organization’s ques</a:t>
            </a:r>
          </a:p>
        </p:txBody>
      </p:sp>
      <p:sp>
        <p:nvSpPr>
          <p:cNvPr id="1434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72AC6A69-BBC1-4B8F-AF64-2D14045AC18D}" type="slidenum">
              <a:rPr lang="en-US" altLang="en-US" sz="1400" smtClean="0">
                <a:solidFill>
                  <a:srgbClr val="294460"/>
                </a:solidFill>
              </a:rPr>
              <a:pPr/>
              <a:t>25</a:t>
            </a:fld>
            <a:endParaRPr lang="en-US" altLang="en-US" sz="1400" smtClean="0">
              <a:solidFill>
                <a:srgbClr val="294460"/>
              </a:solidFill>
            </a:endParaRPr>
          </a:p>
        </p:txBody>
      </p:sp>
    </p:spTree>
    <p:extLst>
      <p:ext uri="{BB962C8B-B14F-4D97-AF65-F5344CB8AC3E}">
        <p14:creationId xmlns:p14="http://schemas.microsoft.com/office/powerpoint/2010/main" val="148005417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smtClean="0"/>
              <a:t>Communication: </a:t>
            </a:r>
            <a:br>
              <a:rPr lang="en-US" altLang="en-US" sz="3200" smtClean="0"/>
            </a:br>
            <a:r>
              <a:rPr lang="en-US" altLang="en-US" sz="3200" smtClean="0"/>
              <a:t>I have results, now what? </a:t>
            </a:r>
          </a:p>
        </p:txBody>
      </p:sp>
      <p:sp>
        <p:nvSpPr>
          <p:cNvPr id="15363" name="Content Placeholder 2"/>
          <p:cNvSpPr>
            <a:spLocks noGrp="1"/>
          </p:cNvSpPr>
          <p:nvPr>
            <p:ph idx="1"/>
          </p:nvPr>
        </p:nvSpPr>
        <p:spPr/>
        <p:txBody>
          <a:bodyPr/>
          <a:lstStyle/>
          <a:p>
            <a:r>
              <a:rPr lang="en-US" altLang="en-US" smtClean="0"/>
              <a:t>Research reports</a:t>
            </a:r>
          </a:p>
          <a:p>
            <a:r>
              <a:rPr lang="en-US" altLang="en-US" smtClean="0"/>
              <a:t>Reframe and repackage results to speak to a wide range of stakeholders (“Translate”)</a:t>
            </a:r>
          </a:p>
          <a:p>
            <a:r>
              <a:rPr lang="en-US" altLang="en-US" smtClean="0"/>
              <a:t>Actively disseminate results so it gets into the hands of policy makers</a:t>
            </a:r>
          </a:p>
          <a:p>
            <a:endParaRPr lang="en-US" altLang="en-US" smtClean="0"/>
          </a:p>
          <a:p>
            <a:endParaRPr lang="en-US" altLang="en-US" smtClean="0"/>
          </a:p>
        </p:txBody>
      </p:sp>
      <p:sp>
        <p:nvSpPr>
          <p:cNvPr id="1536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C99D15EF-B335-46DE-AEAD-23E9D3E25C9D}" type="slidenum">
              <a:rPr lang="en-US" altLang="en-US" sz="1400" smtClean="0">
                <a:solidFill>
                  <a:srgbClr val="294460"/>
                </a:solidFill>
              </a:rPr>
              <a:pPr/>
              <a:t>26</a:t>
            </a:fld>
            <a:endParaRPr lang="en-US" altLang="en-US" sz="1400" smtClean="0">
              <a:solidFill>
                <a:srgbClr val="294460"/>
              </a:solidFill>
            </a:endParaRPr>
          </a:p>
        </p:txBody>
      </p:sp>
    </p:spTree>
    <p:extLst>
      <p:ext uri="{BB962C8B-B14F-4D97-AF65-F5344CB8AC3E}">
        <p14:creationId xmlns:p14="http://schemas.microsoft.com/office/powerpoint/2010/main" val="315299025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l="34232" t="17560" r="32692" b="7411"/>
          <a:stretch>
            <a:fillRect/>
          </a:stretch>
        </p:blipFill>
        <p:spPr bwMode="auto">
          <a:xfrm>
            <a:off x="2087563" y="1268413"/>
            <a:ext cx="4716462"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14409"/>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idx="1"/>
          </p:nvPr>
        </p:nvSpPr>
        <p:spPr>
          <a:xfrm>
            <a:off x="719138" y="3249613"/>
            <a:ext cx="7772400" cy="1500187"/>
          </a:xfrm>
        </p:spPr>
        <p:txBody>
          <a:bodyPr/>
          <a:lstStyle/>
          <a:p>
            <a:pPr algn="ctr"/>
            <a:endParaRPr lang="en-US" altLang="en-US" sz="4000" smtClean="0">
              <a:hlinkClick r:id="rId2"/>
            </a:endParaRPr>
          </a:p>
          <a:p>
            <a:pPr algn="ctr"/>
            <a:endParaRPr lang="en-US" altLang="en-US" sz="4000" smtClean="0">
              <a:hlinkClick r:id="rId2"/>
            </a:endParaRPr>
          </a:p>
          <a:p>
            <a:pPr algn="ctr"/>
            <a:r>
              <a:rPr lang="en-US" altLang="en-US" sz="4000" smtClean="0">
                <a:hlinkClick r:id="rId2"/>
              </a:rPr>
              <a:t>John.Martinez@mdrc.org</a:t>
            </a:r>
            <a:endParaRPr lang="en-US" altLang="en-US" sz="4000" smtClean="0"/>
          </a:p>
          <a:p>
            <a:pPr algn="ctr"/>
            <a:endParaRPr lang="en-US" altLang="en-US" sz="4000" smtClean="0"/>
          </a:p>
          <a:p>
            <a:pPr algn="ctr"/>
            <a:r>
              <a:rPr lang="en-US" altLang="en-US" sz="4000" smtClean="0">
                <a:hlinkClick r:id="rId3"/>
              </a:rPr>
              <a:t>WWW.MDRC.ORG</a:t>
            </a:r>
            <a:endParaRPr lang="en-US" altLang="en-US" sz="4000" smtClean="0"/>
          </a:p>
          <a:p>
            <a:pPr algn="ctr"/>
            <a:endParaRPr lang="en-US" altLang="en-US" sz="4000" smtClean="0"/>
          </a:p>
        </p:txBody>
      </p:sp>
    </p:spTree>
    <p:extLst>
      <p:ext uri="{BB962C8B-B14F-4D97-AF65-F5344CB8AC3E}">
        <p14:creationId xmlns:p14="http://schemas.microsoft.com/office/powerpoint/2010/main" val="56813869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2800" dirty="0" smtClean="0"/>
              <a:t>Growth Capital Aggregation Pilot (GCAP) – 2007</a:t>
            </a:r>
          </a:p>
          <a:p>
            <a:pPr marL="0" indent="0">
              <a:buNone/>
            </a:pPr>
            <a:r>
              <a:rPr lang="en-US" sz="2800" dirty="0"/>
              <a:t>	</a:t>
            </a:r>
            <a:r>
              <a:rPr lang="en-US" sz="2400" b="1" i="1" dirty="0" smtClean="0"/>
              <a:t>Nurse-Family Partnership -- $50 million, 5 years, </a:t>
            </a:r>
          </a:p>
          <a:p>
            <a:pPr marL="0" indent="0">
              <a:buNone/>
            </a:pPr>
            <a:r>
              <a:rPr lang="en-US" sz="2400" b="1" i="1" dirty="0"/>
              <a:t>	</a:t>
            </a:r>
            <a:r>
              <a:rPr lang="en-US" sz="2400" b="1" i="1" dirty="0" smtClean="0"/>
              <a:t>	extended to 7 years</a:t>
            </a:r>
          </a:p>
          <a:p>
            <a:pPr lvl="2"/>
            <a:r>
              <a:rPr lang="en-US" sz="2000" b="1" i="1" dirty="0" smtClean="0"/>
              <a:t>$12 million EMCF</a:t>
            </a:r>
          </a:p>
          <a:p>
            <a:pPr lvl="2"/>
            <a:r>
              <a:rPr lang="en-US" sz="2000" b="1" i="1" dirty="0" smtClean="0"/>
              <a:t>$38 million from 7 co-investors and NFP board</a:t>
            </a:r>
          </a:p>
          <a:p>
            <a:pPr marL="914400" lvl="2" indent="0">
              <a:buNone/>
            </a:pPr>
            <a:r>
              <a:rPr lang="en-US" dirty="0" smtClean="0"/>
              <a:t>Citizen Schools -- $48.8 million in two raises, 8 years</a:t>
            </a:r>
          </a:p>
          <a:p>
            <a:pPr lvl="2"/>
            <a:r>
              <a:rPr lang="en-US" sz="2000" dirty="0" smtClean="0"/>
              <a:t>$18 million EMCF</a:t>
            </a:r>
          </a:p>
          <a:p>
            <a:pPr lvl="2"/>
            <a:r>
              <a:rPr lang="en-US" sz="2000" dirty="0" smtClean="0"/>
              <a:t>$30.8 million from 14 co-investors and CS board</a:t>
            </a:r>
          </a:p>
          <a:p>
            <a:pPr marL="914400" lvl="2" indent="0">
              <a:buNone/>
            </a:pPr>
            <a:r>
              <a:rPr lang="en-US" dirty="0" smtClean="0"/>
              <a:t>Youth Villages</a:t>
            </a:r>
            <a:r>
              <a:rPr lang="en-US" sz="1600" dirty="0"/>
              <a:t>	</a:t>
            </a:r>
            <a:r>
              <a:rPr lang="en-US" sz="1600" dirty="0" smtClean="0"/>
              <a:t>-- </a:t>
            </a:r>
            <a:r>
              <a:rPr lang="en-US" dirty="0" smtClean="0"/>
              <a:t>$85 million in 2 raises, 10 years</a:t>
            </a:r>
          </a:p>
          <a:p>
            <a:pPr lvl="2"/>
            <a:r>
              <a:rPr lang="en-US" sz="2000" dirty="0" smtClean="0"/>
              <a:t>$30 million EMCF</a:t>
            </a:r>
          </a:p>
          <a:p>
            <a:pPr lvl="2"/>
            <a:r>
              <a:rPr lang="en-US" sz="2000" dirty="0" smtClean="0"/>
              <a:t>$55 million from 15 co-investors and HCZ board</a:t>
            </a:r>
          </a:p>
          <a:p>
            <a:pPr marL="914400" lvl="2" indent="0">
              <a:buNone/>
            </a:pPr>
            <a:endParaRPr lang="en-US" sz="2000" dirty="0"/>
          </a:p>
        </p:txBody>
      </p:sp>
      <p:sp>
        <p:nvSpPr>
          <p:cNvPr id="4" name="Slide Number Placeholder 3"/>
          <p:cNvSpPr>
            <a:spLocks noGrp="1"/>
          </p:cNvSpPr>
          <p:nvPr>
            <p:ph type="sldNum" sz="quarter" idx="12"/>
          </p:nvPr>
        </p:nvSpPr>
        <p:spPr/>
        <p:txBody>
          <a:bodyPr/>
          <a:lstStyle/>
          <a:p>
            <a:fld id="{F25204E4-3738-4BA9-A24B-94892E5BB14E}" type="slidenum">
              <a:rPr lang="en-US" smtClean="0"/>
              <a:t>3</a:t>
            </a:fld>
            <a:endParaRPr lang="en-US" dirty="0"/>
          </a:p>
        </p:txBody>
      </p:sp>
      <p:sp>
        <p:nvSpPr>
          <p:cNvPr id="2" name="Title 1"/>
          <p:cNvSpPr>
            <a:spLocks noGrp="1"/>
          </p:cNvSpPr>
          <p:nvPr>
            <p:ph type="title"/>
          </p:nvPr>
        </p:nvSpPr>
        <p:spPr/>
        <p:txBody>
          <a:bodyPr>
            <a:normAutofit/>
          </a:bodyPr>
          <a:lstStyle/>
          <a:p>
            <a:r>
              <a:rPr lang="en-US" sz="3600" dirty="0" smtClean="0"/>
              <a:t>Campaigns for Individual Organizations</a:t>
            </a:r>
            <a:endParaRPr lang="en-US" sz="3600" dirty="0"/>
          </a:p>
        </p:txBody>
      </p:sp>
    </p:spTree>
    <p:extLst>
      <p:ext uri="{BB962C8B-B14F-4D97-AF65-F5344CB8AC3E}">
        <p14:creationId xmlns:p14="http://schemas.microsoft.com/office/powerpoint/2010/main" val="305091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	Harlem Children’s Zone – 2010, $80 million, 4 years</a:t>
            </a:r>
          </a:p>
          <a:p>
            <a:pPr lvl="2"/>
            <a:r>
              <a:rPr lang="en-US" sz="2000" dirty="0" smtClean="0"/>
              <a:t>$15 million EMCF</a:t>
            </a:r>
          </a:p>
          <a:p>
            <a:pPr lvl="2"/>
            <a:r>
              <a:rPr lang="en-US" sz="2000" dirty="0" smtClean="0"/>
              <a:t>$65 million from 8 co-investors and HCZ board</a:t>
            </a:r>
          </a:p>
          <a:p>
            <a:pPr lvl="2"/>
            <a:endParaRPr lang="en-US" sz="1600" dirty="0" smtClean="0"/>
          </a:p>
          <a:p>
            <a:pPr lvl="2"/>
            <a:endParaRPr lang="en-US" sz="1600" dirty="0"/>
          </a:p>
        </p:txBody>
      </p:sp>
      <p:sp>
        <p:nvSpPr>
          <p:cNvPr id="4" name="Slide Number Placeholder 3"/>
          <p:cNvSpPr>
            <a:spLocks noGrp="1"/>
          </p:cNvSpPr>
          <p:nvPr>
            <p:ph type="sldNum" sz="quarter" idx="12"/>
          </p:nvPr>
        </p:nvSpPr>
        <p:spPr/>
        <p:txBody>
          <a:bodyPr/>
          <a:lstStyle/>
          <a:p>
            <a:fld id="{F25204E4-3738-4BA9-A24B-94892E5BB14E}" type="slidenum">
              <a:rPr lang="en-US" smtClean="0"/>
              <a:t>4</a:t>
            </a:fld>
            <a:endParaRPr lang="en-US"/>
          </a:p>
        </p:txBody>
      </p:sp>
      <p:sp>
        <p:nvSpPr>
          <p:cNvPr id="2" name="Title 1"/>
          <p:cNvSpPr>
            <a:spLocks noGrp="1"/>
          </p:cNvSpPr>
          <p:nvPr>
            <p:ph type="title"/>
          </p:nvPr>
        </p:nvSpPr>
        <p:spPr/>
        <p:txBody>
          <a:bodyPr>
            <a:normAutofit/>
          </a:bodyPr>
          <a:lstStyle/>
          <a:p>
            <a:r>
              <a:rPr lang="en-US" sz="3600" dirty="0" smtClean="0"/>
              <a:t>Campaigns for Individual Organizations</a:t>
            </a:r>
            <a:endParaRPr lang="en-US" sz="3600" dirty="0"/>
          </a:p>
        </p:txBody>
      </p:sp>
    </p:spTree>
    <p:extLst>
      <p:ext uri="{BB962C8B-B14F-4D97-AF65-F5344CB8AC3E}">
        <p14:creationId xmlns:p14="http://schemas.microsoft.com/office/powerpoint/2010/main" val="218765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408333" cy="3450696"/>
          </a:xfrm>
        </p:spPr>
        <p:txBody>
          <a:bodyPr>
            <a:normAutofit/>
          </a:bodyPr>
          <a:lstStyle/>
          <a:p>
            <a:pPr marL="0" indent="0">
              <a:buNone/>
            </a:pPr>
            <a:r>
              <a:rPr lang="en-US" sz="2400" dirty="0" smtClean="0"/>
              <a:t>12 Grantees – selected in mandated open competition</a:t>
            </a:r>
          </a:p>
          <a:p>
            <a:pPr lvl="2"/>
            <a:r>
              <a:rPr lang="en-US" dirty="0" smtClean="0"/>
              <a:t>Grants (including match) ranged from $7 to $12 million over 3-4 years</a:t>
            </a:r>
          </a:p>
          <a:p>
            <a:pPr lvl="2"/>
            <a:endParaRPr lang="en-US" dirty="0" smtClean="0"/>
          </a:p>
        </p:txBody>
      </p:sp>
      <p:sp>
        <p:nvSpPr>
          <p:cNvPr id="4" name="Slide Number Placeholder 3"/>
          <p:cNvSpPr>
            <a:spLocks noGrp="1"/>
          </p:cNvSpPr>
          <p:nvPr>
            <p:ph type="sldNum" sz="quarter" idx="12"/>
          </p:nvPr>
        </p:nvSpPr>
        <p:spPr/>
        <p:txBody>
          <a:bodyPr/>
          <a:lstStyle/>
          <a:p>
            <a:fld id="{F25204E4-3738-4BA9-A24B-94892E5BB14E}" type="slidenum">
              <a:rPr lang="en-US" smtClean="0"/>
              <a:t>5</a:t>
            </a:fld>
            <a:endParaRPr lang="en-US"/>
          </a:p>
        </p:txBody>
      </p:sp>
      <p:sp>
        <p:nvSpPr>
          <p:cNvPr id="2" name="Title 1"/>
          <p:cNvSpPr>
            <a:spLocks noGrp="1"/>
          </p:cNvSpPr>
          <p:nvPr>
            <p:ph type="title"/>
          </p:nvPr>
        </p:nvSpPr>
        <p:spPr/>
        <p:txBody>
          <a:bodyPr>
            <a:normAutofit/>
          </a:bodyPr>
          <a:lstStyle/>
          <a:p>
            <a:r>
              <a:rPr lang="en-US" sz="3600" dirty="0" smtClean="0"/>
              <a:t>True North Fund -- 2011</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682022135"/>
              </p:ext>
            </p:extLst>
          </p:nvPr>
        </p:nvGraphicFramePr>
        <p:xfrm>
          <a:off x="1219200" y="2971800"/>
          <a:ext cx="6172200" cy="3581400"/>
        </p:xfrm>
        <a:graphic>
          <a:graphicData uri="http://schemas.openxmlformats.org/drawingml/2006/table">
            <a:tbl>
              <a:tblPr firstRow="1" bandRow="1">
                <a:tableStyleId>{69CF1AB2-1976-4502-BF36-3FF5EA218861}</a:tableStyleId>
              </a:tblPr>
              <a:tblGrid>
                <a:gridCol w="2057400"/>
                <a:gridCol w="2057400"/>
                <a:gridCol w="2057400"/>
              </a:tblGrid>
              <a:tr h="895350">
                <a:tc>
                  <a:txBody>
                    <a:bodyPr/>
                    <a:lstStyle/>
                    <a:p>
                      <a:r>
                        <a:rPr lang="en-US" sz="1600" b="0" dirty="0" smtClean="0"/>
                        <a:t>BELL</a:t>
                      </a:r>
                      <a:endParaRPr lang="en-US" sz="1600" b="0" dirty="0"/>
                    </a:p>
                  </a:txBody>
                  <a:tcPr/>
                </a:tc>
                <a:tc>
                  <a:txBody>
                    <a:bodyPr/>
                    <a:lstStyle/>
                    <a:p>
                      <a:r>
                        <a:rPr lang="en-US" sz="1600" b="0" dirty="0" smtClean="0"/>
                        <a:t>Children’s Institute</a:t>
                      </a:r>
                      <a:endParaRPr lang="en-US" sz="1600" b="0" dirty="0"/>
                    </a:p>
                  </a:txBody>
                  <a:tcPr/>
                </a:tc>
                <a:tc>
                  <a:txBody>
                    <a:bodyPr/>
                    <a:lstStyle/>
                    <a:p>
                      <a:r>
                        <a:rPr lang="en-US" sz="1600" b="0" dirty="0" smtClean="0"/>
                        <a:t>Reading</a:t>
                      </a:r>
                      <a:r>
                        <a:rPr lang="en-US" sz="1600" b="0" baseline="0" dirty="0" smtClean="0"/>
                        <a:t> Partners</a:t>
                      </a:r>
                      <a:endParaRPr lang="en-US" sz="1600" b="0" dirty="0"/>
                    </a:p>
                  </a:txBody>
                  <a:tcPr/>
                </a:tc>
              </a:tr>
              <a:tr h="895350">
                <a:tc>
                  <a:txBody>
                    <a:bodyPr/>
                    <a:lstStyle/>
                    <a:p>
                      <a:r>
                        <a:rPr lang="en-US" sz="1600" dirty="0" smtClean="0"/>
                        <a:t>Center for Employment Opportunities</a:t>
                      </a:r>
                      <a:endParaRPr lang="en-US" sz="1600" dirty="0"/>
                    </a:p>
                  </a:txBody>
                  <a:tcPr/>
                </a:tc>
                <a:tc>
                  <a:txBody>
                    <a:bodyPr/>
                    <a:lstStyle/>
                    <a:p>
                      <a:r>
                        <a:rPr lang="en-US" sz="1600" dirty="0" smtClean="0"/>
                        <a:t>Communities in Schools</a:t>
                      </a:r>
                      <a:endParaRPr lang="en-US" sz="1600" b="1" i="1" dirty="0"/>
                    </a:p>
                  </a:txBody>
                  <a:tcPr/>
                </a:tc>
                <a:tc>
                  <a:txBody>
                    <a:bodyPr/>
                    <a:lstStyle/>
                    <a:p>
                      <a:r>
                        <a:rPr lang="en-US" sz="1600" dirty="0" smtClean="0"/>
                        <a:t>The SEED Foundation</a:t>
                      </a:r>
                      <a:endParaRPr lang="en-US" sz="1600" dirty="0"/>
                    </a:p>
                  </a:txBody>
                  <a:tcPr/>
                </a:tc>
              </a:tr>
              <a:tr h="895350">
                <a:tc>
                  <a:txBody>
                    <a:bodyPr/>
                    <a:lstStyle/>
                    <a:p>
                      <a:r>
                        <a:rPr lang="en-US" sz="1600" dirty="0" smtClean="0"/>
                        <a:t>Carrera Adolescent Pregnancy Prevention Program</a:t>
                      </a:r>
                      <a:endParaRPr lang="en-US" sz="1600" dirty="0"/>
                    </a:p>
                  </a:txBody>
                  <a:tcPr/>
                </a:tc>
                <a:tc>
                  <a:txBody>
                    <a:bodyPr/>
                    <a:lstStyle/>
                    <a:p>
                      <a:r>
                        <a:rPr lang="en-US" sz="1600" dirty="0" smtClean="0"/>
                        <a:t>Gateway to College National Network</a:t>
                      </a:r>
                    </a:p>
                    <a:p>
                      <a:endParaRPr lang="en-US" sz="1600" dirty="0"/>
                    </a:p>
                  </a:txBody>
                  <a:tcPr/>
                </a:tc>
                <a:tc>
                  <a:txBody>
                    <a:bodyPr/>
                    <a:lstStyle/>
                    <a:p>
                      <a:r>
                        <a:rPr lang="en-US" sz="1600" dirty="0" smtClean="0"/>
                        <a:t>WINGS for Kids</a:t>
                      </a:r>
                      <a:endParaRPr lang="en-US" sz="1600" dirty="0"/>
                    </a:p>
                  </a:txBody>
                  <a:tcPr/>
                </a:tc>
              </a:tr>
              <a:tr h="895350">
                <a:tc>
                  <a:txBody>
                    <a:bodyPr/>
                    <a:lstStyle/>
                    <a:p>
                      <a:r>
                        <a:rPr lang="en-US" sz="1600" dirty="0" smtClean="0"/>
                        <a:t>Children’s Home Society of North Carolina</a:t>
                      </a:r>
                      <a:endParaRPr lang="en-US" sz="1600" dirty="0"/>
                    </a:p>
                  </a:txBody>
                  <a:tcPr/>
                </a:tc>
                <a:tc>
                  <a:txBody>
                    <a:bodyPr/>
                    <a:lstStyle/>
                    <a:p>
                      <a:r>
                        <a:rPr lang="en-US" sz="1600" dirty="0" smtClean="0"/>
                        <a:t>PACE Center</a:t>
                      </a:r>
                      <a:r>
                        <a:rPr lang="en-US" sz="1600" baseline="0" dirty="0" smtClean="0"/>
                        <a:t> for Girls</a:t>
                      </a:r>
                      <a:endParaRPr lang="en-US" sz="1600" dirty="0"/>
                    </a:p>
                  </a:txBody>
                  <a:tcPr/>
                </a:tc>
                <a:tc>
                  <a:txBody>
                    <a:bodyPr/>
                    <a:lstStyle/>
                    <a:p>
                      <a:r>
                        <a:rPr lang="en-US" sz="1600" dirty="0" smtClean="0"/>
                        <a:t>Youth Guidance – Becoming</a:t>
                      </a:r>
                      <a:r>
                        <a:rPr lang="en-US" sz="1600" baseline="0" dirty="0" smtClean="0"/>
                        <a:t> a Man</a:t>
                      </a:r>
                      <a:endParaRPr lang="en-US" sz="1600" dirty="0"/>
                    </a:p>
                  </a:txBody>
                  <a:tcPr/>
                </a:tc>
              </a:tr>
            </a:tbl>
          </a:graphicData>
        </a:graphic>
      </p:graphicFrame>
    </p:spTree>
    <p:extLst>
      <p:ext uri="{BB962C8B-B14F-4D97-AF65-F5344CB8AC3E}">
        <p14:creationId xmlns:p14="http://schemas.microsoft.com/office/powerpoint/2010/main" val="205376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r>
              <a:rPr lang="en-US" sz="2400" dirty="0" smtClean="0"/>
              <a:t>$123 million</a:t>
            </a:r>
          </a:p>
          <a:p>
            <a:pPr marL="0" indent="0">
              <a:buNone/>
            </a:pPr>
            <a:endParaRPr lang="en-US" sz="2400" dirty="0" smtClean="0"/>
          </a:p>
          <a:p>
            <a:pPr lvl="2"/>
            <a:r>
              <a:rPr lang="en-US" sz="2600" dirty="0" smtClean="0"/>
              <a:t>$30 million EMCF</a:t>
            </a:r>
          </a:p>
          <a:p>
            <a:pPr lvl="2"/>
            <a:r>
              <a:rPr lang="en-US" sz="2600" dirty="0" smtClean="0"/>
              <a:t>$30 million Social Innovation Fund</a:t>
            </a:r>
          </a:p>
          <a:p>
            <a:pPr lvl="2"/>
            <a:r>
              <a:rPr lang="en-US" sz="2600" dirty="0"/>
              <a:t>$</a:t>
            </a:r>
            <a:r>
              <a:rPr lang="en-US" sz="2600" dirty="0" smtClean="0"/>
              <a:t>63 million from 14 co-investors</a:t>
            </a:r>
          </a:p>
          <a:p>
            <a:pPr marL="1371600" lvl="3" indent="0">
              <a:buNone/>
            </a:pPr>
            <a:r>
              <a:rPr lang="en-US" sz="2400" dirty="0" smtClean="0"/>
              <a:t>50% General Fund</a:t>
            </a:r>
          </a:p>
          <a:p>
            <a:pPr marL="1371600" lvl="3" indent="0">
              <a:buNone/>
            </a:pPr>
            <a:r>
              <a:rPr lang="en-US" sz="2400" dirty="0" smtClean="0"/>
              <a:t>25% Regional Partners</a:t>
            </a:r>
          </a:p>
          <a:p>
            <a:pPr marL="1371600" lvl="3" indent="0">
              <a:buNone/>
            </a:pPr>
            <a:r>
              <a:rPr lang="en-US" sz="2400" dirty="0" smtClean="0"/>
              <a:t>25% Individual Grantees</a:t>
            </a:r>
          </a:p>
          <a:p>
            <a:pPr marL="114300" indent="0">
              <a:buNone/>
            </a:pPr>
            <a:endParaRPr lang="en-US" sz="2600" dirty="0" smtClean="0"/>
          </a:p>
          <a:p>
            <a:pPr marL="114300" indent="0">
              <a:buNone/>
            </a:pPr>
            <a:r>
              <a:rPr lang="en-US" sz="2400" dirty="0" smtClean="0"/>
              <a:t>7 institutional co-investors</a:t>
            </a:r>
          </a:p>
          <a:p>
            <a:pPr marL="114300" indent="0">
              <a:buNone/>
            </a:pPr>
            <a:r>
              <a:rPr lang="en-US" sz="2400" dirty="0" smtClean="0"/>
              <a:t>7 living donors</a:t>
            </a:r>
          </a:p>
          <a:p>
            <a:pPr marL="114300" indent="0">
              <a:buNone/>
            </a:pPr>
            <a:r>
              <a:rPr lang="en-US" sz="2400" dirty="0" smtClean="0"/>
              <a:t>Operating partnership with the </a:t>
            </a:r>
            <a:r>
              <a:rPr lang="en-US" sz="2400" dirty="0" err="1" smtClean="0"/>
              <a:t>Bridgespan</a:t>
            </a:r>
            <a:r>
              <a:rPr lang="en-US" sz="2400" dirty="0" smtClean="0"/>
              <a:t> Group and MDRC</a:t>
            </a:r>
          </a:p>
          <a:p>
            <a:pPr marL="114300" indent="0">
              <a:buNone/>
            </a:pPr>
            <a:endParaRPr lang="en-US" sz="2400" b="1" i="1" dirty="0" smtClean="0"/>
          </a:p>
          <a:p>
            <a:pPr marL="114300" indent="0">
              <a:buNone/>
            </a:pPr>
            <a:r>
              <a:rPr lang="en-US" sz="2900" b="1" i="1" dirty="0" smtClean="0"/>
              <a:t>Communities</a:t>
            </a:r>
            <a:r>
              <a:rPr lang="en-US" sz="2400" b="1" i="1" dirty="0" smtClean="0"/>
              <a:t> </a:t>
            </a:r>
            <a:r>
              <a:rPr lang="en-US" sz="2900" b="1" i="1" dirty="0" smtClean="0"/>
              <a:t>in Schools -- $18.75 million, 6 years</a:t>
            </a:r>
          </a:p>
          <a:p>
            <a:pPr marL="1257300" lvl="2"/>
            <a:r>
              <a:rPr lang="en-US" sz="2900" b="1" i="1" dirty="0" smtClean="0"/>
              <a:t>$12 million EMCF + SIF + Match</a:t>
            </a:r>
          </a:p>
          <a:p>
            <a:pPr marL="1257300" lvl="2"/>
            <a:r>
              <a:rPr lang="en-US" sz="2900" b="1" i="1" dirty="0" smtClean="0"/>
              <a:t>$3 million co-investor follow-on</a:t>
            </a:r>
          </a:p>
          <a:p>
            <a:pPr marL="1257300" lvl="2"/>
            <a:r>
              <a:rPr lang="en-US" sz="2900" b="1" i="1" dirty="0" smtClean="0"/>
              <a:t>$3.75 million EMCF follow-on</a:t>
            </a:r>
          </a:p>
          <a:p>
            <a:pPr marL="114300" indent="0">
              <a:buNone/>
            </a:pPr>
            <a:endParaRPr lang="en-US" sz="2400" b="1" i="1" dirty="0" smtClean="0"/>
          </a:p>
          <a:p>
            <a:pPr marL="114300" indent="0">
              <a:buNone/>
            </a:pPr>
            <a:endParaRPr lang="en-US" sz="2400" b="1" i="1" dirty="0"/>
          </a:p>
          <a:p>
            <a:pPr marL="514350" lvl="1" indent="0">
              <a:buNone/>
            </a:pPr>
            <a:endParaRPr lang="en-US"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a:p>
          <a:p>
            <a:pPr marL="1371600" lvl="3" indent="0">
              <a:buNone/>
            </a:pPr>
            <a:endParaRPr lang="en-US" sz="1600" dirty="0" smtClean="0"/>
          </a:p>
          <a:p>
            <a:pPr marL="1371600" lvl="3" indent="0">
              <a:buNone/>
            </a:pPr>
            <a:endParaRPr lang="en-US" sz="1600" dirty="0" smtClean="0"/>
          </a:p>
        </p:txBody>
      </p:sp>
      <p:sp>
        <p:nvSpPr>
          <p:cNvPr id="4" name="Slide Number Placeholder 3"/>
          <p:cNvSpPr>
            <a:spLocks noGrp="1"/>
          </p:cNvSpPr>
          <p:nvPr>
            <p:ph type="sldNum" sz="quarter" idx="12"/>
          </p:nvPr>
        </p:nvSpPr>
        <p:spPr/>
        <p:txBody>
          <a:bodyPr/>
          <a:lstStyle/>
          <a:p>
            <a:fld id="{F25204E4-3738-4BA9-A24B-94892E5BB14E}" type="slidenum">
              <a:rPr lang="en-US" smtClean="0"/>
              <a:t>6</a:t>
            </a:fld>
            <a:endParaRPr lang="en-US"/>
          </a:p>
        </p:txBody>
      </p:sp>
      <p:sp>
        <p:nvSpPr>
          <p:cNvPr id="2" name="Title 1"/>
          <p:cNvSpPr>
            <a:spLocks noGrp="1"/>
          </p:cNvSpPr>
          <p:nvPr>
            <p:ph type="title"/>
          </p:nvPr>
        </p:nvSpPr>
        <p:spPr/>
        <p:txBody>
          <a:bodyPr>
            <a:normAutofit/>
          </a:bodyPr>
          <a:lstStyle/>
          <a:p>
            <a:r>
              <a:rPr lang="en-US" sz="3600" dirty="0" smtClean="0"/>
              <a:t>True North Fund</a:t>
            </a:r>
            <a:endParaRPr lang="en-US" sz="3600" dirty="0"/>
          </a:p>
        </p:txBody>
      </p:sp>
    </p:spTree>
    <p:extLst>
      <p:ext uri="{BB962C8B-B14F-4D97-AF65-F5344CB8AC3E}">
        <p14:creationId xmlns:p14="http://schemas.microsoft.com/office/powerpoint/2010/main" val="392937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r>
              <a:rPr lang="en-US" sz="2400" dirty="0" smtClean="0"/>
              <a:t>Enterprise–level investments</a:t>
            </a:r>
          </a:p>
          <a:p>
            <a:r>
              <a:rPr lang="en-US" sz="2400" dirty="0" smtClean="0"/>
              <a:t>Unrestricted, payout contingent on performance</a:t>
            </a:r>
          </a:p>
          <a:p>
            <a:r>
              <a:rPr lang="en-US" sz="2400" dirty="0" smtClean="0"/>
              <a:t>Business planning</a:t>
            </a:r>
          </a:p>
          <a:p>
            <a:r>
              <a:rPr lang="en-US" sz="2400" dirty="0" smtClean="0"/>
              <a:t>Relationship management and support, board participation</a:t>
            </a:r>
          </a:p>
          <a:p>
            <a:r>
              <a:rPr lang="en-US" sz="2400" dirty="0" smtClean="0"/>
              <a:t>Performance measurement</a:t>
            </a:r>
          </a:p>
          <a:p>
            <a:pPr lvl="2"/>
            <a:r>
              <a:rPr lang="en-US" sz="2000" dirty="0" smtClean="0"/>
              <a:t>Reporting against agreed milestones</a:t>
            </a:r>
          </a:p>
          <a:p>
            <a:pPr lvl="2"/>
            <a:r>
              <a:rPr lang="en-US" sz="2000" dirty="0" smtClean="0"/>
              <a:t>Formal evaluation</a:t>
            </a:r>
          </a:p>
          <a:p>
            <a:pPr lvl="2"/>
            <a:endParaRPr lang="en-US" sz="1600" dirty="0"/>
          </a:p>
        </p:txBody>
      </p:sp>
      <p:sp>
        <p:nvSpPr>
          <p:cNvPr id="4" name="Slide Number Placeholder 3"/>
          <p:cNvSpPr>
            <a:spLocks noGrp="1"/>
          </p:cNvSpPr>
          <p:nvPr>
            <p:ph type="sldNum" sz="quarter" idx="12"/>
          </p:nvPr>
        </p:nvSpPr>
        <p:spPr/>
        <p:txBody>
          <a:bodyPr/>
          <a:lstStyle/>
          <a:p>
            <a:fld id="{F25204E4-3738-4BA9-A24B-94892E5BB14E}" type="slidenum">
              <a:rPr lang="en-US" smtClean="0"/>
              <a:t>7</a:t>
            </a:fld>
            <a:endParaRPr lang="en-US"/>
          </a:p>
        </p:txBody>
      </p:sp>
      <p:sp>
        <p:nvSpPr>
          <p:cNvPr id="2" name="Title 1"/>
          <p:cNvSpPr>
            <a:spLocks noGrp="1"/>
          </p:cNvSpPr>
          <p:nvPr>
            <p:ph type="title"/>
          </p:nvPr>
        </p:nvSpPr>
        <p:spPr/>
        <p:txBody>
          <a:bodyPr>
            <a:normAutofit/>
          </a:bodyPr>
          <a:lstStyle/>
          <a:p>
            <a:r>
              <a:rPr lang="en-US" sz="3600" dirty="0" smtClean="0"/>
              <a:t>EMCF Investment Approach</a:t>
            </a:r>
            <a:br>
              <a:rPr lang="en-US" sz="3600" dirty="0" smtClean="0"/>
            </a:br>
            <a:r>
              <a:rPr lang="en-US" sz="3600" dirty="0" smtClean="0"/>
              <a:t>Key Elements</a:t>
            </a:r>
            <a:endParaRPr lang="en-US" sz="3600" dirty="0"/>
          </a:p>
        </p:txBody>
      </p:sp>
    </p:spTree>
    <p:extLst>
      <p:ext uri="{BB962C8B-B14F-4D97-AF65-F5344CB8AC3E}">
        <p14:creationId xmlns:p14="http://schemas.microsoft.com/office/powerpoint/2010/main" val="203497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Philanthropy Forum, GSPIA </a:t>
            </a:r>
            <a:r>
              <a:rPr lang="en-US" dirty="0"/>
              <a:t/>
            </a:r>
            <a:br>
              <a:rPr lang="en-US" dirty="0"/>
            </a:br>
            <a:r>
              <a:rPr lang="en-US" dirty="0"/>
              <a:t>March 26, </a:t>
            </a:r>
            <a:r>
              <a:rPr lang="en-US" dirty="0" smtClean="0"/>
              <a:t>2015</a:t>
            </a:r>
            <a:endParaRPr lang="en-US" dirty="0"/>
          </a:p>
        </p:txBody>
      </p:sp>
      <p:sp>
        <p:nvSpPr>
          <p:cNvPr id="3" name="Subtitle 2"/>
          <p:cNvSpPr>
            <a:spLocks noGrp="1"/>
          </p:cNvSpPr>
          <p:nvPr>
            <p:ph type="subTitle" idx="1"/>
          </p:nvPr>
        </p:nvSpPr>
        <p:spPr>
          <a:xfrm>
            <a:off x="381000" y="6156960"/>
            <a:ext cx="8458200" cy="457200"/>
          </a:xfrm>
        </p:spPr>
        <p:txBody>
          <a:bodyPr/>
          <a:lstStyle/>
          <a:p>
            <a:r>
              <a:rPr lang="en-US" dirty="0" smtClean="0"/>
              <a:t>Tamar Bauer – Chief Policy &amp; Government Affairs Officer</a:t>
            </a:r>
            <a:endParaRPr lang="en-US" dirty="0"/>
          </a:p>
        </p:txBody>
      </p:sp>
    </p:spTree>
    <p:extLst>
      <p:ext uri="{BB962C8B-B14F-4D97-AF65-F5344CB8AC3E}">
        <p14:creationId xmlns:p14="http://schemas.microsoft.com/office/powerpoint/2010/main" val="420659029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0"/>
            <a:ext cx="8382000" cy="457200"/>
          </a:xfrm>
        </p:spPr>
        <p:txBody>
          <a:bodyPr/>
          <a:lstStyle/>
          <a:p>
            <a:pPr eaLnBrk="1" hangingPunct="1"/>
            <a:r>
              <a:rPr lang="en-US" b="1" dirty="0" smtClean="0">
                <a:solidFill>
                  <a:schemeClr val="bg1"/>
                </a:solidFill>
              </a:rPr>
              <a:t>Evolution of Nurse-Family Partnership</a:t>
            </a:r>
          </a:p>
        </p:txBody>
      </p:sp>
      <p:sp>
        <p:nvSpPr>
          <p:cNvPr id="9" name="Rectangle 4"/>
          <p:cNvSpPr txBox="1">
            <a:spLocks noChangeArrowheads="1"/>
          </p:cNvSpPr>
          <p:nvPr/>
        </p:nvSpPr>
        <p:spPr>
          <a:xfrm>
            <a:off x="8420100" y="20256"/>
            <a:ext cx="685800" cy="381000"/>
          </a:xfrm>
          <a:prstGeom prst="rect">
            <a:avLst/>
          </a:prstGeom>
        </p:spPr>
        <p:txBody>
          <a:bodyPr/>
          <a:lstStyle>
            <a:defPPr>
              <a:defRPr lang="en-US"/>
            </a:defPPr>
            <a:lvl1pPr algn="l" rtl="0" fontAlgn="base">
              <a:spcBef>
                <a:spcPct val="0"/>
              </a:spcBef>
              <a:spcAft>
                <a:spcPct val="0"/>
              </a:spcAft>
              <a:defRPr sz="2000" kern="1200">
                <a:solidFill>
                  <a:srgbClr val="0B5495"/>
                </a:solidFill>
                <a:latin typeface="Century Gothic" pitchFamily="34" charset="0"/>
                <a:ea typeface="MS PGothic"/>
                <a:cs typeface="MS PGothic"/>
              </a:defRPr>
            </a:lvl1pPr>
            <a:lvl2pPr marL="457200" algn="l" rtl="0" fontAlgn="base">
              <a:spcBef>
                <a:spcPct val="0"/>
              </a:spcBef>
              <a:spcAft>
                <a:spcPct val="0"/>
              </a:spcAft>
              <a:defRPr sz="2000" kern="1200">
                <a:solidFill>
                  <a:srgbClr val="0B5495"/>
                </a:solidFill>
                <a:latin typeface="Century Gothic" pitchFamily="34" charset="0"/>
                <a:ea typeface="MS PGothic"/>
                <a:cs typeface="MS PGothic"/>
              </a:defRPr>
            </a:lvl2pPr>
            <a:lvl3pPr marL="914400" algn="l" rtl="0" fontAlgn="base">
              <a:spcBef>
                <a:spcPct val="0"/>
              </a:spcBef>
              <a:spcAft>
                <a:spcPct val="0"/>
              </a:spcAft>
              <a:defRPr sz="2000" kern="1200">
                <a:solidFill>
                  <a:srgbClr val="0B5495"/>
                </a:solidFill>
                <a:latin typeface="Century Gothic" pitchFamily="34" charset="0"/>
                <a:ea typeface="MS PGothic"/>
                <a:cs typeface="MS PGothic"/>
              </a:defRPr>
            </a:lvl3pPr>
            <a:lvl4pPr marL="1371600" algn="l" rtl="0" fontAlgn="base">
              <a:spcBef>
                <a:spcPct val="0"/>
              </a:spcBef>
              <a:spcAft>
                <a:spcPct val="0"/>
              </a:spcAft>
              <a:defRPr sz="2000" kern="1200">
                <a:solidFill>
                  <a:srgbClr val="0B5495"/>
                </a:solidFill>
                <a:latin typeface="Century Gothic" pitchFamily="34" charset="0"/>
                <a:ea typeface="MS PGothic"/>
                <a:cs typeface="MS PGothic"/>
              </a:defRPr>
            </a:lvl4pPr>
            <a:lvl5pPr marL="1828800" algn="l" rtl="0" fontAlgn="base">
              <a:spcBef>
                <a:spcPct val="0"/>
              </a:spcBef>
              <a:spcAft>
                <a:spcPct val="0"/>
              </a:spcAft>
              <a:defRPr sz="2000" kern="1200">
                <a:solidFill>
                  <a:srgbClr val="0B5495"/>
                </a:solidFill>
                <a:latin typeface="Century Gothic" pitchFamily="34" charset="0"/>
                <a:ea typeface="MS PGothic"/>
                <a:cs typeface="MS PGothic"/>
              </a:defRPr>
            </a:lvl5pPr>
            <a:lvl6pPr marL="2286000" algn="l" defTabSz="914400" rtl="0" eaLnBrk="1" latinLnBrk="0" hangingPunct="1">
              <a:defRPr sz="2000" kern="1200">
                <a:solidFill>
                  <a:srgbClr val="0B5495"/>
                </a:solidFill>
                <a:latin typeface="Century Gothic" pitchFamily="34" charset="0"/>
                <a:ea typeface="MS PGothic"/>
                <a:cs typeface="MS PGothic"/>
              </a:defRPr>
            </a:lvl6pPr>
            <a:lvl7pPr marL="2743200" algn="l" defTabSz="914400" rtl="0" eaLnBrk="1" latinLnBrk="0" hangingPunct="1">
              <a:defRPr sz="2000" kern="1200">
                <a:solidFill>
                  <a:srgbClr val="0B5495"/>
                </a:solidFill>
                <a:latin typeface="Century Gothic" pitchFamily="34" charset="0"/>
                <a:ea typeface="MS PGothic"/>
                <a:cs typeface="MS PGothic"/>
              </a:defRPr>
            </a:lvl7pPr>
            <a:lvl8pPr marL="3200400" algn="l" defTabSz="914400" rtl="0" eaLnBrk="1" latinLnBrk="0" hangingPunct="1">
              <a:defRPr sz="2000" kern="1200">
                <a:solidFill>
                  <a:srgbClr val="0B5495"/>
                </a:solidFill>
                <a:latin typeface="Century Gothic" pitchFamily="34" charset="0"/>
                <a:ea typeface="MS PGothic"/>
                <a:cs typeface="MS PGothic"/>
              </a:defRPr>
            </a:lvl8pPr>
            <a:lvl9pPr marL="3657600" algn="l" defTabSz="914400" rtl="0" eaLnBrk="1" latinLnBrk="0" hangingPunct="1">
              <a:defRPr sz="2000" kern="1200">
                <a:solidFill>
                  <a:srgbClr val="0B5495"/>
                </a:solidFill>
                <a:latin typeface="Century Gothic" pitchFamily="34" charset="0"/>
                <a:ea typeface="MS PGothic"/>
                <a:cs typeface="MS PGothic"/>
              </a:defRPr>
            </a:lvl9pPr>
          </a:lstStyle>
          <a:p>
            <a:pPr>
              <a:defRPr/>
            </a:pPr>
            <a:endParaRPr lang="en-US" dirty="0">
              <a:solidFill>
                <a:srgbClr val="C3CF2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84716858"/>
              </p:ext>
            </p:extLst>
          </p:nvPr>
        </p:nvGraphicFramePr>
        <p:xfrm>
          <a:off x="304800" y="5455920"/>
          <a:ext cx="8458200" cy="640080"/>
        </p:xfrm>
        <a:graphic>
          <a:graphicData uri="http://schemas.openxmlformats.org/drawingml/2006/table">
            <a:tbl>
              <a:tblPr firstRow="1" bandRow="1">
                <a:tableStyleId>{5C22544A-7EE6-4342-B048-85BDC9FD1C3A}</a:tableStyleId>
              </a:tblPr>
              <a:tblGrid>
                <a:gridCol w="845820"/>
                <a:gridCol w="845820"/>
                <a:gridCol w="1280160"/>
                <a:gridCol w="762000"/>
                <a:gridCol w="838200"/>
                <a:gridCol w="762000"/>
                <a:gridCol w="586740"/>
                <a:gridCol w="937260"/>
                <a:gridCol w="1143000"/>
                <a:gridCol w="457200"/>
              </a:tblGrid>
              <a:tr h="520700">
                <a:tc>
                  <a:txBody>
                    <a:bodyPr/>
                    <a:lstStyle/>
                    <a:p>
                      <a:r>
                        <a:rPr lang="en-US" b="1" dirty="0" smtClean="0">
                          <a:solidFill>
                            <a:schemeClr val="tx1"/>
                          </a:solidFill>
                          <a:effectLst>
                            <a:outerShdw blurRad="38100" dist="38100" dir="2700000" algn="tl">
                              <a:srgbClr val="000000">
                                <a:alpha val="43137"/>
                              </a:srgbClr>
                            </a:outerShdw>
                          </a:effectLst>
                        </a:rPr>
                        <a:t>1977</a:t>
                      </a:r>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1" dirty="0" smtClean="0">
                          <a:solidFill>
                            <a:schemeClr val="tx1"/>
                          </a:solidFill>
                          <a:effectLst>
                            <a:outerShdw blurRad="38100" dist="38100" dir="2700000" algn="tl">
                              <a:srgbClr val="000000">
                                <a:alpha val="43137"/>
                              </a:srgbClr>
                            </a:outerShdw>
                          </a:effectLst>
                        </a:rPr>
                        <a:t>1996</a:t>
                      </a:r>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2003</a:t>
                      </a:r>
                    </a:p>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1" dirty="0" smtClean="0">
                          <a:solidFill>
                            <a:schemeClr val="tx1"/>
                          </a:solidFill>
                          <a:effectLst>
                            <a:outerShdw blurRad="38100" dist="38100" dir="2700000" algn="tl">
                              <a:srgbClr val="000000">
                                <a:alpha val="43137"/>
                              </a:srgbClr>
                            </a:outerShdw>
                          </a:effectLst>
                        </a:rPr>
                        <a:t>2007</a:t>
                      </a:r>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Today</a:t>
                      </a:r>
                    </a:p>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chemeClr val="tx1"/>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Right Arrow 4"/>
          <p:cNvSpPr/>
          <p:nvPr/>
        </p:nvSpPr>
        <p:spPr bwMode="auto">
          <a:xfrm>
            <a:off x="304800" y="4569321"/>
            <a:ext cx="8610600" cy="917079"/>
          </a:xfrm>
          <a:prstGeom prst="rightArrow">
            <a:avLst/>
          </a:prstGeom>
          <a:solidFill>
            <a:srgbClr val="C50751"/>
          </a:solidFill>
          <a:ln w="9525" cap="flat" cmpd="sng" algn="ctr">
            <a:no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r>
              <a:rPr lang="en-US" sz="2400" b="1" dirty="0" smtClean="0">
                <a:solidFill>
                  <a:srgbClr val="FFFFFF"/>
                </a:solidFill>
                <a:effectLst>
                  <a:outerShdw blurRad="38100" dist="38100" dir="2700000" algn="tl">
                    <a:srgbClr val="000000">
                      <a:alpha val="43137"/>
                    </a:srgbClr>
                  </a:outerShdw>
                </a:effectLst>
                <a:ea typeface="ＭＳ Ｐゴシック" pitchFamily="84" charset="-128"/>
              </a:rPr>
              <a:t>Research</a:t>
            </a:r>
          </a:p>
        </p:txBody>
      </p:sp>
      <p:cxnSp>
        <p:nvCxnSpPr>
          <p:cNvPr id="10" name="Straight Connector 9"/>
          <p:cNvCxnSpPr/>
          <p:nvPr/>
        </p:nvCxnSpPr>
        <p:spPr bwMode="auto">
          <a:xfrm>
            <a:off x="152400" y="1371600"/>
            <a:ext cx="0" cy="4495800"/>
          </a:xfrm>
          <a:prstGeom prst="line">
            <a:avLst/>
          </a:prstGeom>
          <a:noFill/>
          <a:ln w="38100" cap="flat" cmpd="sng" algn="ctr">
            <a:solidFill>
              <a:schemeClr val="tx1"/>
            </a:solidFill>
            <a:prstDash val="solid"/>
            <a:round/>
            <a:headEnd type="none" w="med" len="med"/>
            <a:tailEnd type="none" w="med" len="med"/>
          </a:ln>
          <a:effectLst>
            <a:outerShdw blurRad="50800" dist="50800" dir="5400000" algn="ctr" rotWithShape="0">
              <a:schemeClr val="bg1">
                <a:lumMod val="50000"/>
              </a:schemeClr>
            </a:outerShdw>
          </a:effectLst>
        </p:spPr>
      </p:cxnSp>
      <p:cxnSp>
        <p:nvCxnSpPr>
          <p:cNvPr id="12" name="Straight Connector 11"/>
          <p:cNvCxnSpPr/>
          <p:nvPr/>
        </p:nvCxnSpPr>
        <p:spPr bwMode="auto">
          <a:xfrm>
            <a:off x="152400" y="5867400"/>
            <a:ext cx="8267700" cy="0"/>
          </a:xfrm>
          <a:prstGeom prst="line">
            <a:avLst/>
          </a:prstGeom>
          <a:noFill/>
          <a:ln w="38100" cap="flat" cmpd="sng" algn="ctr">
            <a:solidFill>
              <a:schemeClr val="tx1"/>
            </a:solidFill>
            <a:prstDash val="solid"/>
            <a:round/>
            <a:headEnd type="none" w="med" len="med"/>
            <a:tailEnd type="none" w="med" len="med"/>
          </a:ln>
          <a:effectLst>
            <a:outerShdw blurRad="50800" dist="50800" dir="5400000" algn="ctr" rotWithShape="0">
              <a:schemeClr val="bg1">
                <a:lumMod val="50000"/>
              </a:schemeClr>
            </a:outerShdw>
          </a:effectLst>
        </p:spPr>
      </p:cxnSp>
      <p:sp>
        <p:nvSpPr>
          <p:cNvPr id="14" name="Rounded Rectangle 13"/>
          <p:cNvSpPr/>
          <p:nvPr/>
        </p:nvSpPr>
        <p:spPr bwMode="auto">
          <a:xfrm>
            <a:off x="2895600" y="3915950"/>
            <a:ext cx="1714500" cy="548640"/>
          </a:xfrm>
          <a:prstGeom prst="roundRect">
            <a:avLst/>
          </a:prstGeom>
          <a:solidFill>
            <a:srgbClr val="92D050"/>
          </a:solidFill>
          <a:ln w="9525" cap="flat" cmpd="sng" algn="ctr">
            <a:noFill/>
            <a:prstDash val="solid"/>
            <a:round/>
            <a:headEnd type="none" w="med" len="med"/>
            <a:tailEnd type="none" w="med" len="med"/>
          </a:ln>
          <a:effectLst>
            <a:outerShdw blurRad="50800" dist="50800" dir="5400000" algn="ctr" rotWithShape="0">
              <a:schemeClr val="tx1">
                <a:lumMod val="95000"/>
                <a:lumOff val="5000"/>
              </a:schemeClr>
            </a:outerShdw>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2400" smtClean="0">
              <a:solidFill>
                <a:srgbClr val="0B5495"/>
              </a:solidFill>
              <a:ea typeface="ＭＳ Ｐゴシック" pitchFamily="84" charset="-128"/>
            </a:endParaRPr>
          </a:p>
        </p:txBody>
      </p:sp>
      <p:sp>
        <p:nvSpPr>
          <p:cNvPr id="16" name="TextBox 15"/>
          <p:cNvSpPr txBox="1"/>
          <p:nvPr/>
        </p:nvSpPr>
        <p:spPr>
          <a:xfrm>
            <a:off x="181428" y="3929629"/>
            <a:ext cx="31242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effectLst>
                  <a:outerShdw blurRad="38100" dist="38100" dir="2700000" algn="tl">
                    <a:srgbClr val="000000">
                      <a:alpha val="43137"/>
                    </a:srgbClr>
                  </a:outerShdw>
                </a:effectLst>
                <a:ea typeface="MS PGothic"/>
              </a:rPr>
              <a:t>Initial Replication</a:t>
            </a:r>
            <a:endParaRPr lang="en-US" sz="2400" b="1" dirty="0">
              <a:solidFill>
                <a:srgbClr val="000000"/>
              </a:solidFill>
              <a:effectLst>
                <a:outerShdw blurRad="38100" dist="38100" dir="2700000" algn="tl">
                  <a:srgbClr val="000000">
                    <a:alpha val="43137"/>
                  </a:srgbClr>
                </a:outerShdw>
              </a:effectLst>
              <a:ea typeface="MS PGothic"/>
            </a:endParaRPr>
          </a:p>
        </p:txBody>
      </p:sp>
      <p:sp>
        <p:nvSpPr>
          <p:cNvPr id="18" name="TextBox 17"/>
          <p:cNvSpPr txBox="1"/>
          <p:nvPr/>
        </p:nvSpPr>
        <p:spPr>
          <a:xfrm>
            <a:off x="2362200" y="3001550"/>
            <a:ext cx="15621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effectLst>
                  <a:outerShdw blurRad="38100" dist="38100" dir="2700000" algn="tl">
                    <a:srgbClr val="000000">
                      <a:alpha val="43137"/>
                    </a:srgbClr>
                  </a:outerShdw>
                </a:effectLst>
                <a:ea typeface="MS PGothic"/>
              </a:rPr>
              <a:t>Transition</a:t>
            </a:r>
            <a:endParaRPr lang="en-US" sz="2400" b="1" dirty="0">
              <a:solidFill>
                <a:srgbClr val="000000"/>
              </a:solidFill>
              <a:effectLst>
                <a:outerShdw blurRad="38100" dist="38100" dir="2700000" algn="tl">
                  <a:srgbClr val="000000">
                    <a:alpha val="43137"/>
                  </a:srgbClr>
                </a:outerShdw>
              </a:effectLst>
              <a:ea typeface="MS PGothic"/>
            </a:endParaRPr>
          </a:p>
        </p:txBody>
      </p:sp>
      <p:sp>
        <p:nvSpPr>
          <p:cNvPr id="19" name="Rounded Rectangle 18"/>
          <p:cNvSpPr/>
          <p:nvPr/>
        </p:nvSpPr>
        <p:spPr bwMode="auto">
          <a:xfrm>
            <a:off x="4038600" y="2976985"/>
            <a:ext cx="1714500" cy="548640"/>
          </a:xfrm>
          <a:prstGeom prst="roundRect">
            <a:avLst/>
          </a:prstGeom>
          <a:solidFill>
            <a:srgbClr val="00B0F0"/>
          </a:solidFill>
          <a:ln w="9525" cap="flat" cmpd="sng" algn="ctr">
            <a:noFill/>
            <a:prstDash val="solid"/>
            <a:round/>
            <a:headEnd type="none" w="med" len="med"/>
            <a:tailEnd type="none" w="med" len="med"/>
          </a:ln>
          <a:effectLst>
            <a:outerShdw blurRad="50800" dist="50800" dir="5400000" algn="ctr" rotWithShape="0">
              <a:schemeClr val="tx1">
                <a:lumMod val="95000"/>
                <a:lumOff val="5000"/>
              </a:schemeClr>
            </a:outerShdw>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2400" smtClean="0">
              <a:solidFill>
                <a:srgbClr val="0B5495"/>
              </a:solidFill>
              <a:ea typeface="ＭＳ Ｐゴシック" pitchFamily="84" charset="-128"/>
            </a:endParaRPr>
          </a:p>
        </p:txBody>
      </p:sp>
      <p:sp>
        <p:nvSpPr>
          <p:cNvPr id="20" name="TextBox 19"/>
          <p:cNvSpPr txBox="1"/>
          <p:nvPr/>
        </p:nvSpPr>
        <p:spPr>
          <a:xfrm>
            <a:off x="2743200" y="2001179"/>
            <a:ext cx="25908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effectLst>
                  <a:outerShdw blurRad="38100" dist="38100" dir="2700000" algn="tl">
                    <a:srgbClr val="000000">
                      <a:alpha val="43137"/>
                    </a:srgbClr>
                  </a:outerShdw>
                </a:effectLst>
                <a:ea typeface="MS PGothic"/>
              </a:rPr>
              <a:t>National Growth</a:t>
            </a:r>
            <a:endParaRPr lang="en-US" sz="2400" b="1" dirty="0">
              <a:solidFill>
                <a:srgbClr val="000000"/>
              </a:solidFill>
              <a:effectLst>
                <a:outerShdw blurRad="38100" dist="38100" dir="2700000" algn="tl">
                  <a:srgbClr val="000000">
                    <a:alpha val="43137"/>
                  </a:srgbClr>
                </a:outerShdw>
              </a:effectLst>
              <a:ea typeface="MS PGothic"/>
            </a:endParaRPr>
          </a:p>
        </p:txBody>
      </p:sp>
      <p:sp>
        <p:nvSpPr>
          <p:cNvPr id="21" name="Right Arrow 20"/>
          <p:cNvSpPr/>
          <p:nvPr/>
        </p:nvSpPr>
        <p:spPr bwMode="auto">
          <a:xfrm>
            <a:off x="5562599" y="1766548"/>
            <a:ext cx="3493407" cy="917079"/>
          </a:xfrm>
          <a:prstGeom prst="rightArrow">
            <a:avLst/>
          </a:prstGeom>
          <a:solidFill>
            <a:schemeClr val="bg1">
              <a:lumMod val="50000"/>
            </a:schemeClr>
          </a:solidFill>
          <a:ln w="9525" cap="flat" cmpd="sng" algn="ctr">
            <a:no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2400" b="1" dirty="0" smtClean="0">
              <a:solidFill>
                <a:srgbClr val="FFFFFF"/>
              </a:solidFill>
              <a:effectLst>
                <a:outerShdw blurRad="38100" dist="38100" dir="2700000" algn="tl">
                  <a:srgbClr val="000000">
                    <a:alpha val="43137"/>
                  </a:srgbClr>
                </a:outerShdw>
              </a:effectLst>
              <a:ea typeface="ＭＳ Ｐゴシック" pitchFamily="84" charset="-128"/>
            </a:endParaRPr>
          </a:p>
        </p:txBody>
      </p:sp>
    </p:spTree>
    <p:extLst>
      <p:ext uri="{BB962C8B-B14F-4D97-AF65-F5344CB8AC3E}">
        <p14:creationId xmlns:p14="http://schemas.microsoft.com/office/powerpoint/2010/main" val="9029957"/>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FP PPT Template 1">
  <a:themeElements>
    <a:clrScheme name="NFP PP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P PPT Template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B5495"/>
            </a:solidFill>
            <a:effectLst/>
            <a:latin typeface="Century Gothic" pitchFamily="34" charset="0"/>
            <a:ea typeface="ＭＳ Ｐゴシック" pitchFamily="8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B5495"/>
            </a:solidFill>
            <a:effectLst/>
            <a:latin typeface="Century Gothic" pitchFamily="34" charset="0"/>
            <a:ea typeface="ＭＳ Ｐゴシック" pitchFamily="84" charset="-128"/>
          </a:defRPr>
        </a:defPPr>
      </a:lstStyle>
    </a:lnDef>
  </a:objectDefaults>
  <a:extraClrSchemeLst>
    <a:extraClrScheme>
      <a:clrScheme name="NFP PP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P PP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P PP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P PP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P PP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P PP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P PP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P PP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P PP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P PP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P PP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P PP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FP PPT Template 1 13">
        <a:dk1>
          <a:srgbClr val="92A5A4"/>
        </a:dk1>
        <a:lt1>
          <a:srgbClr val="FFFFFF"/>
        </a:lt1>
        <a:dk2>
          <a:srgbClr val="0F3A68"/>
        </a:dk2>
        <a:lt2>
          <a:srgbClr val="577379"/>
        </a:lt2>
        <a:accent1>
          <a:srgbClr val="8FB63E"/>
        </a:accent1>
        <a:accent2>
          <a:srgbClr val="D9D856"/>
        </a:accent2>
        <a:accent3>
          <a:srgbClr val="FFFFFF"/>
        </a:accent3>
        <a:accent4>
          <a:srgbClr val="7C8C8B"/>
        </a:accent4>
        <a:accent5>
          <a:srgbClr val="C6D7AF"/>
        </a:accent5>
        <a:accent6>
          <a:srgbClr val="C4C44D"/>
        </a:accent6>
        <a:hlink>
          <a:srgbClr val="00AEEF"/>
        </a:hlink>
        <a:folHlink>
          <a:srgbClr val="B626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NFP PPT Template 1">
  <a:themeElements>
    <a:clrScheme name="NFP PP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P PPT Template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B5495"/>
            </a:solidFill>
            <a:effectLst/>
            <a:latin typeface="Century Gothic" pitchFamily="34" charset="0"/>
            <a:ea typeface="ＭＳ Ｐゴシック" pitchFamily="8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B5495"/>
            </a:solidFill>
            <a:effectLst/>
            <a:latin typeface="Century Gothic" pitchFamily="34" charset="0"/>
            <a:ea typeface="ＭＳ Ｐゴシック" pitchFamily="84" charset="-128"/>
          </a:defRPr>
        </a:defPPr>
      </a:lstStyle>
    </a:lnDef>
  </a:objectDefaults>
  <a:extraClrSchemeLst>
    <a:extraClrScheme>
      <a:clrScheme name="NFP PP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P PP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P PP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P PP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P PP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P PP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P PP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P PP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P PP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P PP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P PP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P PP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FP PPT Template 1 13">
        <a:dk1>
          <a:srgbClr val="92A5A4"/>
        </a:dk1>
        <a:lt1>
          <a:srgbClr val="FFFFFF"/>
        </a:lt1>
        <a:dk2>
          <a:srgbClr val="0F3A68"/>
        </a:dk2>
        <a:lt2>
          <a:srgbClr val="577379"/>
        </a:lt2>
        <a:accent1>
          <a:srgbClr val="8FB63E"/>
        </a:accent1>
        <a:accent2>
          <a:srgbClr val="D9D856"/>
        </a:accent2>
        <a:accent3>
          <a:srgbClr val="FFFFFF"/>
        </a:accent3>
        <a:accent4>
          <a:srgbClr val="7C8C8B"/>
        </a:accent4>
        <a:accent5>
          <a:srgbClr val="C6D7AF"/>
        </a:accent5>
        <a:accent6>
          <a:srgbClr val="C4C44D"/>
        </a:accent6>
        <a:hlink>
          <a:srgbClr val="00AEEF"/>
        </a:hlink>
        <a:folHlink>
          <a:srgbClr val="B6265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Custom 1">
      <a:dk1>
        <a:srgbClr val="131313"/>
      </a:dk1>
      <a:lt1>
        <a:srgbClr val="FFFFFF"/>
      </a:lt1>
      <a:dk2>
        <a:srgbClr val="008551"/>
      </a:dk2>
      <a:lt2>
        <a:srgbClr val="817C00"/>
      </a:lt2>
      <a:accent1>
        <a:srgbClr val="E21836"/>
      </a:accent1>
      <a:accent2>
        <a:srgbClr val="F68E1E"/>
      </a:accent2>
      <a:accent3>
        <a:srgbClr val="003D7D"/>
      </a:accent3>
      <a:accent4>
        <a:srgbClr val="808284"/>
      </a:accent4>
      <a:accent5>
        <a:srgbClr val="4B2332"/>
      </a:accent5>
      <a:accent6>
        <a:srgbClr val="BFB678"/>
      </a:accent6>
      <a:hlink>
        <a:srgbClr val="4E8ABE"/>
      </a:hlink>
      <a:folHlink>
        <a:srgbClr val="FFCE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solidFill>
              <a:schemeClr val="accent3"/>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42"/>
        </a:dk1>
        <a:lt1>
          <a:srgbClr val="FFFFFF"/>
        </a:lt1>
        <a:dk2>
          <a:srgbClr val="000066"/>
        </a:dk2>
        <a:lt2>
          <a:srgbClr val="E12E29"/>
        </a:lt2>
        <a:accent1>
          <a:srgbClr val="0000CC"/>
        </a:accent1>
        <a:accent2>
          <a:srgbClr val="333399"/>
        </a:accent2>
        <a:accent3>
          <a:srgbClr val="AAAAB8"/>
        </a:accent3>
        <a:accent4>
          <a:srgbClr val="DADADA"/>
        </a:accent4>
        <a:accent5>
          <a:srgbClr val="AAAAE2"/>
        </a:accent5>
        <a:accent6>
          <a:srgbClr val="2D2D8A"/>
        </a:accent6>
        <a:hlink>
          <a:srgbClr val="800000"/>
        </a:hlink>
        <a:folHlink>
          <a:srgbClr val="808080"/>
        </a:folHlink>
      </a:clrScheme>
      <a:clrMap bg1="dk2" tx1="lt1" bg2="dk1" tx2="lt2" accent1="accent1" accent2="accent2" accent3="accent3" accent4="accent4" accent5="accent5" accent6="accent6" hlink="hlink" folHlink="folHlink"/>
    </a:extraClrScheme>
    <a:extraClrScheme>
      <a:clrScheme name="Default Design 14">
        <a:dk1>
          <a:srgbClr val="000099"/>
        </a:dk1>
        <a:lt1>
          <a:srgbClr val="FFFFFF"/>
        </a:lt1>
        <a:dk2>
          <a:srgbClr val="E12E29"/>
        </a:dk2>
        <a:lt2>
          <a:srgbClr val="000042"/>
        </a:lt2>
        <a:accent1>
          <a:srgbClr val="0000CC"/>
        </a:accent1>
        <a:accent2>
          <a:srgbClr val="333399"/>
        </a:accent2>
        <a:accent3>
          <a:srgbClr val="FFFFFF"/>
        </a:accent3>
        <a:accent4>
          <a:srgbClr val="000082"/>
        </a:accent4>
        <a:accent5>
          <a:srgbClr val="AAAAE2"/>
        </a:accent5>
        <a:accent6>
          <a:srgbClr val="2D2D8A"/>
        </a:accent6>
        <a:hlink>
          <a:srgbClr val="8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1086</Words>
  <Application>Microsoft Office PowerPoint</Application>
  <PresentationFormat>On-screen Show (4:3)</PresentationFormat>
  <Paragraphs>343</Paragraphs>
  <Slides>28</Slides>
  <Notes>11</Notes>
  <HiddenSlides>1</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NFP PPT Template 1</vt:lpstr>
      <vt:lpstr>Waveform</vt:lpstr>
      <vt:lpstr>1_NFP PPT Template 1</vt:lpstr>
      <vt:lpstr>Default Design</vt:lpstr>
      <vt:lpstr>1_Default Design</vt:lpstr>
      <vt:lpstr>Nonprofit Capitalization</vt:lpstr>
      <vt:lpstr>Key Facts</vt:lpstr>
      <vt:lpstr>Campaigns for Individual Organizations</vt:lpstr>
      <vt:lpstr>Campaigns for Individual Organizations</vt:lpstr>
      <vt:lpstr>True North Fund -- 2011</vt:lpstr>
      <vt:lpstr>True North Fund</vt:lpstr>
      <vt:lpstr>EMCF Investment Approach Key Elements</vt:lpstr>
      <vt:lpstr>The Philanthropy Forum, GSPIA  March 26, 2015</vt:lpstr>
      <vt:lpstr>Evolution of Nurse-Family Partnership</vt:lpstr>
      <vt:lpstr>PowerPoint Presentation</vt:lpstr>
      <vt:lpstr>PowerPoint Presentation</vt:lpstr>
      <vt:lpstr>PowerPoint Presentation</vt:lpstr>
      <vt:lpstr>The CIS Network: 1.48 Million Students and…</vt:lpstr>
      <vt:lpstr>The CIS Network: </vt:lpstr>
      <vt:lpstr>Our Journey</vt:lpstr>
      <vt:lpstr>Our Journey</vt:lpstr>
      <vt:lpstr>Our Journey</vt:lpstr>
      <vt:lpstr>Our Journey</vt:lpstr>
      <vt:lpstr>Quality Improvement Fueled by Capital Aggregation</vt:lpstr>
      <vt:lpstr>Building Evidence to Improve Policy and Practice </vt:lpstr>
      <vt:lpstr>What is MDRC?</vt:lpstr>
      <vt:lpstr>What data should organizations collect?</vt:lpstr>
      <vt:lpstr>What questions can internal data answer?</vt:lpstr>
      <vt:lpstr>Role of third party (rigorous) evaluation</vt:lpstr>
      <vt:lpstr>Some “DOs” and DON’Ts” to 3rd party evals</vt:lpstr>
      <vt:lpstr>Communication:  I have results, now what?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Capitalization</dc:title>
  <dc:creator>Chuck Harris</dc:creator>
  <cp:lastModifiedBy>Jennifer Nielsen</cp:lastModifiedBy>
  <cp:revision>31</cp:revision>
  <dcterms:created xsi:type="dcterms:W3CDTF">2015-03-11T12:01:06Z</dcterms:created>
  <dcterms:modified xsi:type="dcterms:W3CDTF">2015-05-14T12:21:45Z</dcterms:modified>
</cp:coreProperties>
</file>