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6" r:id="rId5"/>
    <p:sldMasterId id="2147483708" r:id="rId6"/>
    <p:sldMasterId id="2147483725" r:id="rId7"/>
    <p:sldMasterId id="2147483727" r:id="rId8"/>
    <p:sldMasterId id="2147483729" r:id="rId9"/>
    <p:sldMasterId id="2147483731" r:id="rId10"/>
  </p:sldMasterIdLst>
  <p:notesMasterIdLst>
    <p:notesMasterId r:id="rId47"/>
  </p:notesMasterIdLst>
  <p:handoutMasterIdLst>
    <p:handoutMasterId r:id="rId48"/>
  </p:handoutMasterIdLst>
  <p:sldIdLst>
    <p:sldId id="335" r:id="rId11"/>
    <p:sldId id="336" r:id="rId12"/>
    <p:sldId id="334" r:id="rId13"/>
    <p:sldId id="338" r:id="rId14"/>
    <p:sldId id="313" r:id="rId15"/>
    <p:sldId id="327" r:id="rId16"/>
    <p:sldId id="318" r:id="rId17"/>
    <p:sldId id="320" r:id="rId18"/>
    <p:sldId id="329" r:id="rId19"/>
    <p:sldId id="330" r:id="rId20"/>
    <p:sldId id="311" r:id="rId21"/>
    <p:sldId id="315" r:id="rId22"/>
    <p:sldId id="328" r:id="rId23"/>
    <p:sldId id="323" r:id="rId24"/>
    <p:sldId id="343" r:id="rId25"/>
    <p:sldId id="325" r:id="rId26"/>
    <p:sldId id="326" r:id="rId27"/>
    <p:sldId id="344" r:id="rId28"/>
    <p:sldId id="317" r:id="rId29"/>
    <p:sldId id="342" r:id="rId30"/>
    <p:sldId id="339" r:id="rId31"/>
    <p:sldId id="340" r:id="rId32"/>
    <p:sldId id="341" r:id="rId33"/>
    <p:sldId id="319" r:id="rId34"/>
    <p:sldId id="276" r:id="rId35"/>
    <p:sldId id="302" r:id="rId36"/>
    <p:sldId id="301" r:id="rId37"/>
    <p:sldId id="289" r:id="rId38"/>
    <p:sldId id="271" r:id="rId39"/>
    <p:sldId id="275" r:id="rId40"/>
    <p:sldId id="282" r:id="rId41"/>
    <p:sldId id="272" r:id="rId42"/>
    <p:sldId id="281" r:id="rId43"/>
    <p:sldId id="337" r:id="rId44"/>
    <p:sldId id="309" r:id="rId45"/>
    <p:sldId id="273"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mc="http://schemas.openxmlformats.org/markup-compatibility/2006" xmlns:mv="urn:schemas-microsoft-com:mac:vml"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39F"/>
    <a:srgbClr val="183CA2"/>
    <a:srgbClr val="65636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64" autoAdjust="0"/>
    <p:restoredTop sz="72883" autoAdjust="0"/>
  </p:normalViewPr>
  <p:slideViewPr>
    <p:cSldViewPr snapToGrid="0" snapToObjects="1">
      <p:cViewPr>
        <p:scale>
          <a:sx n="71" d="100"/>
          <a:sy n="71" d="100"/>
        </p:scale>
        <p:origin x="-133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2" d="100"/>
          <a:sy n="122" d="100"/>
        </p:scale>
        <p:origin x="-392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579EA-2490-4FA3-A184-7CD054220AD8}" type="doc">
      <dgm:prSet loTypeId="urn:microsoft.com/office/officeart/2005/8/layout/orgChart1" loCatId="hierarchy" qsTypeId="urn:microsoft.com/office/officeart/2005/8/quickstyle/simple1" qsCatId="simple" csTypeId="urn:microsoft.com/office/officeart/2005/8/colors/accent5_4" csCatId="accent5" phldr="1"/>
      <dgm:spPr/>
      <dgm:t>
        <a:bodyPr/>
        <a:lstStyle/>
        <a:p>
          <a:endParaRPr lang="en-US"/>
        </a:p>
      </dgm:t>
    </dgm:pt>
    <dgm:pt modelId="{38D97DD4-3CF9-495F-8D46-D52B94763D9F}">
      <dgm:prSet custT="1"/>
      <dgm:spPr>
        <a:solidFill>
          <a:srgbClr val="00B0F0"/>
        </a:solidFill>
      </dgm:spPr>
      <dgm:t>
        <a:bodyPr/>
        <a:lstStyle/>
        <a:p>
          <a:pPr rtl="0"/>
          <a:r>
            <a:rPr lang="en-US" sz="2400" dirty="0" smtClean="0"/>
            <a:t>A PRI is an investment that possesses all of the following characteristics</a:t>
          </a:r>
          <a:endParaRPr lang="en-US" sz="2400" dirty="0"/>
        </a:p>
      </dgm:t>
    </dgm:pt>
    <dgm:pt modelId="{C731E739-6F31-4E9B-8F66-1F24CC7DD50F}" type="parTrans" cxnId="{AD459041-FA06-4394-9329-7D3850F27353}">
      <dgm:prSet/>
      <dgm:spPr/>
      <dgm:t>
        <a:bodyPr/>
        <a:lstStyle/>
        <a:p>
          <a:endParaRPr lang="en-US"/>
        </a:p>
      </dgm:t>
    </dgm:pt>
    <dgm:pt modelId="{C544AA59-72F7-46F7-BBCF-947D19385EC6}" type="sibTrans" cxnId="{AD459041-FA06-4394-9329-7D3850F27353}">
      <dgm:prSet/>
      <dgm:spPr/>
      <dgm:t>
        <a:bodyPr/>
        <a:lstStyle/>
        <a:p>
          <a:endParaRPr lang="en-US"/>
        </a:p>
      </dgm:t>
    </dgm:pt>
    <dgm:pt modelId="{639F014D-A7DB-4A85-8EC0-E8139ECE940B}">
      <dgm:prSet/>
      <dgm:spPr>
        <a:solidFill>
          <a:schemeClr val="accent3">
            <a:lumMod val="60000"/>
            <a:lumOff val="40000"/>
          </a:schemeClr>
        </a:solidFill>
      </dgm:spPr>
      <dgm:t>
        <a:bodyPr/>
        <a:lstStyle/>
        <a:p>
          <a:pPr rtl="0"/>
          <a:r>
            <a:rPr lang="en-US" dirty="0" smtClean="0"/>
            <a:t>Its primary purpose is to accomplish a charitable, educational, or other similar purpose</a:t>
          </a:r>
          <a:endParaRPr lang="en-US" dirty="0"/>
        </a:p>
      </dgm:t>
    </dgm:pt>
    <dgm:pt modelId="{1133C9FB-EAE4-4E58-8B05-BA8E75CC89D5}" type="parTrans" cxnId="{3C059FEA-7874-43AC-B95D-3A2377636C5D}">
      <dgm:prSet/>
      <dgm:spPr/>
      <dgm:t>
        <a:bodyPr/>
        <a:lstStyle/>
        <a:p>
          <a:endParaRPr lang="en-US"/>
        </a:p>
      </dgm:t>
    </dgm:pt>
    <dgm:pt modelId="{CC56A21F-EF97-442F-BAE4-218E0CAE3C39}" type="sibTrans" cxnId="{3C059FEA-7874-43AC-B95D-3A2377636C5D}">
      <dgm:prSet/>
      <dgm:spPr/>
      <dgm:t>
        <a:bodyPr/>
        <a:lstStyle/>
        <a:p>
          <a:endParaRPr lang="en-US"/>
        </a:p>
      </dgm:t>
    </dgm:pt>
    <dgm:pt modelId="{F603E702-4302-4D35-B3BC-C9152F803D4B}">
      <dgm:prSet/>
      <dgm:spPr>
        <a:solidFill>
          <a:srgbClr val="183CA2"/>
        </a:solidFill>
      </dgm:spPr>
      <dgm:t>
        <a:bodyPr/>
        <a:lstStyle/>
        <a:p>
          <a:pPr rtl="0"/>
          <a:r>
            <a:rPr lang="en-US" dirty="0" smtClean="0"/>
            <a:t>The production of income or capital appreciation is not a significant purpose of the investment</a:t>
          </a:r>
          <a:endParaRPr lang="en-US" dirty="0"/>
        </a:p>
      </dgm:t>
    </dgm:pt>
    <dgm:pt modelId="{8E62ABA9-98B3-4267-86BF-5C5805114C77}" type="parTrans" cxnId="{A424B050-C5A0-4254-A77E-AAC2A6305E94}">
      <dgm:prSet/>
      <dgm:spPr/>
      <dgm:t>
        <a:bodyPr/>
        <a:lstStyle/>
        <a:p>
          <a:endParaRPr lang="en-US"/>
        </a:p>
      </dgm:t>
    </dgm:pt>
    <dgm:pt modelId="{5B77BD1A-34AC-461D-B1A9-254E249083DF}" type="sibTrans" cxnId="{A424B050-C5A0-4254-A77E-AAC2A6305E94}">
      <dgm:prSet/>
      <dgm:spPr/>
      <dgm:t>
        <a:bodyPr/>
        <a:lstStyle/>
        <a:p>
          <a:endParaRPr lang="en-US"/>
        </a:p>
      </dgm:t>
    </dgm:pt>
    <dgm:pt modelId="{DDD0767A-287A-4DD0-943D-966A9BF94FB0}">
      <dgm:prSet/>
      <dgm:spPr>
        <a:solidFill>
          <a:srgbClr val="1B639F"/>
        </a:solidFill>
      </dgm:spPr>
      <dgm:t>
        <a:bodyPr/>
        <a:lstStyle/>
        <a:p>
          <a:pPr rtl="0"/>
          <a:r>
            <a:rPr lang="en-US" dirty="0" smtClean="0"/>
            <a:t>It is not made to influence legislation or campaign on behalf of a candidate for public office</a:t>
          </a:r>
          <a:endParaRPr lang="en-US" dirty="0"/>
        </a:p>
      </dgm:t>
    </dgm:pt>
    <dgm:pt modelId="{6535C242-DA65-4E10-8855-2750860AD296}" type="parTrans" cxnId="{700DEAF0-6102-48C2-90FB-3DA730CA4270}">
      <dgm:prSet/>
      <dgm:spPr/>
      <dgm:t>
        <a:bodyPr/>
        <a:lstStyle/>
        <a:p>
          <a:endParaRPr lang="en-US"/>
        </a:p>
      </dgm:t>
    </dgm:pt>
    <dgm:pt modelId="{B4E2843A-7B88-425B-8715-AB7666770378}" type="sibTrans" cxnId="{700DEAF0-6102-48C2-90FB-3DA730CA4270}">
      <dgm:prSet/>
      <dgm:spPr/>
      <dgm:t>
        <a:bodyPr/>
        <a:lstStyle/>
        <a:p>
          <a:endParaRPr lang="en-US"/>
        </a:p>
      </dgm:t>
    </dgm:pt>
    <dgm:pt modelId="{DAD2C669-AB17-4EB4-A138-CDA7439F6D7C}" type="pres">
      <dgm:prSet presAssocID="{02C579EA-2490-4FA3-A184-7CD054220AD8}" presName="hierChild1" presStyleCnt="0">
        <dgm:presLayoutVars>
          <dgm:orgChart val="1"/>
          <dgm:chPref val="1"/>
          <dgm:dir/>
          <dgm:animOne val="branch"/>
          <dgm:animLvl val="lvl"/>
          <dgm:resizeHandles/>
        </dgm:presLayoutVars>
      </dgm:prSet>
      <dgm:spPr/>
      <dgm:t>
        <a:bodyPr/>
        <a:lstStyle/>
        <a:p>
          <a:endParaRPr lang="en-US"/>
        </a:p>
      </dgm:t>
    </dgm:pt>
    <dgm:pt modelId="{FA0714D1-644D-4739-AD23-8850BCC4FF63}" type="pres">
      <dgm:prSet presAssocID="{38D97DD4-3CF9-495F-8D46-D52B94763D9F}" presName="hierRoot1" presStyleCnt="0">
        <dgm:presLayoutVars>
          <dgm:hierBranch val="init"/>
        </dgm:presLayoutVars>
      </dgm:prSet>
      <dgm:spPr/>
    </dgm:pt>
    <dgm:pt modelId="{5E394E63-1DC4-4EAA-ACEE-857C6E5669FE}" type="pres">
      <dgm:prSet presAssocID="{38D97DD4-3CF9-495F-8D46-D52B94763D9F}" presName="rootComposite1" presStyleCnt="0"/>
      <dgm:spPr/>
    </dgm:pt>
    <dgm:pt modelId="{619F4429-AF80-45FA-8871-4AB326518183}" type="pres">
      <dgm:prSet presAssocID="{38D97DD4-3CF9-495F-8D46-D52B94763D9F}" presName="rootText1" presStyleLbl="node0" presStyleIdx="0" presStyleCnt="1" custScaleX="125980" custScaleY="132877">
        <dgm:presLayoutVars>
          <dgm:chPref val="3"/>
        </dgm:presLayoutVars>
      </dgm:prSet>
      <dgm:spPr/>
      <dgm:t>
        <a:bodyPr/>
        <a:lstStyle/>
        <a:p>
          <a:endParaRPr lang="en-US"/>
        </a:p>
      </dgm:t>
    </dgm:pt>
    <dgm:pt modelId="{9B7F713C-E43B-41FC-B83D-9EEC488EACF5}" type="pres">
      <dgm:prSet presAssocID="{38D97DD4-3CF9-495F-8D46-D52B94763D9F}" presName="rootConnector1" presStyleLbl="node1" presStyleIdx="0" presStyleCnt="0"/>
      <dgm:spPr/>
      <dgm:t>
        <a:bodyPr/>
        <a:lstStyle/>
        <a:p>
          <a:endParaRPr lang="en-US"/>
        </a:p>
      </dgm:t>
    </dgm:pt>
    <dgm:pt modelId="{7994C9D6-751A-4293-AC86-DD7DA14610BF}" type="pres">
      <dgm:prSet presAssocID="{38D97DD4-3CF9-495F-8D46-D52B94763D9F}" presName="hierChild2" presStyleCnt="0"/>
      <dgm:spPr/>
    </dgm:pt>
    <dgm:pt modelId="{319860AF-B702-43CF-A842-8C581EB25F06}" type="pres">
      <dgm:prSet presAssocID="{1133C9FB-EAE4-4E58-8B05-BA8E75CC89D5}" presName="Name37" presStyleLbl="parChTrans1D2" presStyleIdx="0" presStyleCnt="3"/>
      <dgm:spPr/>
      <dgm:t>
        <a:bodyPr/>
        <a:lstStyle/>
        <a:p>
          <a:endParaRPr lang="en-US"/>
        </a:p>
      </dgm:t>
    </dgm:pt>
    <dgm:pt modelId="{5AB631E9-F66A-4D74-9C7B-5C1DD71458F5}" type="pres">
      <dgm:prSet presAssocID="{639F014D-A7DB-4A85-8EC0-E8139ECE940B}" presName="hierRoot2" presStyleCnt="0">
        <dgm:presLayoutVars>
          <dgm:hierBranch val="init"/>
        </dgm:presLayoutVars>
      </dgm:prSet>
      <dgm:spPr/>
    </dgm:pt>
    <dgm:pt modelId="{8712B4FC-4CE3-4677-B6B6-452C34477AA0}" type="pres">
      <dgm:prSet presAssocID="{639F014D-A7DB-4A85-8EC0-E8139ECE940B}" presName="rootComposite" presStyleCnt="0"/>
      <dgm:spPr/>
    </dgm:pt>
    <dgm:pt modelId="{7E3B7370-1C0E-408F-A90E-AC68D2F566AB}" type="pres">
      <dgm:prSet presAssocID="{639F014D-A7DB-4A85-8EC0-E8139ECE940B}" presName="rootText" presStyleLbl="node2" presStyleIdx="0" presStyleCnt="3">
        <dgm:presLayoutVars>
          <dgm:chPref val="3"/>
        </dgm:presLayoutVars>
      </dgm:prSet>
      <dgm:spPr/>
      <dgm:t>
        <a:bodyPr/>
        <a:lstStyle/>
        <a:p>
          <a:endParaRPr lang="en-US"/>
        </a:p>
      </dgm:t>
    </dgm:pt>
    <dgm:pt modelId="{61BC2981-2F5F-4C7C-A02C-AD16999F4C7F}" type="pres">
      <dgm:prSet presAssocID="{639F014D-A7DB-4A85-8EC0-E8139ECE940B}" presName="rootConnector" presStyleLbl="node2" presStyleIdx="0" presStyleCnt="3"/>
      <dgm:spPr/>
      <dgm:t>
        <a:bodyPr/>
        <a:lstStyle/>
        <a:p>
          <a:endParaRPr lang="en-US"/>
        </a:p>
      </dgm:t>
    </dgm:pt>
    <dgm:pt modelId="{1147990E-CE58-4091-8228-566C07EC2818}" type="pres">
      <dgm:prSet presAssocID="{639F014D-A7DB-4A85-8EC0-E8139ECE940B}" presName="hierChild4" presStyleCnt="0"/>
      <dgm:spPr/>
    </dgm:pt>
    <dgm:pt modelId="{862CF12E-448B-4AD9-B8C5-30DDB7924F1D}" type="pres">
      <dgm:prSet presAssocID="{639F014D-A7DB-4A85-8EC0-E8139ECE940B}" presName="hierChild5" presStyleCnt="0"/>
      <dgm:spPr/>
    </dgm:pt>
    <dgm:pt modelId="{7BDC7139-2FAF-4844-9FDD-4DF64C16F247}" type="pres">
      <dgm:prSet presAssocID="{8E62ABA9-98B3-4267-86BF-5C5805114C77}" presName="Name37" presStyleLbl="parChTrans1D2" presStyleIdx="1" presStyleCnt="3"/>
      <dgm:spPr/>
      <dgm:t>
        <a:bodyPr/>
        <a:lstStyle/>
        <a:p>
          <a:endParaRPr lang="en-US"/>
        </a:p>
      </dgm:t>
    </dgm:pt>
    <dgm:pt modelId="{56A47788-7BCC-4099-ABB5-1E3C98FD22A8}" type="pres">
      <dgm:prSet presAssocID="{F603E702-4302-4D35-B3BC-C9152F803D4B}" presName="hierRoot2" presStyleCnt="0">
        <dgm:presLayoutVars>
          <dgm:hierBranch val="init"/>
        </dgm:presLayoutVars>
      </dgm:prSet>
      <dgm:spPr/>
    </dgm:pt>
    <dgm:pt modelId="{AD1B2C6F-17D7-4CE3-AA9B-C2ED4FE16DE2}" type="pres">
      <dgm:prSet presAssocID="{F603E702-4302-4D35-B3BC-C9152F803D4B}" presName="rootComposite" presStyleCnt="0"/>
      <dgm:spPr/>
    </dgm:pt>
    <dgm:pt modelId="{F7B76697-1C26-49C2-B9E1-AD9840577368}" type="pres">
      <dgm:prSet presAssocID="{F603E702-4302-4D35-B3BC-C9152F803D4B}" presName="rootText" presStyleLbl="node2" presStyleIdx="1" presStyleCnt="3">
        <dgm:presLayoutVars>
          <dgm:chPref val="3"/>
        </dgm:presLayoutVars>
      </dgm:prSet>
      <dgm:spPr/>
      <dgm:t>
        <a:bodyPr/>
        <a:lstStyle/>
        <a:p>
          <a:endParaRPr lang="en-US"/>
        </a:p>
      </dgm:t>
    </dgm:pt>
    <dgm:pt modelId="{A4AE69DB-0E36-4A63-B4B1-0A78528F4CDB}" type="pres">
      <dgm:prSet presAssocID="{F603E702-4302-4D35-B3BC-C9152F803D4B}" presName="rootConnector" presStyleLbl="node2" presStyleIdx="1" presStyleCnt="3"/>
      <dgm:spPr/>
      <dgm:t>
        <a:bodyPr/>
        <a:lstStyle/>
        <a:p>
          <a:endParaRPr lang="en-US"/>
        </a:p>
      </dgm:t>
    </dgm:pt>
    <dgm:pt modelId="{B7A38292-79FA-4B28-87CE-737310FF31D3}" type="pres">
      <dgm:prSet presAssocID="{F603E702-4302-4D35-B3BC-C9152F803D4B}" presName="hierChild4" presStyleCnt="0"/>
      <dgm:spPr/>
    </dgm:pt>
    <dgm:pt modelId="{502A61FE-4866-4CA1-9276-2C21F3930B41}" type="pres">
      <dgm:prSet presAssocID="{F603E702-4302-4D35-B3BC-C9152F803D4B}" presName="hierChild5" presStyleCnt="0"/>
      <dgm:spPr/>
    </dgm:pt>
    <dgm:pt modelId="{9EE92E27-A46E-4D5C-B607-3890B13949C2}" type="pres">
      <dgm:prSet presAssocID="{6535C242-DA65-4E10-8855-2750860AD296}" presName="Name37" presStyleLbl="parChTrans1D2" presStyleIdx="2" presStyleCnt="3"/>
      <dgm:spPr/>
      <dgm:t>
        <a:bodyPr/>
        <a:lstStyle/>
        <a:p>
          <a:endParaRPr lang="en-US"/>
        </a:p>
      </dgm:t>
    </dgm:pt>
    <dgm:pt modelId="{552BC2A1-953E-4B7E-82BB-87724AB4FE1F}" type="pres">
      <dgm:prSet presAssocID="{DDD0767A-287A-4DD0-943D-966A9BF94FB0}" presName="hierRoot2" presStyleCnt="0">
        <dgm:presLayoutVars>
          <dgm:hierBranch val="init"/>
        </dgm:presLayoutVars>
      </dgm:prSet>
      <dgm:spPr/>
    </dgm:pt>
    <dgm:pt modelId="{59500449-2E53-45FB-9687-407F3A9335FA}" type="pres">
      <dgm:prSet presAssocID="{DDD0767A-287A-4DD0-943D-966A9BF94FB0}" presName="rootComposite" presStyleCnt="0"/>
      <dgm:spPr/>
    </dgm:pt>
    <dgm:pt modelId="{924148D4-B99E-4A8C-9322-8E50043572E9}" type="pres">
      <dgm:prSet presAssocID="{DDD0767A-287A-4DD0-943D-966A9BF94FB0}" presName="rootText" presStyleLbl="node2" presStyleIdx="2" presStyleCnt="3">
        <dgm:presLayoutVars>
          <dgm:chPref val="3"/>
        </dgm:presLayoutVars>
      </dgm:prSet>
      <dgm:spPr/>
      <dgm:t>
        <a:bodyPr/>
        <a:lstStyle/>
        <a:p>
          <a:endParaRPr lang="en-US"/>
        </a:p>
      </dgm:t>
    </dgm:pt>
    <dgm:pt modelId="{178BB0B1-6831-4EB5-9B2D-76BE53FEF2DD}" type="pres">
      <dgm:prSet presAssocID="{DDD0767A-287A-4DD0-943D-966A9BF94FB0}" presName="rootConnector" presStyleLbl="node2" presStyleIdx="2" presStyleCnt="3"/>
      <dgm:spPr/>
      <dgm:t>
        <a:bodyPr/>
        <a:lstStyle/>
        <a:p>
          <a:endParaRPr lang="en-US"/>
        </a:p>
      </dgm:t>
    </dgm:pt>
    <dgm:pt modelId="{A300CCF3-E710-4A89-A330-0609106FC0B6}" type="pres">
      <dgm:prSet presAssocID="{DDD0767A-287A-4DD0-943D-966A9BF94FB0}" presName="hierChild4" presStyleCnt="0"/>
      <dgm:spPr/>
    </dgm:pt>
    <dgm:pt modelId="{B697BAD3-C4CF-4957-AD65-615845DE414A}" type="pres">
      <dgm:prSet presAssocID="{DDD0767A-287A-4DD0-943D-966A9BF94FB0}" presName="hierChild5" presStyleCnt="0"/>
      <dgm:spPr/>
    </dgm:pt>
    <dgm:pt modelId="{BE558584-91F4-4BCF-9845-CB5E1ABCA741}" type="pres">
      <dgm:prSet presAssocID="{38D97DD4-3CF9-495F-8D46-D52B94763D9F}" presName="hierChild3" presStyleCnt="0"/>
      <dgm:spPr/>
    </dgm:pt>
  </dgm:ptLst>
  <dgm:cxnLst>
    <dgm:cxn modelId="{AD459041-FA06-4394-9329-7D3850F27353}" srcId="{02C579EA-2490-4FA3-A184-7CD054220AD8}" destId="{38D97DD4-3CF9-495F-8D46-D52B94763D9F}" srcOrd="0" destOrd="0" parTransId="{C731E739-6F31-4E9B-8F66-1F24CC7DD50F}" sibTransId="{C544AA59-72F7-46F7-BBCF-947D19385EC6}"/>
    <dgm:cxn modelId="{700DEAF0-6102-48C2-90FB-3DA730CA4270}" srcId="{38D97DD4-3CF9-495F-8D46-D52B94763D9F}" destId="{DDD0767A-287A-4DD0-943D-966A9BF94FB0}" srcOrd="2" destOrd="0" parTransId="{6535C242-DA65-4E10-8855-2750860AD296}" sibTransId="{B4E2843A-7B88-425B-8715-AB7666770378}"/>
    <dgm:cxn modelId="{B68E804B-1204-43D9-B46F-9FEA3CB943C0}" type="presOf" srcId="{639F014D-A7DB-4A85-8EC0-E8139ECE940B}" destId="{7E3B7370-1C0E-408F-A90E-AC68D2F566AB}" srcOrd="0" destOrd="0" presId="urn:microsoft.com/office/officeart/2005/8/layout/orgChart1"/>
    <dgm:cxn modelId="{E0D8FC96-8893-45AF-8C13-7F8F00496EF9}" type="presOf" srcId="{F603E702-4302-4D35-B3BC-C9152F803D4B}" destId="{F7B76697-1C26-49C2-B9E1-AD9840577368}" srcOrd="0" destOrd="0" presId="urn:microsoft.com/office/officeart/2005/8/layout/orgChart1"/>
    <dgm:cxn modelId="{5BFD8BDA-B0CD-4F73-B46C-0C7D2225821C}" type="presOf" srcId="{1133C9FB-EAE4-4E58-8B05-BA8E75CC89D5}" destId="{319860AF-B702-43CF-A842-8C581EB25F06}" srcOrd="0" destOrd="0" presId="urn:microsoft.com/office/officeart/2005/8/layout/orgChart1"/>
    <dgm:cxn modelId="{E4C4563F-696A-48FB-AC6C-D1EBCD4A80C4}" type="presOf" srcId="{38D97DD4-3CF9-495F-8D46-D52B94763D9F}" destId="{619F4429-AF80-45FA-8871-4AB326518183}" srcOrd="0" destOrd="0" presId="urn:microsoft.com/office/officeart/2005/8/layout/orgChart1"/>
    <dgm:cxn modelId="{3C059FEA-7874-43AC-B95D-3A2377636C5D}" srcId="{38D97DD4-3CF9-495F-8D46-D52B94763D9F}" destId="{639F014D-A7DB-4A85-8EC0-E8139ECE940B}" srcOrd="0" destOrd="0" parTransId="{1133C9FB-EAE4-4E58-8B05-BA8E75CC89D5}" sibTransId="{CC56A21F-EF97-442F-BAE4-218E0CAE3C39}"/>
    <dgm:cxn modelId="{D9A93DD5-ED28-4578-B1AD-8DA649B609BE}" type="presOf" srcId="{6535C242-DA65-4E10-8855-2750860AD296}" destId="{9EE92E27-A46E-4D5C-B607-3890B13949C2}" srcOrd="0" destOrd="0" presId="urn:microsoft.com/office/officeart/2005/8/layout/orgChart1"/>
    <dgm:cxn modelId="{A424B050-C5A0-4254-A77E-AAC2A6305E94}" srcId="{38D97DD4-3CF9-495F-8D46-D52B94763D9F}" destId="{F603E702-4302-4D35-B3BC-C9152F803D4B}" srcOrd="1" destOrd="0" parTransId="{8E62ABA9-98B3-4267-86BF-5C5805114C77}" sibTransId="{5B77BD1A-34AC-461D-B1A9-254E249083DF}"/>
    <dgm:cxn modelId="{FED782FD-09E1-4A21-8069-72F065043078}" type="presOf" srcId="{F603E702-4302-4D35-B3BC-C9152F803D4B}" destId="{A4AE69DB-0E36-4A63-B4B1-0A78528F4CDB}" srcOrd="1" destOrd="0" presId="urn:microsoft.com/office/officeart/2005/8/layout/orgChart1"/>
    <dgm:cxn modelId="{49181657-B203-4A55-A5C9-AA430F789B8A}" type="presOf" srcId="{639F014D-A7DB-4A85-8EC0-E8139ECE940B}" destId="{61BC2981-2F5F-4C7C-A02C-AD16999F4C7F}" srcOrd="1" destOrd="0" presId="urn:microsoft.com/office/officeart/2005/8/layout/orgChart1"/>
    <dgm:cxn modelId="{77ACC7DA-5E20-4DE2-86E5-6CFDBEBF51F5}" type="presOf" srcId="{DDD0767A-287A-4DD0-943D-966A9BF94FB0}" destId="{924148D4-B99E-4A8C-9322-8E50043572E9}" srcOrd="0" destOrd="0" presId="urn:microsoft.com/office/officeart/2005/8/layout/orgChart1"/>
    <dgm:cxn modelId="{E17B50D2-B6D2-49FF-B07D-7079BC832C68}" type="presOf" srcId="{DDD0767A-287A-4DD0-943D-966A9BF94FB0}" destId="{178BB0B1-6831-4EB5-9B2D-76BE53FEF2DD}" srcOrd="1" destOrd="0" presId="urn:microsoft.com/office/officeart/2005/8/layout/orgChart1"/>
    <dgm:cxn modelId="{CF19A342-7221-4774-9A68-3A24CC688645}" type="presOf" srcId="{38D97DD4-3CF9-495F-8D46-D52B94763D9F}" destId="{9B7F713C-E43B-41FC-B83D-9EEC488EACF5}" srcOrd="1" destOrd="0" presId="urn:microsoft.com/office/officeart/2005/8/layout/orgChart1"/>
    <dgm:cxn modelId="{90E4CC50-48CF-4F84-979A-BF56E9C4CDE7}" type="presOf" srcId="{8E62ABA9-98B3-4267-86BF-5C5805114C77}" destId="{7BDC7139-2FAF-4844-9FDD-4DF64C16F247}" srcOrd="0" destOrd="0" presId="urn:microsoft.com/office/officeart/2005/8/layout/orgChart1"/>
    <dgm:cxn modelId="{CFCAE132-0D7C-4907-A985-C7264CF52CC7}" type="presOf" srcId="{02C579EA-2490-4FA3-A184-7CD054220AD8}" destId="{DAD2C669-AB17-4EB4-A138-CDA7439F6D7C}" srcOrd="0" destOrd="0" presId="urn:microsoft.com/office/officeart/2005/8/layout/orgChart1"/>
    <dgm:cxn modelId="{E3B28238-D686-49C6-8BE0-671E99CB78B0}" type="presParOf" srcId="{DAD2C669-AB17-4EB4-A138-CDA7439F6D7C}" destId="{FA0714D1-644D-4739-AD23-8850BCC4FF63}" srcOrd="0" destOrd="0" presId="urn:microsoft.com/office/officeart/2005/8/layout/orgChart1"/>
    <dgm:cxn modelId="{ED88CB27-F401-45CD-9529-7CFB801E0A88}" type="presParOf" srcId="{FA0714D1-644D-4739-AD23-8850BCC4FF63}" destId="{5E394E63-1DC4-4EAA-ACEE-857C6E5669FE}" srcOrd="0" destOrd="0" presId="urn:microsoft.com/office/officeart/2005/8/layout/orgChart1"/>
    <dgm:cxn modelId="{C235F26C-0CD8-47A6-AAF2-9904244B1688}" type="presParOf" srcId="{5E394E63-1DC4-4EAA-ACEE-857C6E5669FE}" destId="{619F4429-AF80-45FA-8871-4AB326518183}" srcOrd="0" destOrd="0" presId="urn:microsoft.com/office/officeart/2005/8/layout/orgChart1"/>
    <dgm:cxn modelId="{90661002-6687-4F0A-BF83-CCEA6F76B537}" type="presParOf" srcId="{5E394E63-1DC4-4EAA-ACEE-857C6E5669FE}" destId="{9B7F713C-E43B-41FC-B83D-9EEC488EACF5}" srcOrd="1" destOrd="0" presId="urn:microsoft.com/office/officeart/2005/8/layout/orgChart1"/>
    <dgm:cxn modelId="{F197F9D6-905F-423E-84B1-69CC66430DF2}" type="presParOf" srcId="{FA0714D1-644D-4739-AD23-8850BCC4FF63}" destId="{7994C9D6-751A-4293-AC86-DD7DA14610BF}" srcOrd="1" destOrd="0" presId="urn:microsoft.com/office/officeart/2005/8/layout/orgChart1"/>
    <dgm:cxn modelId="{19694EBD-11EC-4524-8BFE-3BF3CEF11E90}" type="presParOf" srcId="{7994C9D6-751A-4293-AC86-DD7DA14610BF}" destId="{319860AF-B702-43CF-A842-8C581EB25F06}" srcOrd="0" destOrd="0" presId="urn:microsoft.com/office/officeart/2005/8/layout/orgChart1"/>
    <dgm:cxn modelId="{F5F294B0-7522-44D4-9703-A11F3AEA0175}" type="presParOf" srcId="{7994C9D6-751A-4293-AC86-DD7DA14610BF}" destId="{5AB631E9-F66A-4D74-9C7B-5C1DD71458F5}" srcOrd="1" destOrd="0" presId="urn:microsoft.com/office/officeart/2005/8/layout/orgChart1"/>
    <dgm:cxn modelId="{118708EE-709E-4811-9334-20B26FC321F0}" type="presParOf" srcId="{5AB631E9-F66A-4D74-9C7B-5C1DD71458F5}" destId="{8712B4FC-4CE3-4677-B6B6-452C34477AA0}" srcOrd="0" destOrd="0" presId="urn:microsoft.com/office/officeart/2005/8/layout/orgChart1"/>
    <dgm:cxn modelId="{872BCB9F-2F36-4C0B-B894-1D5B57A25FCF}" type="presParOf" srcId="{8712B4FC-4CE3-4677-B6B6-452C34477AA0}" destId="{7E3B7370-1C0E-408F-A90E-AC68D2F566AB}" srcOrd="0" destOrd="0" presId="urn:microsoft.com/office/officeart/2005/8/layout/orgChart1"/>
    <dgm:cxn modelId="{943BF35A-D8F0-4171-BC0B-8641AC95F7AF}" type="presParOf" srcId="{8712B4FC-4CE3-4677-B6B6-452C34477AA0}" destId="{61BC2981-2F5F-4C7C-A02C-AD16999F4C7F}" srcOrd="1" destOrd="0" presId="urn:microsoft.com/office/officeart/2005/8/layout/orgChart1"/>
    <dgm:cxn modelId="{412FFEA1-88BE-4D26-8A7D-B6EAF768209F}" type="presParOf" srcId="{5AB631E9-F66A-4D74-9C7B-5C1DD71458F5}" destId="{1147990E-CE58-4091-8228-566C07EC2818}" srcOrd="1" destOrd="0" presId="urn:microsoft.com/office/officeart/2005/8/layout/orgChart1"/>
    <dgm:cxn modelId="{9AA2D421-8200-4DB6-93DE-C43681FF36F5}" type="presParOf" srcId="{5AB631E9-F66A-4D74-9C7B-5C1DD71458F5}" destId="{862CF12E-448B-4AD9-B8C5-30DDB7924F1D}" srcOrd="2" destOrd="0" presId="urn:microsoft.com/office/officeart/2005/8/layout/orgChart1"/>
    <dgm:cxn modelId="{E1541056-67AA-45E6-AF81-B32AC35CD582}" type="presParOf" srcId="{7994C9D6-751A-4293-AC86-DD7DA14610BF}" destId="{7BDC7139-2FAF-4844-9FDD-4DF64C16F247}" srcOrd="2" destOrd="0" presId="urn:microsoft.com/office/officeart/2005/8/layout/orgChart1"/>
    <dgm:cxn modelId="{9B1D6D28-CB11-4C01-9DD8-EBDE6C44B986}" type="presParOf" srcId="{7994C9D6-751A-4293-AC86-DD7DA14610BF}" destId="{56A47788-7BCC-4099-ABB5-1E3C98FD22A8}" srcOrd="3" destOrd="0" presId="urn:microsoft.com/office/officeart/2005/8/layout/orgChart1"/>
    <dgm:cxn modelId="{AD14401B-CE22-4D16-AFBF-A7A18AF9AEBE}" type="presParOf" srcId="{56A47788-7BCC-4099-ABB5-1E3C98FD22A8}" destId="{AD1B2C6F-17D7-4CE3-AA9B-C2ED4FE16DE2}" srcOrd="0" destOrd="0" presId="urn:microsoft.com/office/officeart/2005/8/layout/orgChart1"/>
    <dgm:cxn modelId="{1D0D1E17-0BB0-4E83-B894-1F0BF515A171}" type="presParOf" srcId="{AD1B2C6F-17D7-4CE3-AA9B-C2ED4FE16DE2}" destId="{F7B76697-1C26-49C2-B9E1-AD9840577368}" srcOrd="0" destOrd="0" presId="urn:microsoft.com/office/officeart/2005/8/layout/orgChart1"/>
    <dgm:cxn modelId="{8B85D9DB-13AD-4B36-8A21-1E4EB44AEEDC}" type="presParOf" srcId="{AD1B2C6F-17D7-4CE3-AA9B-C2ED4FE16DE2}" destId="{A4AE69DB-0E36-4A63-B4B1-0A78528F4CDB}" srcOrd="1" destOrd="0" presId="urn:microsoft.com/office/officeart/2005/8/layout/orgChart1"/>
    <dgm:cxn modelId="{86B859B4-2CA4-47C1-93BA-A6303FB1EE08}" type="presParOf" srcId="{56A47788-7BCC-4099-ABB5-1E3C98FD22A8}" destId="{B7A38292-79FA-4B28-87CE-737310FF31D3}" srcOrd="1" destOrd="0" presId="urn:microsoft.com/office/officeart/2005/8/layout/orgChart1"/>
    <dgm:cxn modelId="{933EC357-3F06-4AFC-86A2-ED425E7345F1}" type="presParOf" srcId="{56A47788-7BCC-4099-ABB5-1E3C98FD22A8}" destId="{502A61FE-4866-4CA1-9276-2C21F3930B41}" srcOrd="2" destOrd="0" presId="urn:microsoft.com/office/officeart/2005/8/layout/orgChart1"/>
    <dgm:cxn modelId="{49156BD8-2A7B-47DD-AE3F-09A4D3A50002}" type="presParOf" srcId="{7994C9D6-751A-4293-AC86-DD7DA14610BF}" destId="{9EE92E27-A46E-4D5C-B607-3890B13949C2}" srcOrd="4" destOrd="0" presId="urn:microsoft.com/office/officeart/2005/8/layout/orgChart1"/>
    <dgm:cxn modelId="{7297C8A8-ADE6-4D68-BC2B-0A70E5682C22}" type="presParOf" srcId="{7994C9D6-751A-4293-AC86-DD7DA14610BF}" destId="{552BC2A1-953E-4B7E-82BB-87724AB4FE1F}" srcOrd="5" destOrd="0" presId="urn:microsoft.com/office/officeart/2005/8/layout/orgChart1"/>
    <dgm:cxn modelId="{47B2C671-5823-428E-B6C5-E8B1DF8992AD}" type="presParOf" srcId="{552BC2A1-953E-4B7E-82BB-87724AB4FE1F}" destId="{59500449-2E53-45FB-9687-407F3A9335FA}" srcOrd="0" destOrd="0" presId="urn:microsoft.com/office/officeart/2005/8/layout/orgChart1"/>
    <dgm:cxn modelId="{77BE9E1F-784E-4FDA-AD57-4D274DCCDD38}" type="presParOf" srcId="{59500449-2E53-45FB-9687-407F3A9335FA}" destId="{924148D4-B99E-4A8C-9322-8E50043572E9}" srcOrd="0" destOrd="0" presId="urn:microsoft.com/office/officeart/2005/8/layout/orgChart1"/>
    <dgm:cxn modelId="{8E5BE9F6-858D-4772-8900-41B9C609C675}" type="presParOf" srcId="{59500449-2E53-45FB-9687-407F3A9335FA}" destId="{178BB0B1-6831-4EB5-9B2D-76BE53FEF2DD}" srcOrd="1" destOrd="0" presId="urn:microsoft.com/office/officeart/2005/8/layout/orgChart1"/>
    <dgm:cxn modelId="{FC78980C-1E3E-41A0-8E9C-3C3C6F9FCAD1}" type="presParOf" srcId="{552BC2A1-953E-4B7E-82BB-87724AB4FE1F}" destId="{A300CCF3-E710-4A89-A330-0609106FC0B6}" srcOrd="1" destOrd="0" presId="urn:microsoft.com/office/officeart/2005/8/layout/orgChart1"/>
    <dgm:cxn modelId="{0C4CAAE4-5401-4C8F-B9E7-0BD4ECB66EFB}" type="presParOf" srcId="{552BC2A1-953E-4B7E-82BB-87724AB4FE1F}" destId="{B697BAD3-C4CF-4957-AD65-615845DE414A}" srcOrd="2" destOrd="0" presId="urn:microsoft.com/office/officeart/2005/8/layout/orgChart1"/>
    <dgm:cxn modelId="{8ECE340A-2508-49A7-8EF7-D784F059189B}" type="presParOf" srcId="{FA0714D1-644D-4739-AD23-8850BCC4FF63}" destId="{BE558584-91F4-4BCF-9845-CB5E1ABCA74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DB9EF0-4404-43E5-8977-94BD691AB4E6}" type="doc">
      <dgm:prSet loTypeId="urn:microsoft.com/office/officeart/2005/8/layout/chevron2" loCatId="process" qsTypeId="urn:microsoft.com/office/officeart/2005/8/quickstyle/simple1" qsCatId="simple" csTypeId="urn:microsoft.com/office/officeart/2005/8/colors/accent3_5" csCatId="accent3" phldr="1"/>
      <dgm:spPr/>
    </dgm:pt>
    <dgm:pt modelId="{2895D916-FFFA-4315-B611-E9D0AC34B13B}">
      <dgm:prSet phldrT="[Text]" custT="1">
        <dgm:style>
          <a:lnRef idx="1">
            <a:schemeClr val="accent2"/>
          </a:lnRef>
          <a:fillRef idx="2">
            <a:schemeClr val="accent2"/>
          </a:fillRef>
          <a:effectRef idx="1">
            <a:schemeClr val="accent2"/>
          </a:effectRef>
          <a:fontRef idx="minor">
            <a:schemeClr val="dk1"/>
          </a:fontRef>
        </dgm:style>
      </dgm:prSet>
      <dgm:spPr>
        <a:ln>
          <a:noFill/>
        </a:ln>
      </dgm:spPr>
      <dgm:t>
        <a:bodyPr/>
        <a:lstStyle/>
        <a:p>
          <a:endParaRPr lang="en-US" sz="1300" b="1" dirty="0" smtClean="0"/>
        </a:p>
        <a:p>
          <a:r>
            <a:rPr lang="en-US" sz="1300" b="1" dirty="0" smtClean="0"/>
            <a:t>Early experimentation</a:t>
          </a:r>
          <a:endParaRPr lang="en-US" sz="1300" dirty="0" smtClean="0"/>
        </a:p>
        <a:p>
          <a:endParaRPr lang="en-US" sz="1000" dirty="0"/>
        </a:p>
      </dgm:t>
    </dgm:pt>
    <dgm:pt modelId="{F54316B5-9E4A-4CF8-B684-8E8034E44251}" type="parTrans" cxnId="{105EAB7E-BA18-444F-BBBB-4E092C7F9915}">
      <dgm:prSet/>
      <dgm:spPr/>
      <dgm:t>
        <a:bodyPr/>
        <a:lstStyle/>
        <a:p>
          <a:endParaRPr lang="en-US"/>
        </a:p>
      </dgm:t>
    </dgm:pt>
    <dgm:pt modelId="{E5128888-AFAA-45B4-B478-28FBC5BB4D9A}" type="sibTrans" cxnId="{105EAB7E-BA18-444F-BBBB-4E092C7F9915}">
      <dgm:prSet/>
      <dgm:spPr/>
      <dgm:t>
        <a:bodyPr/>
        <a:lstStyle/>
        <a:p>
          <a:endParaRPr lang="en-US"/>
        </a:p>
      </dgm:t>
    </dgm:pt>
    <dgm:pt modelId="{6B738473-BF3E-43D4-8788-9531765714D8}">
      <dgm:prSet phldrT="[Text]" custT="1">
        <dgm:style>
          <a:lnRef idx="1">
            <a:schemeClr val="accent3"/>
          </a:lnRef>
          <a:fillRef idx="2">
            <a:schemeClr val="accent3"/>
          </a:fillRef>
          <a:effectRef idx="1">
            <a:schemeClr val="accent3"/>
          </a:effectRef>
          <a:fontRef idx="minor">
            <a:schemeClr val="dk1"/>
          </a:fontRef>
        </dgm:style>
      </dgm:prSet>
      <dgm:spPr>
        <a:ln>
          <a:noFill/>
        </a:ln>
      </dgm:spPr>
      <dgm:t>
        <a:bodyPr/>
        <a:lstStyle/>
        <a:p>
          <a:endParaRPr lang="en-US" sz="1300" b="1" dirty="0" smtClean="0"/>
        </a:p>
        <a:p>
          <a:r>
            <a:rPr lang="en-US" sz="1300" b="1" dirty="0" smtClean="0"/>
            <a:t>Intentional Learning</a:t>
          </a:r>
        </a:p>
      </dgm:t>
    </dgm:pt>
    <dgm:pt modelId="{EC29EBD2-ECF8-48F9-94DB-216CE6D524B6}" type="parTrans" cxnId="{94053D06-C044-46C6-B101-DD974724E66F}">
      <dgm:prSet/>
      <dgm:spPr/>
      <dgm:t>
        <a:bodyPr/>
        <a:lstStyle/>
        <a:p>
          <a:endParaRPr lang="en-US"/>
        </a:p>
      </dgm:t>
    </dgm:pt>
    <dgm:pt modelId="{67A95FB9-B746-44E7-8B53-50DCE6F7F040}" type="sibTrans" cxnId="{94053D06-C044-46C6-B101-DD974724E66F}">
      <dgm:prSet/>
      <dgm:spPr/>
      <dgm:t>
        <a:bodyPr/>
        <a:lstStyle/>
        <a:p>
          <a:endParaRPr lang="en-US"/>
        </a:p>
      </dgm:t>
    </dgm:pt>
    <dgm:pt modelId="{62B619AA-D109-4346-AECB-A85A9375B64E}">
      <dgm:prSet phldrT="[Text]" custT="1">
        <dgm:style>
          <a:lnRef idx="3">
            <a:schemeClr val="lt1"/>
          </a:lnRef>
          <a:fillRef idx="1">
            <a:schemeClr val="accent5"/>
          </a:fillRef>
          <a:effectRef idx="1">
            <a:schemeClr val="accent5"/>
          </a:effectRef>
          <a:fontRef idx="minor">
            <a:schemeClr val="lt1"/>
          </a:fontRef>
        </dgm:style>
      </dgm:prSet>
      <dgm:spPr>
        <a:ln>
          <a:noFill/>
        </a:ln>
      </dgm:spPr>
      <dgm:t>
        <a:bodyPr/>
        <a:lstStyle/>
        <a:p>
          <a:pPr algn="ctr"/>
          <a:r>
            <a:rPr lang="en-US" sz="1400" b="1" dirty="0" smtClean="0">
              <a:solidFill>
                <a:schemeClr val="bg1"/>
              </a:solidFill>
            </a:rPr>
            <a:t>Integrated Capital Deployment</a:t>
          </a:r>
          <a:endParaRPr lang="en-US" sz="1000" b="0" dirty="0"/>
        </a:p>
      </dgm:t>
    </dgm:pt>
    <dgm:pt modelId="{2095676E-3370-4D6B-BA0B-E50F4E735E35}" type="parTrans" cxnId="{A0464F32-B22E-4111-BE64-7471DC57922A}">
      <dgm:prSet/>
      <dgm:spPr/>
      <dgm:t>
        <a:bodyPr/>
        <a:lstStyle/>
        <a:p>
          <a:endParaRPr lang="en-US"/>
        </a:p>
      </dgm:t>
    </dgm:pt>
    <dgm:pt modelId="{442111E1-7210-4248-BCC7-D8F0D51AE5D5}" type="sibTrans" cxnId="{A0464F32-B22E-4111-BE64-7471DC57922A}">
      <dgm:prSet/>
      <dgm:spPr/>
      <dgm:t>
        <a:bodyPr/>
        <a:lstStyle/>
        <a:p>
          <a:endParaRPr lang="en-US"/>
        </a:p>
      </dgm:t>
    </dgm:pt>
    <dgm:pt modelId="{F0C88845-361E-4EA7-B4BA-B00FA8A688EA}">
      <dgm:prSet custT="1"/>
      <dgm:spPr/>
      <dgm:t>
        <a:bodyPr/>
        <a:lstStyle/>
        <a:p>
          <a:r>
            <a:rPr lang="en-US" sz="1600" dirty="0" smtClean="0"/>
            <a:t>What do we do?</a:t>
          </a:r>
          <a:endParaRPr lang="en-US" sz="1600" dirty="0"/>
        </a:p>
      </dgm:t>
    </dgm:pt>
    <dgm:pt modelId="{61625564-8C0F-4F6C-B88F-0D1EBE250FC4}" type="parTrans" cxnId="{9BBDBF67-5EF0-48D1-B35F-8DA987922D82}">
      <dgm:prSet/>
      <dgm:spPr/>
      <dgm:t>
        <a:bodyPr/>
        <a:lstStyle/>
        <a:p>
          <a:endParaRPr lang="en-US"/>
        </a:p>
      </dgm:t>
    </dgm:pt>
    <dgm:pt modelId="{D580B7EF-1C8B-478B-8E6C-0D1C3B8740D7}" type="sibTrans" cxnId="{9BBDBF67-5EF0-48D1-B35F-8DA987922D82}">
      <dgm:prSet/>
      <dgm:spPr/>
      <dgm:t>
        <a:bodyPr/>
        <a:lstStyle/>
        <a:p>
          <a:endParaRPr lang="en-US"/>
        </a:p>
      </dgm:t>
    </dgm:pt>
    <dgm:pt modelId="{EBE43FE4-E350-4A0C-962F-F5FDF2758D5B}">
      <dgm:prSet custT="1"/>
      <dgm:spPr/>
      <dgm:t>
        <a:bodyPr/>
        <a:lstStyle/>
        <a:p>
          <a:r>
            <a:rPr lang="en-US" sz="1600" dirty="0" smtClean="0"/>
            <a:t>How do we do it?</a:t>
          </a:r>
          <a:endParaRPr lang="en-US" sz="1600" dirty="0"/>
        </a:p>
      </dgm:t>
    </dgm:pt>
    <dgm:pt modelId="{BC631151-BC8D-4631-81E7-AC294AD3AA78}" type="parTrans" cxnId="{8385AC9C-B80B-46BB-84E4-9013FE90D104}">
      <dgm:prSet/>
      <dgm:spPr/>
      <dgm:t>
        <a:bodyPr/>
        <a:lstStyle/>
        <a:p>
          <a:endParaRPr lang="en-US"/>
        </a:p>
      </dgm:t>
    </dgm:pt>
    <dgm:pt modelId="{C32131BE-519C-4969-BDD4-2D404619BF85}" type="sibTrans" cxnId="{8385AC9C-B80B-46BB-84E4-9013FE90D104}">
      <dgm:prSet/>
      <dgm:spPr/>
      <dgm:t>
        <a:bodyPr/>
        <a:lstStyle/>
        <a:p>
          <a:endParaRPr lang="en-US"/>
        </a:p>
      </dgm:t>
    </dgm:pt>
    <dgm:pt modelId="{C63E2F62-CC3A-412C-B711-6AAC86F62522}">
      <dgm:prSet custT="1"/>
      <dgm:spPr/>
      <dgm:t>
        <a:bodyPr/>
        <a:lstStyle/>
        <a:p>
          <a:r>
            <a:rPr lang="en-US" sz="1600" dirty="0" smtClean="0"/>
            <a:t>Disconnected from Program</a:t>
          </a:r>
          <a:endParaRPr lang="en-US" sz="1600" dirty="0"/>
        </a:p>
      </dgm:t>
    </dgm:pt>
    <dgm:pt modelId="{33E76109-33A6-473D-938B-68C687344576}" type="parTrans" cxnId="{F28BA803-67ED-49A6-AFB7-FD97F4BB5D1C}">
      <dgm:prSet/>
      <dgm:spPr/>
      <dgm:t>
        <a:bodyPr/>
        <a:lstStyle/>
        <a:p>
          <a:endParaRPr lang="en-US"/>
        </a:p>
      </dgm:t>
    </dgm:pt>
    <dgm:pt modelId="{FBA533FD-B651-4277-97CC-9895DEFEDC1A}" type="sibTrans" cxnId="{F28BA803-67ED-49A6-AFB7-FD97F4BB5D1C}">
      <dgm:prSet/>
      <dgm:spPr/>
      <dgm:t>
        <a:bodyPr/>
        <a:lstStyle/>
        <a:p>
          <a:endParaRPr lang="en-US"/>
        </a:p>
      </dgm:t>
    </dgm:pt>
    <dgm:pt modelId="{113C2C58-4DF2-47D9-A7CA-4F64593A4513}">
      <dgm:prSet phldrT="[Text]" custT="1">
        <dgm:style>
          <a:lnRef idx="2">
            <a:schemeClr val="accent3"/>
          </a:lnRef>
          <a:fillRef idx="1">
            <a:schemeClr val="lt1"/>
          </a:fillRef>
          <a:effectRef idx="0">
            <a:schemeClr val="accent3"/>
          </a:effectRef>
          <a:fontRef idx="minor">
            <a:schemeClr val="dk1"/>
          </a:fontRef>
        </dgm:style>
      </dgm:prSet>
      <dgm:spPr>
        <a:ln/>
      </dgm:spPr>
      <dgm:t>
        <a:bodyPr/>
        <a:lstStyle/>
        <a:p>
          <a:r>
            <a:rPr lang="en-US" sz="1400" b="0" dirty="0" smtClean="0"/>
            <a:t> </a:t>
          </a:r>
          <a:r>
            <a:rPr lang="en-US" sz="1600" b="0" dirty="0" smtClean="0"/>
            <a:t>Expanded set of tools</a:t>
          </a:r>
          <a:endParaRPr lang="en-US" sz="1600" dirty="0"/>
        </a:p>
      </dgm:t>
    </dgm:pt>
    <dgm:pt modelId="{E65233FE-C46D-46C2-8C79-DE688E362E5D}" type="parTrans" cxnId="{7199A9D1-0DF1-40D5-9492-8E3DDB927FCB}">
      <dgm:prSet/>
      <dgm:spPr/>
      <dgm:t>
        <a:bodyPr/>
        <a:lstStyle/>
        <a:p>
          <a:endParaRPr lang="en-US"/>
        </a:p>
      </dgm:t>
    </dgm:pt>
    <dgm:pt modelId="{778D76C9-CDEF-4621-A8D7-0ECD009F92C9}" type="sibTrans" cxnId="{7199A9D1-0DF1-40D5-9492-8E3DDB927FCB}">
      <dgm:prSet/>
      <dgm:spPr/>
      <dgm:t>
        <a:bodyPr/>
        <a:lstStyle/>
        <a:p>
          <a:endParaRPr lang="en-US"/>
        </a:p>
      </dgm:t>
    </dgm:pt>
    <dgm:pt modelId="{3D6ABC4B-F546-4F97-B961-8DAC42B3403A}">
      <dgm:prSet custT="1"/>
      <dgm:spPr/>
      <dgm:t>
        <a:bodyPr/>
        <a:lstStyle/>
        <a:p>
          <a:r>
            <a:rPr lang="en-US" sz="1600" dirty="0" smtClean="0"/>
            <a:t>Engage a broad group in determining the “future state”</a:t>
          </a:r>
          <a:endParaRPr lang="en-US" sz="1600" dirty="0"/>
        </a:p>
      </dgm:t>
    </dgm:pt>
    <dgm:pt modelId="{695A1483-826A-4E5D-9E07-87C34B9AF2A1}" type="parTrans" cxnId="{2B0F63A3-2CCF-4006-A3BE-54025C4D0F92}">
      <dgm:prSet/>
      <dgm:spPr/>
      <dgm:t>
        <a:bodyPr/>
        <a:lstStyle/>
        <a:p>
          <a:endParaRPr lang="en-US"/>
        </a:p>
      </dgm:t>
    </dgm:pt>
    <dgm:pt modelId="{E2927861-BC3E-49C2-8C27-2E26E3F15D1A}" type="sibTrans" cxnId="{2B0F63A3-2CCF-4006-A3BE-54025C4D0F92}">
      <dgm:prSet/>
      <dgm:spPr/>
      <dgm:t>
        <a:bodyPr/>
        <a:lstStyle/>
        <a:p>
          <a:endParaRPr lang="en-US"/>
        </a:p>
      </dgm:t>
    </dgm:pt>
    <dgm:pt modelId="{C4DF035A-384B-4439-A4E3-8475ECBCDDE1}">
      <dgm:prSet/>
      <dgm:spPr/>
      <dgm:t>
        <a:bodyPr/>
        <a:lstStyle/>
        <a:p>
          <a:endParaRPr lang="en-US" sz="1200" dirty="0"/>
        </a:p>
      </dgm:t>
    </dgm:pt>
    <dgm:pt modelId="{F5074775-00A9-453B-A0F2-360CDB98DCC9}" type="parTrans" cxnId="{F48C9B3C-EB9C-44E7-A6F2-BFB690CF01B0}">
      <dgm:prSet/>
      <dgm:spPr/>
      <dgm:t>
        <a:bodyPr/>
        <a:lstStyle/>
        <a:p>
          <a:endParaRPr lang="en-US"/>
        </a:p>
      </dgm:t>
    </dgm:pt>
    <dgm:pt modelId="{9B060B94-4D22-43D2-9947-9A196CC26EB3}" type="sibTrans" cxnId="{F48C9B3C-EB9C-44E7-A6F2-BFB690CF01B0}">
      <dgm:prSet/>
      <dgm:spPr/>
      <dgm:t>
        <a:bodyPr/>
        <a:lstStyle/>
        <a:p>
          <a:endParaRPr lang="en-US"/>
        </a:p>
      </dgm:t>
    </dgm:pt>
    <dgm:pt modelId="{36DE2AF4-7E8D-47C9-941B-0563C001B5D4}">
      <dgm:prSet custT="1"/>
      <dgm:spPr/>
      <dgm:t>
        <a:bodyPr/>
        <a:lstStyle/>
        <a:p>
          <a:r>
            <a:rPr lang="en-US" sz="1600" dirty="0" smtClean="0"/>
            <a:t>Establish indicators of success for impact, integration, risk</a:t>
          </a:r>
          <a:endParaRPr lang="en-US" sz="1600" dirty="0"/>
        </a:p>
      </dgm:t>
    </dgm:pt>
    <dgm:pt modelId="{08E72CE0-C6ED-455E-ADA9-F2B2EE88D451}" type="parTrans" cxnId="{55000619-AE6F-4714-B9A0-9D9AF819DA38}">
      <dgm:prSet/>
      <dgm:spPr/>
      <dgm:t>
        <a:bodyPr/>
        <a:lstStyle/>
        <a:p>
          <a:endParaRPr lang="en-US"/>
        </a:p>
      </dgm:t>
    </dgm:pt>
    <dgm:pt modelId="{DC1D6C76-284C-44DE-8853-DF2EC6FF11F8}" type="sibTrans" cxnId="{55000619-AE6F-4714-B9A0-9D9AF819DA38}">
      <dgm:prSet/>
      <dgm:spPr/>
      <dgm:t>
        <a:bodyPr/>
        <a:lstStyle/>
        <a:p>
          <a:endParaRPr lang="en-US"/>
        </a:p>
      </dgm:t>
    </dgm:pt>
    <dgm:pt modelId="{B06C43FE-5C1E-4F32-B64F-E6D4A1FC2E34}">
      <dgm:prSet custT="1"/>
      <dgm:spPr/>
      <dgm:t>
        <a:bodyPr/>
        <a:lstStyle/>
        <a:p>
          <a:r>
            <a:rPr lang="en-US" sz="1600" dirty="0" smtClean="0"/>
            <a:t>Intentionally link grants to the requirements for future investment</a:t>
          </a:r>
          <a:endParaRPr lang="en-US" sz="1600" dirty="0"/>
        </a:p>
      </dgm:t>
    </dgm:pt>
    <dgm:pt modelId="{FCE4309E-74D4-4CBB-9F9C-EACB5FFE4DB3}" type="parTrans" cxnId="{C898ECF3-11E8-4B07-9A08-C832941055FA}">
      <dgm:prSet/>
      <dgm:spPr/>
      <dgm:t>
        <a:bodyPr/>
        <a:lstStyle/>
        <a:p>
          <a:endParaRPr lang="en-US"/>
        </a:p>
      </dgm:t>
    </dgm:pt>
    <dgm:pt modelId="{47F7E30A-678A-46B1-906A-0D400F294B3A}" type="sibTrans" cxnId="{C898ECF3-11E8-4B07-9A08-C832941055FA}">
      <dgm:prSet/>
      <dgm:spPr/>
      <dgm:t>
        <a:bodyPr/>
        <a:lstStyle/>
        <a:p>
          <a:endParaRPr lang="en-US"/>
        </a:p>
      </dgm:t>
    </dgm:pt>
    <dgm:pt modelId="{D36682FA-B08A-43CE-96A6-39DE498E4A10}">
      <dgm:prSet phldrT="[Text]" custT="1">
        <dgm:style>
          <a:lnRef idx="2">
            <a:schemeClr val="accent3"/>
          </a:lnRef>
          <a:fillRef idx="1">
            <a:schemeClr val="lt1"/>
          </a:fillRef>
          <a:effectRef idx="0">
            <a:schemeClr val="accent3"/>
          </a:effectRef>
          <a:fontRef idx="minor">
            <a:schemeClr val="dk1"/>
          </a:fontRef>
        </dgm:style>
      </dgm:prSet>
      <dgm:spPr>
        <a:ln/>
      </dgm:spPr>
      <dgm:t>
        <a:bodyPr/>
        <a:lstStyle/>
        <a:p>
          <a:r>
            <a:rPr lang="en-US" sz="1600" b="0" dirty="0" smtClean="0"/>
            <a:t>Use grants to seed investments</a:t>
          </a:r>
          <a:endParaRPr lang="en-US" sz="1600" dirty="0"/>
        </a:p>
      </dgm:t>
    </dgm:pt>
    <dgm:pt modelId="{77265770-326E-41B0-A1BC-33160E4BFDE2}" type="parTrans" cxnId="{D4E15E75-7934-41FC-BFBB-7A7D43249D40}">
      <dgm:prSet/>
      <dgm:spPr/>
      <dgm:t>
        <a:bodyPr/>
        <a:lstStyle/>
        <a:p>
          <a:endParaRPr lang="en-US"/>
        </a:p>
      </dgm:t>
    </dgm:pt>
    <dgm:pt modelId="{9FD474ED-2F43-4990-AE9D-1D5007049C2E}" type="sibTrans" cxnId="{D4E15E75-7934-41FC-BFBB-7A7D43249D40}">
      <dgm:prSet/>
      <dgm:spPr/>
      <dgm:t>
        <a:bodyPr/>
        <a:lstStyle/>
        <a:p>
          <a:endParaRPr lang="en-US"/>
        </a:p>
      </dgm:t>
    </dgm:pt>
    <dgm:pt modelId="{602EA843-C1EC-4216-8519-7921398DA075}">
      <dgm:prSet phldrT="[Text]" custT="1">
        <dgm:style>
          <a:lnRef idx="2">
            <a:schemeClr val="accent3"/>
          </a:lnRef>
          <a:fillRef idx="1">
            <a:schemeClr val="lt1"/>
          </a:fillRef>
          <a:effectRef idx="0">
            <a:schemeClr val="accent3"/>
          </a:effectRef>
          <a:fontRef idx="minor">
            <a:schemeClr val="dk1"/>
          </a:fontRef>
        </dgm:style>
      </dgm:prSet>
      <dgm:spPr>
        <a:ln/>
      </dgm:spPr>
      <dgm:t>
        <a:bodyPr/>
        <a:lstStyle/>
        <a:p>
          <a:r>
            <a:rPr lang="en-US" sz="1600" b="0" dirty="0" smtClean="0"/>
            <a:t>Advance Program priorities with other forms of capital</a:t>
          </a:r>
          <a:endParaRPr lang="en-US" sz="1600" dirty="0"/>
        </a:p>
      </dgm:t>
    </dgm:pt>
    <dgm:pt modelId="{7D673541-EBDB-43D2-91E8-B97C8865873C}" type="parTrans" cxnId="{7925E0EE-996B-43F1-8FA0-931FD53B0259}">
      <dgm:prSet/>
      <dgm:spPr/>
      <dgm:t>
        <a:bodyPr/>
        <a:lstStyle/>
        <a:p>
          <a:endParaRPr lang="en-US"/>
        </a:p>
      </dgm:t>
    </dgm:pt>
    <dgm:pt modelId="{E2A1ED6D-012D-4043-9293-31B13545508E}" type="sibTrans" cxnId="{7925E0EE-996B-43F1-8FA0-931FD53B0259}">
      <dgm:prSet/>
      <dgm:spPr/>
      <dgm:t>
        <a:bodyPr/>
        <a:lstStyle/>
        <a:p>
          <a:endParaRPr lang="en-US"/>
        </a:p>
      </dgm:t>
    </dgm:pt>
    <dgm:pt modelId="{1B3764EF-E37A-46B7-8701-E824CA47C535}">
      <dgm:prSet phldrT="[Text]" custT="1">
        <dgm:style>
          <a:lnRef idx="2">
            <a:schemeClr val="accent3"/>
          </a:lnRef>
          <a:fillRef idx="1">
            <a:schemeClr val="lt1"/>
          </a:fillRef>
          <a:effectRef idx="0">
            <a:schemeClr val="accent3"/>
          </a:effectRef>
          <a:fontRef idx="minor">
            <a:schemeClr val="dk1"/>
          </a:fontRef>
        </dgm:style>
      </dgm:prSet>
      <dgm:spPr>
        <a:ln/>
      </dgm:spPr>
      <dgm:t>
        <a:bodyPr/>
        <a:lstStyle/>
        <a:p>
          <a:r>
            <a:rPr lang="en-US" sz="1600" b="0" dirty="0" smtClean="0"/>
            <a:t>Build organizational infrastructure</a:t>
          </a:r>
          <a:endParaRPr lang="en-US" sz="1600" dirty="0"/>
        </a:p>
      </dgm:t>
    </dgm:pt>
    <dgm:pt modelId="{78BEFB1E-19DE-4B35-97CC-A310A0698E05}" type="parTrans" cxnId="{0B9B3F29-D02F-4D06-BB9D-D2FF5853239C}">
      <dgm:prSet/>
      <dgm:spPr/>
      <dgm:t>
        <a:bodyPr/>
        <a:lstStyle/>
        <a:p>
          <a:endParaRPr lang="en-US"/>
        </a:p>
      </dgm:t>
    </dgm:pt>
    <dgm:pt modelId="{1B6CDDB4-9D4A-45C1-A66B-4BFCE7110B5E}" type="sibTrans" cxnId="{0B9B3F29-D02F-4D06-BB9D-D2FF5853239C}">
      <dgm:prSet/>
      <dgm:spPr/>
      <dgm:t>
        <a:bodyPr/>
        <a:lstStyle/>
        <a:p>
          <a:endParaRPr lang="en-US"/>
        </a:p>
      </dgm:t>
    </dgm:pt>
    <dgm:pt modelId="{0EF1E54F-C44B-4D38-AACA-2AF96F068436}">
      <dgm:prSet phldrT="[Text]" custT="1">
        <dgm:style>
          <a:lnRef idx="2">
            <a:schemeClr val="accent3"/>
          </a:lnRef>
          <a:fillRef idx="1">
            <a:schemeClr val="lt1"/>
          </a:fillRef>
          <a:effectRef idx="0">
            <a:schemeClr val="accent3"/>
          </a:effectRef>
          <a:fontRef idx="minor">
            <a:schemeClr val="dk1"/>
          </a:fontRef>
        </dgm:style>
      </dgm:prSet>
      <dgm:spPr>
        <a:ln/>
      </dgm:spPr>
      <dgm:t>
        <a:bodyPr/>
        <a:lstStyle/>
        <a:p>
          <a:r>
            <a:rPr lang="en-US" sz="1600" b="0" dirty="0" smtClean="0"/>
            <a:t>Evolve external understanding of the resources the Foundation has available</a:t>
          </a:r>
          <a:endParaRPr lang="en-US" sz="1600" dirty="0"/>
        </a:p>
      </dgm:t>
    </dgm:pt>
    <dgm:pt modelId="{BB81D27C-8123-4C91-8C42-2B6AF174FF94}" type="parTrans" cxnId="{C323820E-A6C0-4F27-A261-55C944F2F33E}">
      <dgm:prSet/>
      <dgm:spPr/>
      <dgm:t>
        <a:bodyPr/>
        <a:lstStyle/>
        <a:p>
          <a:endParaRPr lang="en-US"/>
        </a:p>
      </dgm:t>
    </dgm:pt>
    <dgm:pt modelId="{83360B13-DE1D-4E7B-B383-DF3944BD2F45}" type="sibTrans" cxnId="{C323820E-A6C0-4F27-A261-55C944F2F33E}">
      <dgm:prSet/>
      <dgm:spPr/>
      <dgm:t>
        <a:bodyPr/>
        <a:lstStyle/>
        <a:p>
          <a:endParaRPr lang="en-US"/>
        </a:p>
      </dgm:t>
    </dgm:pt>
    <dgm:pt modelId="{BAFE90DB-8925-45DF-BC9A-6A5578C3A014}">
      <dgm:prSet custT="1"/>
      <dgm:spPr/>
      <dgm:t>
        <a:bodyPr/>
        <a:lstStyle/>
        <a:p>
          <a:r>
            <a:rPr lang="en-US" sz="1600" dirty="0" smtClean="0"/>
            <a:t>Evolve strategies to reflect capital barriers</a:t>
          </a:r>
          <a:endParaRPr lang="en-US" sz="1600" dirty="0"/>
        </a:p>
      </dgm:t>
    </dgm:pt>
    <dgm:pt modelId="{78EFA1F0-E89E-4696-98A6-89ABD83F969E}" type="parTrans" cxnId="{A4A4BE7A-3CEA-481C-B78D-7831A44A4E87}">
      <dgm:prSet/>
      <dgm:spPr/>
      <dgm:t>
        <a:bodyPr/>
        <a:lstStyle/>
        <a:p>
          <a:endParaRPr lang="en-US"/>
        </a:p>
      </dgm:t>
    </dgm:pt>
    <dgm:pt modelId="{F69535A1-88E0-4343-B042-E9C36F17C4A1}" type="sibTrans" cxnId="{A4A4BE7A-3CEA-481C-B78D-7831A44A4E87}">
      <dgm:prSet/>
      <dgm:spPr/>
      <dgm:t>
        <a:bodyPr/>
        <a:lstStyle/>
        <a:p>
          <a:endParaRPr lang="en-US"/>
        </a:p>
      </dgm:t>
    </dgm:pt>
    <dgm:pt modelId="{C37CEBE6-6949-4C6B-90F9-9880DE9052E7}" type="pres">
      <dgm:prSet presAssocID="{76DB9EF0-4404-43E5-8977-94BD691AB4E6}" presName="linearFlow" presStyleCnt="0">
        <dgm:presLayoutVars>
          <dgm:dir/>
          <dgm:animLvl val="lvl"/>
          <dgm:resizeHandles val="exact"/>
        </dgm:presLayoutVars>
      </dgm:prSet>
      <dgm:spPr/>
    </dgm:pt>
    <dgm:pt modelId="{011E5C8C-A7AC-4B94-9BEB-22A8DCB9FE1B}" type="pres">
      <dgm:prSet presAssocID="{2895D916-FFFA-4315-B611-E9D0AC34B13B}" presName="composite" presStyleCnt="0"/>
      <dgm:spPr/>
    </dgm:pt>
    <dgm:pt modelId="{E4CE7563-1914-491D-A071-C98455610070}" type="pres">
      <dgm:prSet presAssocID="{2895D916-FFFA-4315-B611-E9D0AC34B13B}" presName="parentText" presStyleLbl="alignNode1" presStyleIdx="0" presStyleCnt="3" custScaleX="122979" custScaleY="111713">
        <dgm:presLayoutVars>
          <dgm:chMax val="1"/>
          <dgm:bulletEnabled val="1"/>
        </dgm:presLayoutVars>
      </dgm:prSet>
      <dgm:spPr/>
      <dgm:t>
        <a:bodyPr/>
        <a:lstStyle/>
        <a:p>
          <a:endParaRPr lang="en-US"/>
        </a:p>
      </dgm:t>
    </dgm:pt>
    <dgm:pt modelId="{9043151A-38CA-45C8-8999-9B1E07DB29A0}" type="pres">
      <dgm:prSet presAssocID="{2895D916-FFFA-4315-B611-E9D0AC34B13B}" presName="descendantText" presStyleLbl="alignAcc1" presStyleIdx="0" presStyleCnt="3" custLinFactNeighborX="2579">
        <dgm:presLayoutVars>
          <dgm:bulletEnabled val="1"/>
        </dgm:presLayoutVars>
      </dgm:prSet>
      <dgm:spPr/>
      <dgm:t>
        <a:bodyPr/>
        <a:lstStyle/>
        <a:p>
          <a:endParaRPr lang="en-US"/>
        </a:p>
      </dgm:t>
    </dgm:pt>
    <dgm:pt modelId="{941053E8-4D44-40A3-8C96-238896A08158}" type="pres">
      <dgm:prSet presAssocID="{E5128888-AFAA-45B4-B478-28FBC5BB4D9A}" presName="sp" presStyleCnt="0"/>
      <dgm:spPr/>
    </dgm:pt>
    <dgm:pt modelId="{B2DA6A43-E0A2-4FEE-9F04-EC3859651BF0}" type="pres">
      <dgm:prSet presAssocID="{6B738473-BF3E-43D4-8788-9531765714D8}" presName="composite" presStyleCnt="0"/>
      <dgm:spPr/>
    </dgm:pt>
    <dgm:pt modelId="{8B324129-38F7-48E5-B424-E3AB7A7CA3DD}" type="pres">
      <dgm:prSet presAssocID="{6B738473-BF3E-43D4-8788-9531765714D8}" presName="parentText" presStyleLbl="alignNode1" presStyleIdx="1" presStyleCnt="3" custScaleX="108983" custLinFactNeighborX="12227" custLinFactNeighborY="-4668">
        <dgm:presLayoutVars>
          <dgm:chMax val="1"/>
          <dgm:bulletEnabled val="1"/>
        </dgm:presLayoutVars>
      </dgm:prSet>
      <dgm:spPr/>
      <dgm:t>
        <a:bodyPr/>
        <a:lstStyle/>
        <a:p>
          <a:endParaRPr lang="en-US"/>
        </a:p>
      </dgm:t>
    </dgm:pt>
    <dgm:pt modelId="{35145CC8-FF23-4709-BE2D-596D6F76C4F5}" type="pres">
      <dgm:prSet presAssocID="{6B738473-BF3E-43D4-8788-9531765714D8}" presName="descendantText" presStyleLbl="alignAcc1" presStyleIdx="1" presStyleCnt="3" custScaleY="149440" custLinFactNeighborX="4563" custLinFactNeighborY="-2394">
        <dgm:presLayoutVars>
          <dgm:bulletEnabled val="1"/>
        </dgm:presLayoutVars>
      </dgm:prSet>
      <dgm:spPr/>
      <dgm:t>
        <a:bodyPr/>
        <a:lstStyle/>
        <a:p>
          <a:endParaRPr lang="en-US"/>
        </a:p>
      </dgm:t>
    </dgm:pt>
    <dgm:pt modelId="{FE42409D-07E5-4F67-A4C9-1ECDFD99916B}" type="pres">
      <dgm:prSet presAssocID="{67A95FB9-B746-44E7-8B53-50DCE6F7F040}" presName="sp" presStyleCnt="0"/>
      <dgm:spPr/>
    </dgm:pt>
    <dgm:pt modelId="{2013D536-09AF-4EC1-A2DF-639F3CE671FD}" type="pres">
      <dgm:prSet presAssocID="{62B619AA-D109-4346-AECB-A85A9375B64E}" presName="composite" presStyleCnt="0"/>
      <dgm:spPr/>
    </dgm:pt>
    <dgm:pt modelId="{E55969C7-6111-4815-9180-E9BF4E459AD0}" type="pres">
      <dgm:prSet presAssocID="{62B619AA-D109-4346-AECB-A85A9375B64E}" presName="parentText" presStyleLbl="alignNode1" presStyleIdx="2" presStyleCnt="3" custScaleX="114050" custScaleY="115360" custLinFactNeighborX="7780">
        <dgm:presLayoutVars>
          <dgm:chMax val="1"/>
          <dgm:bulletEnabled val="1"/>
        </dgm:presLayoutVars>
      </dgm:prSet>
      <dgm:spPr/>
      <dgm:t>
        <a:bodyPr/>
        <a:lstStyle/>
        <a:p>
          <a:endParaRPr lang="en-US"/>
        </a:p>
      </dgm:t>
    </dgm:pt>
    <dgm:pt modelId="{478A98FA-04B1-4E8C-9057-7E345654BE36}" type="pres">
      <dgm:prSet presAssocID="{62B619AA-D109-4346-AECB-A85A9375B64E}" presName="descendantText" presStyleLbl="alignAcc1" presStyleIdx="2" presStyleCnt="3" custScaleX="88805" custScaleY="134452" custLinFactNeighborX="-828" custLinFactNeighborY="9895">
        <dgm:presLayoutVars>
          <dgm:bulletEnabled val="1"/>
        </dgm:presLayoutVars>
      </dgm:prSet>
      <dgm:spPr/>
      <dgm:t>
        <a:bodyPr/>
        <a:lstStyle/>
        <a:p>
          <a:endParaRPr lang="en-US"/>
        </a:p>
      </dgm:t>
    </dgm:pt>
  </dgm:ptLst>
  <dgm:cxnLst>
    <dgm:cxn modelId="{4A9BAC67-C0F5-4D39-AF93-37B609D8B93F}" type="presOf" srcId="{B06C43FE-5C1E-4F32-B64F-E6D4A1FC2E34}" destId="{478A98FA-04B1-4E8C-9057-7E345654BE36}" srcOrd="0" destOrd="2" presId="urn:microsoft.com/office/officeart/2005/8/layout/chevron2"/>
    <dgm:cxn modelId="{7925E0EE-996B-43F1-8FA0-931FD53B0259}" srcId="{6B738473-BF3E-43D4-8788-9531765714D8}" destId="{602EA843-C1EC-4216-8519-7921398DA075}" srcOrd="2" destOrd="0" parTransId="{7D673541-EBDB-43D2-91E8-B97C8865873C}" sibTransId="{E2A1ED6D-012D-4043-9293-31B13545508E}"/>
    <dgm:cxn modelId="{DF618B56-0CA4-4821-93EF-FCD78005D79C}" type="presOf" srcId="{76DB9EF0-4404-43E5-8977-94BD691AB4E6}" destId="{C37CEBE6-6949-4C6B-90F9-9880DE9052E7}" srcOrd="0" destOrd="0" presId="urn:microsoft.com/office/officeart/2005/8/layout/chevron2"/>
    <dgm:cxn modelId="{854E4E8C-D9B7-4037-B4D7-4BE98B2B4548}" type="presOf" srcId="{C63E2F62-CC3A-412C-B711-6AAC86F62522}" destId="{9043151A-38CA-45C8-8999-9B1E07DB29A0}" srcOrd="0" destOrd="2" presId="urn:microsoft.com/office/officeart/2005/8/layout/chevron2"/>
    <dgm:cxn modelId="{F28BA803-67ED-49A6-AFB7-FD97F4BB5D1C}" srcId="{2895D916-FFFA-4315-B611-E9D0AC34B13B}" destId="{C63E2F62-CC3A-412C-B711-6AAC86F62522}" srcOrd="2" destOrd="0" parTransId="{33E76109-33A6-473D-938B-68C687344576}" sibTransId="{FBA533FD-B651-4277-97CC-9895DEFEDC1A}"/>
    <dgm:cxn modelId="{CED4ED23-E2B2-4B16-BE41-0A0E29C77B87}" type="presOf" srcId="{2895D916-FFFA-4315-B611-E9D0AC34B13B}" destId="{E4CE7563-1914-491D-A071-C98455610070}" srcOrd="0" destOrd="0" presId="urn:microsoft.com/office/officeart/2005/8/layout/chevron2"/>
    <dgm:cxn modelId="{7199A9D1-0DF1-40D5-9492-8E3DDB927FCB}" srcId="{6B738473-BF3E-43D4-8788-9531765714D8}" destId="{113C2C58-4DF2-47D9-A7CA-4F64593A4513}" srcOrd="0" destOrd="0" parTransId="{E65233FE-C46D-46C2-8C79-DE688E362E5D}" sibTransId="{778D76C9-CDEF-4621-A8D7-0ECD009F92C9}"/>
    <dgm:cxn modelId="{94053D06-C044-46C6-B101-DD974724E66F}" srcId="{76DB9EF0-4404-43E5-8977-94BD691AB4E6}" destId="{6B738473-BF3E-43D4-8788-9531765714D8}" srcOrd="1" destOrd="0" parTransId="{EC29EBD2-ECF8-48F9-94DB-216CE6D524B6}" sibTransId="{67A95FB9-B746-44E7-8B53-50DCE6F7F040}"/>
    <dgm:cxn modelId="{A0464F32-B22E-4111-BE64-7471DC57922A}" srcId="{76DB9EF0-4404-43E5-8977-94BD691AB4E6}" destId="{62B619AA-D109-4346-AECB-A85A9375B64E}" srcOrd="2" destOrd="0" parTransId="{2095676E-3370-4D6B-BA0B-E50F4E735E35}" sibTransId="{442111E1-7210-4248-BCC7-D8F0D51AE5D5}"/>
    <dgm:cxn modelId="{9BBDBF67-5EF0-48D1-B35F-8DA987922D82}" srcId="{2895D916-FFFA-4315-B611-E9D0AC34B13B}" destId="{F0C88845-361E-4EA7-B4BA-B00FA8A688EA}" srcOrd="0" destOrd="0" parTransId="{61625564-8C0F-4F6C-B88F-0D1EBE250FC4}" sibTransId="{D580B7EF-1C8B-478B-8E6C-0D1C3B8740D7}"/>
    <dgm:cxn modelId="{C323820E-A6C0-4F27-A261-55C944F2F33E}" srcId="{6B738473-BF3E-43D4-8788-9531765714D8}" destId="{0EF1E54F-C44B-4D38-AACA-2AF96F068436}" srcOrd="4" destOrd="0" parTransId="{BB81D27C-8123-4C91-8C42-2B6AF174FF94}" sibTransId="{83360B13-DE1D-4E7B-B383-DF3944BD2F45}"/>
    <dgm:cxn modelId="{C08E335D-97EB-4FD4-B4A8-BF4A434088C4}" type="presOf" srcId="{F0C88845-361E-4EA7-B4BA-B00FA8A688EA}" destId="{9043151A-38CA-45C8-8999-9B1E07DB29A0}" srcOrd="0" destOrd="0" presId="urn:microsoft.com/office/officeart/2005/8/layout/chevron2"/>
    <dgm:cxn modelId="{EFB03C07-836D-4935-9E47-D716504124AC}" type="presOf" srcId="{C4DF035A-384B-4439-A4E3-8475ECBCDDE1}" destId="{478A98FA-04B1-4E8C-9057-7E345654BE36}" srcOrd="0" destOrd="4" presId="urn:microsoft.com/office/officeart/2005/8/layout/chevron2"/>
    <dgm:cxn modelId="{19F72FE0-26DE-4552-8911-4EFE1963BF62}" type="presOf" srcId="{1B3764EF-E37A-46B7-8701-E824CA47C535}" destId="{35145CC8-FF23-4709-BE2D-596D6F76C4F5}" srcOrd="0" destOrd="3" presId="urn:microsoft.com/office/officeart/2005/8/layout/chevron2"/>
    <dgm:cxn modelId="{8CCCFF0C-D07F-46DD-9392-9CBB9A1AD658}" type="presOf" srcId="{602EA843-C1EC-4216-8519-7921398DA075}" destId="{35145CC8-FF23-4709-BE2D-596D6F76C4F5}" srcOrd="0" destOrd="2" presId="urn:microsoft.com/office/officeart/2005/8/layout/chevron2"/>
    <dgm:cxn modelId="{0B9B3F29-D02F-4D06-BB9D-D2FF5853239C}" srcId="{6B738473-BF3E-43D4-8788-9531765714D8}" destId="{1B3764EF-E37A-46B7-8701-E824CA47C535}" srcOrd="3" destOrd="0" parTransId="{78BEFB1E-19DE-4B35-97CC-A310A0698E05}" sibTransId="{1B6CDDB4-9D4A-45C1-A66B-4BFCE7110B5E}"/>
    <dgm:cxn modelId="{3D0BF302-ABEF-46B0-8113-FF9A760DB6EB}" type="presOf" srcId="{EBE43FE4-E350-4A0C-962F-F5FDF2758D5B}" destId="{9043151A-38CA-45C8-8999-9B1E07DB29A0}" srcOrd="0" destOrd="1" presId="urn:microsoft.com/office/officeart/2005/8/layout/chevron2"/>
    <dgm:cxn modelId="{E7FFFDC2-7BE0-4EB6-AE42-3DABDBC7443F}" type="presOf" srcId="{113C2C58-4DF2-47D9-A7CA-4F64593A4513}" destId="{35145CC8-FF23-4709-BE2D-596D6F76C4F5}" srcOrd="0" destOrd="0" presId="urn:microsoft.com/office/officeart/2005/8/layout/chevron2"/>
    <dgm:cxn modelId="{55000619-AE6F-4714-B9A0-9D9AF819DA38}" srcId="{62B619AA-D109-4346-AECB-A85A9375B64E}" destId="{36DE2AF4-7E8D-47C9-941B-0563C001B5D4}" srcOrd="1" destOrd="0" parTransId="{08E72CE0-C6ED-455E-ADA9-F2B2EE88D451}" sibTransId="{DC1D6C76-284C-44DE-8853-DF2EC6FF11F8}"/>
    <dgm:cxn modelId="{DAC1FA4C-E83B-4C31-9CCC-5849A44C33B5}" type="presOf" srcId="{BAFE90DB-8925-45DF-BC9A-6A5578C3A014}" destId="{478A98FA-04B1-4E8C-9057-7E345654BE36}" srcOrd="0" destOrd="3" presId="urn:microsoft.com/office/officeart/2005/8/layout/chevron2"/>
    <dgm:cxn modelId="{2B0F63A3-2CCF-4006-A3BE-54025C4D0F92}" srcId="{62B619AA-D109-4346-AECB-A85A9375B64E}" destId="{3D6ABC4B-F546-4F97-B961-8DAC42B3403A}" srcOrd="0" destOrd="0" parTransId="{695A1483-826A-4E5D-9E07-87C34B9AF2A1}" sibTransId="{E2927861-BC3E-49C2-8C27-2E26E3F15D1A}"/>
    <dgm:cxn modelId="{C898ECF3-11E8-4B07-9A08-C832941055FA}" srcId="{62B619AA-D109-4346-AECB-A85A9375B64E}" destId="{B06C43FE-5C1E-4F32-B64F-E6D4A1FC2E34}" srcOrd="2" destOrd="0" parTransId="{FCE4309E-74D4-4CBB-9F9C-EACB5FFE4DB3}" sibTransId="{47F7E30A-678A-46B1-906A-0D400F294B3A}"/>
    <dgm:cxn modelId="{8385AC9C-B80B-46BB-84E4-9013FE90D104}" srcId="{2895D916-FFFA-4315-B611-E9D0AC34B13B}" destId="{EBE43FE4-E350-4A0C-962F-F5FDF2758D5B}" srcOrd="1" destOrd="0" parTransId="{BC631151-BC8D-4631-81E7-AC294AD3AA78}" sibTransId="{C32131BE-519C-4969-BDD4-2D404619BF85}"/>
    <dgm:cxn modelId="{906081ED-B9DD-4F97-AD01-EEBE2D955849}" type="presOf" srcId="{D36682FA-B08A-43CE-96A6-39DE498E4A10}" destId="{35145CC8-FF23-4709-BE2D-596D6F76C4F5}" srcOrd="0" destOrd="1" presId="urn:microsoft.com/office/officeart/2005/8/layout/chevron2"/>
    <dgm:cxn modelId="{C428CAA4-00F1-4C1A-A106-6A5FED650AEE}" type="presOf" srcId="{6B738473-BF3E-43D4-8788-9531765714D8}" destId="{8B324129-38F7-48E5-B424-E3AB7A7CA3DD}" srcOrd="0" destOrd="0" presId="urn:microsoft.com/office/officeart/2005/8/layout/chevron2"/>
    <dgm:cxn modelId="{A60B4852-D08C-44C1-9D7E-E6AE3739CF39}" type="presOf" srcId="{36DE2AF4-7E8D-47C9-941B-0563C001B5D4}" destId="{478A98FA-04B1-4E8C-9057-7E345654BE36}" srcOrd="0" destOrd="1" presId="urn:microsoft.com/office/officeart/2005/8/layout/chevron2"/>
    <dgm:cxn modelId="{A4A4BE7A-3CEA-481C-B78D-7831A44A4E87}" srcId="{62B619AA-D109-4346-AECB-A85A9375B64E}" destId="{BAFE90DB-8925-45DF-BC9A-6A5578C3A014}" srcOrd="3" destOrd="0" parTransId="{78EFA1F0-E89E-4696-98A6-89ABD83F969E}" sibTransId="{F69535A1-88E0-4343-B042-E9C36F17C4A1}"/>
    <dgm:cxn modelId="{105EAB7E-BA18-444F-BBBB-4E092C7F9915}" srcId="{76DB9EF0-4404-43E5-8977-94BD691AB4E6}" destId="{2895D916-FFFA-4315-B611-E9D0AC34B13B}" srcOrd="0" destOrd="0" parTransId="{F54316B5-9E4A-4CF8-B684-8E8034E44251}" sibTransId="{E5128888-AFAA-45B4-B478-28FBC5BB4D9A}"/>
    <dgm:cxn modelId="{F48C9B3C-EB9C-44E7-A6F2-BFB690CF01B0}" srcId="{62B619AA-D109-4346-AECB-A85A9375B64E}" destId="{C4DF035A-384B-4439-A4E3-8475ECBCDDE1}" srcOrd="4" destOrd="0" parTransId="{F5074775-00A9-453B-A0F2-360CDB98DCC9}" sibTransId="{9B060B94-4D22-43D2-9947-9A196CC26EB3}"/>
    <dgm:cxn modelId="{D4E15E75-7934-41FC-BFBB-7A7D43249D40}" srcId="{6B738473-BF3E-43D4-8788-9531765714D8}" destId="{D36682FA-B08A-43CE-96A6-39DE498E4A10}" srcOrd="1" destOrd="0" parTransId="{77265770-326E-41B0-A1BC-33160E4BFDE2}" sibTransId="{9FD474ED-2F43-4990-AE9D-1D5007049C2E}"/>
    <dgm:cxn modelId="{EA3B2BFE-035C-4630-9227-D1452A8B88B1}" type="presOf" srcId="{62B619AA-D109-4346-AECB-A85A9375B64E}" destId="{E55969C7-6111-4815-9180-E9BF4E459AD0}" srcOrd="0" destOrd="0" presId="urn:microsoft.com/office/officeart/2005/8/layout/chevron2"/>
    <dgm:cxn modelId="{4A277265-3B58-4DBF-BED8-ADF17716B518}" type="presOf" srcId="{0EF1E54F-C44B-4D38-AACA-2AF96F068436}" destId="{35145CC8-FF23-4709-BE2D-596D6F76C4F5}" srcOrd="0" destOrd="4" presId="urn:microsoft.com/office/officeart/2005/8/layout/chevron2"/>
    <dgm:cxn modelId="{4C4982E7-7DE5-4F28-91AD-B88E6C2C9B28}" type="presOf" srcId="{3D6ABC4B-F546-4F97-B961-8DAC42B3403A}" destId="{478A98FA-04B1-4E8C-9057-7E345654BE36}" srcOrd="0" destOrd="0" presId="urn:microsoft.com/office/officeart/2005/8/layout/chevron2"/>
    <dgm:cxn modelId="{0D78D59B-42C2-4032-AF8B-31E565ADE0B3}" type="presParOf" srcId="{C37CEBE6-6949-4C6B-90F9-9880DE9052E7}" destId="{011E5C8C-A7AC-4B94-9BEB-22A8DCB9FE1B}" srcOrd="0" destOrd="0" presId="urn:microsoft.com/office/officeart/2005/8/layout/chevron2"/>
    <dgm:cxn modelId="{E56F1F2E-C764-4CFB-8594-392B877E7296}" type="presParOf" srcId="{011E5C8C-A7AC-4B94-9BEB-22A8DCB9FE1B}" destId="{E4CE7563-1914-491D-A071-C98455610070}" srcOrd="0" destOrd="0" presId="urn:microsoft.com/office/officeart/2005/8/layout/chevron2"/>
    <dgm:cxn modelId="{9397F6D8-D0D2-47BA-9DE6-5011FCEA8E9F}" type="presParOf" srcId="{011E5C8C-A7AC-4B94-9BEB-22A8DCB9FE1B}" destId="{9043151A-38CA-45C8-8999-9B1E07DB29A0}" srcOrd="1" destOrd="0" presId="urn:microsoft.com/office/officeart/2005/8/layout/chevron2"/>
    <dgm:cxn modelId="{6E80028F-4F1C-46C7-93FD-7E78821958B8}" type="presParOf" srcId="{C37CEBE6-6949-4C6B-90F9-9880DE9052E7}" destId="{941053E8-4D44-40A3-8C96-238896A08158}" srcOrd="1" destOrd="0" presId="urn:microsoft.com/office/officeart/2005/8/layout/chevron2"/>
    <dgm:cxn modelId="{E0CA8D39-01B7-4940-8FD7-FAEC35ED58D9}" type="presParOf" srcId="{C37CEBE6-6949-4C6B-90F9-9880DE9052E7}" destId="{B2DA6A43-E0A2-4FEE-9F04-EC3859651BF0}" srcOrd="2" destOrd="0" presId="urn:microsoft.com/office/officeart/2005/8/layout/chevron2"/>
    <dgm:cxn modelId="{7C6A3420-F72F-44F5-9F64-F5123FCF71D3}" type="presParOf" srcId="{B2DA6A43-E0A2-4FEE-9F04-EC3859651BF0}" destId="{8B324129-38F7-48E5-B424-E3AB7A7CA3DD}" srcOrd="0" destOrd="0" presId="urn:microsoft.com/office/officeart/2005/8/layout/chevron2"/>
    <dgm:cxn modelId="{0C8CBB05-F344-4AA2-BF79-4C648A2D1B49}" type="presParOf" srcId="{B2DA6A43-E0A2-4FEE-9F04-EC3859651BF0}" destId="{35145CC8-FF23-4709-BE2D-596D6F76C4F5}" srcOrd="1" destOrd="0" presId="urn:microsoft.com/office/officeart/2005/8/layout/chevron2"/>
    <dgm:cxn modelId="{96215704-9C84-45A6-A4CB-5DC6B8786AA7}" type="presParOf" srcId="{C37CEBE6-6949-4C6B-90F9-9880DE9052E7}" destId="{FE42409D-07E5-4F67-A4C9-1ECDFD99916B}" srcOrd="3" destOrd="0" presId="urn:microsoft.com/office/officeart/2005/8/layout/chevron2"/>
    <dgm:cxn modelId="{6AB619DA-3552-427D-9FEF-5FEC35399CCC}" type="presParOf" srcId="{C37CEBE6-6949-4C6B-90F9-9880DE9052E7}" destId="{2013D536-09AF-4EC1-A2DF-639F3CE671FD}" srcOrd="4" destOrd="0" presId="urn:microsoft.com/office/officeart/2005/8/layout/chevron2"/>
    <dgm:cxn modelId="{A3E0B5E4-291D-45B9-AC17-B433B74EAC67}" type="presParOf" srcId="{2013D536-09AF-4EC1-A2DF-639F3CE671FD}" destId="{E55969C7-6111-4815-9180-E9BF4E459AD0}" srcOrd="0" destOrd="0" presId="urn:microsoft.com/office/officeart/2005/8/layout/chevron2"/>
    <dgm:cxn modelId="{BEA61E23-981E-48A6-8D1F-754DDA853544}" type="presParOf" srcId="{2013D536-09AF-4EC1-A2DF-639F3CE671FD}" destId="{478A98FA-04B1-4E8C-9057-7E345654BE3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6BEF86-4FC7-484D-90A9-A5D375D1E2E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FB48DB6-E850-4E54-9B81-0C552D8C1EA4}">
      <dgm:prSet phldrT="[Text]" custT="1"/>
      <dgm:spPr/>
      <dgm:t>
        <a:bodyPr/>
        <a:lstStyle/>
        <a:p>
          <a:endParaRPr lang="en-US" sz="2800" dirty="0" smtClean="0"/>
        </a:p>
        <a:p>
          <a:r>
            <a:rPr lang="en-US" sz="2800" dirty="0" smtClean="0"/>
            <a:t>Project Level Finance</a:t>
          </a:r>
          <a:r>
            <a:rPr lang="en-US" sz="3400" dirty="0" smtClean="0"/>
            <a:t>	</a:t>
          </a:r>
          <a:endParaRPr lang="en-US" sz="3400" dirty="0"/>
        </a:p>
      </dgm:t>
    </dgm:pt>
    <dgm:pt modelId="{1F4F67A3-2CB6-4E47-859D-914760FB35D4}" type="parTrans" cxnId="{2E7783E4-D64C-4F0B-B5FC-A0A00A3AA8D0}">
      <dgm:prSet/>
      <dgm:spPr/>
      <dgm:t>
        <a:bodyPr/>
        <a:lstStyle/>
        <a:p>
          <a:endParaRPr lang="en-US"/>
        </a:p>
      </dgm:t>
    </dgm:pt>
    <dgm:pt modelId="{0A189A7D-1B09-447A-8CC3-4284D78C9C28}" type="sibTrans" cxnId="{2E7783E4-D64C-4F0B-B5FC-A0A00A3AA8D0}">
      <dgm:prSet/>
      <dgm:spPr/>
      <dgm:t>
        <a:bodyPr/>
        <a:lstStyle/>
        <a:p>
          <a:endParaRPr lang="en-US"/>
        </a:p>
      </dgm:t>
    </dgm:pt>
    <dgm:pt modelId="{48BF505A-C4EE-4E85-BF59-D42FFB6B316F}">
      <dgm:prSet phldrT="[Text]" custT="1"/>
      <dgm:spPr/>
      <dgm:t>
        <a:bodyPr/>
        <a:lstStyle/>
        <a:p>
          <a:r>
            <a:rPr lang="en-US" sz="1400" dirty="0" smtClean="0"/>
            <a:t>Investment in a specific project (often real estate)</a:t>
          </a:r>
          <a:endParaRPr lang="en-US" sz="1400" dirty="0"/>
        </a:p>
      </dgm:t>
    </dgm:pt>
    <dgm:pt modelId="{E9AC1C4C-0450-444C-8901-3BA388509DFB}" type="parTrans" cxnId="{29D113A0-DBBE-473B-8F81-B2C3C01ED9A3}">
      <dgm:prSet/>
      <dgm:spPr/>
      <dgm:t>
        <a:bodyPr/>
        <a:lstStyle/>
        <a:p>
          <a:endParaRPr lang="en-US"/>
        </a:p>
      </dgm:t>
    </dgm:pt>
    <dgm:pt modelId="{2E212962-DBE5-477D-BE65-CD0A657A4187}" type="sibTrans" cxnId="{29D113A0-DBBE-473B-8F81-B2C3C01ED9A3}">
      <dgm:prSet/>
      <dgm:spPr/>
      <dgm:t>
        <a:bodyPr/>
        <a:lstStyle/>
        <a:p>
          <a:endParaRPr lang="en-US"/>
        </a:p>
      </dgm:t>
    </dgm:pt>
    <dgm:pt modelId="{D316BBAD-DF9F-4930-9A0A-617FF8C44A6C}">
      <dgm:prSet phldrT="[Text]" custT="1"/>
      <dgm:spPr/>
      <dgm:t>
        <a:bodyPr/>
        <a:lstStyle/>
        <a:p>
          <a:r>
            <a:rPr lang="en-US" sz="1400" dirty="0" smtClean="0"/>
            <a:t>Funds used exclusively to solve a problem within a specific project</a:t>
          </a:r>
          <a:endParaRPr lang="en-US" sz="1400" dirty="0"/>
        </a:p>
      </dgm:t>
    </dgm:pt>
    <dgm:pt modelId="{227B0934-EF7D-4A97-9C9E-6326EA0F1E00}" type="parTrans" cxnId="{C38DEA92-2851-4B4B-B05F-A7E00835340B}">
      <dgm:prSet/>
      <dgm:spPr/>
      <dgm:t>
        <a:bodyPr/>
        <a:lstStyle/>
        <a:p>
          <a:endParaRPr lang="en-US"/>
        </a:p>
      </dgm:t>
    </dgm:pt>
    <dgm:pt modelId="{E49233DF-BF01-422B-9CE8-D726EF386FBA}" type="sibTrans" cxnId="{C38DEA92-2851-4B4B-B05F-A7E00835340B}">
      <dgm:prSet/>
      <dgm:spPr/>
      <dgm:t>
        <a:bodyPr/>
        <a:lstStyle/>
        <a:p>
          <a:endParaRPr lang="en-US"/>
        </a:p>
      </dgm:t>
    </dgm:pt>
    <dgm:pt modelId="{326F7677-A263-444B-9582-7F8B712C50B2}">
      <dgm:prSet phldrT="[Text]" custT="1"/>
      <dgm:spPr/>
      <dgm:t>
        <a:bodyPr/>
        <a:lstStyle/>
        <a:p>
          <a:r>
            <a:rPr lang="en-US" sz="2800" dirty="0" smtClean="0"/>
            <a:t>Enterprise Level Finance</a:t>
          </a:r>
          <a:endParaRPr lang="en-US" sz="2800" dirty="0"/>
        </a:p>
      </dgm:t>
    </dgm:pt>
    <dgm:pt modelId="{32E56AD2-1D7D-487B-9BB3-D7A58C4A40FB}" type="parTrans" cxnId="{78453C0F-7C94-4193-A1E5-33985775618E}">
      <dgm:prSet/>
      <dgm:spPr/>
      <dgm:t>
        <a:bodyPr/>
        <a:lstStyle/>
        <a:p>
          <a:endParaRPr lang="en-US"/>
        </a:p>
      </dgm:t>
    </dgm:pt>
    <dgm:pt modelId="{8BB52E0C-C073-4AD3-ACFF-D21673DEC582}" type="sibTrans" cxnId="{78453C0F-7C94-4193-A1E5-33985775618E}">
      <dgm:prSet/>
      <dgm:spPr/>
      <dgm:t>
        <a:bodyPr/>
        <a:lstStyle/>
        <a:p>
          <a:endParaRPr lang="en-US"/>
        </a:p>
      </dgm:t>
    </dgm:pt>
    <dgm:pt modelId="{6BFF317C-9F69-46D0-AF9D-1964397D0C8E}">
      <dgm:prSet phldrT="[Text]" custT="1"/>
      <dgm:spPr/>
      <dgm:t>
        <a:bodyPr/>
        <a:lstStyle/>
        <a:p>
          <a:r>
            <a:rPr lang="en-US" sz="1400" dirty="0" smtClean="0"/>
            <a:t>Investment in an organization for growth, capacity building, expansion etc.</a:t>
          </a:r>
          <a:endParaRPr lang="en-US" sz="1400" dirty="0"/>
        </a:p>
      </dgm:t>
    </dgm:pt>
    <dgm:pt modelId="{C90B4D4A-F97F-40AD-9443-5DB75BEB3327}" type="parTrans" cxnId="{587C92BE-C6EA-4037-A5BD-D0CDBCD255B3}">
      <dgm:prSet/>
      <dgm:spPr/>
      <dgm:t>
        <a:bodyPr/>
        <a:lstStyle/>
        <a:p>
          <a:endParaRPr lang="en-US"/>
        </a:p>
      </dgm:t>
    </dgm:pt>
    <dgm:pt modelId="{E8BF5C4B-EFCA-498D-B045-203C8156A2CD}" type="sibTrans" cxnId="{587C92BE-C6EA-4037-A5BD-D0CDBCD255B3}">
      <dgm:prSet/>
      <dgm:spPr/>
      <dgm:t>
        <a:bodyPr/>
        <a:lstStyle/>
        <a:p>
          <a:endParaRPr lang="en-US"/>
        </a:p>
      </dgm:t>
    </dgm:pt>
    <dgm:pt modelId="{E138D0BD-51AC-45EE-89CE-D00CEA041DE5}">
      <dgm:prSet phldrT="[Text]" custT="1"/>
      <dgm:spPr/>
      <dgm:t>
        <a:bodyPr/>
        <a:lstStyle/>
        <a:p>
          <a:r>
            <a:rPr lang="en-US" sz="1400" dirty="0" smtClean="0"/>
            <a:t>Fund not tied to a specific use: can be used for working capital, site acquisition,  balance sheet equity</a:t>
          </a:r>
          <a:endParaRPr lang="en-US" sz="1400" dirty="0"/>
        </a:p>
      </dgm:t>
    </dgm:pt>
    <dgm:pt modelId="{A4EDEEA2-634C-4A57-BEC8-650BF43F25D4}" type="parTrans" cxnId="{7215AC23-1695-4DE1-A8DE-28A2F2DC6124}">
      <dgm:prSet/>
      <dgm:spPr/>
      <dgm:t>
        <a:bodyPr/>
        <a:lstStyle/>
        <a:p>
          <a:endParaRPr lang="en-US"/>
        </a:p>
      </dgm:t>
    </dgm:pt>
    <dgm:pt modelId="{6C35137F-67F0-4DE4-A57F-75B6ADD6E250}" type="sibTrans" cxnId="{7215AC23-1695-4DE1-A8DE-28A2F2DC6124}">
      <dgm:prSet/>
      <dgm:spPr/>
      <dgm:t>
        <a:bodyPr/>
        <a:lstStyle/>
        <a:p>
          <a:endParaRPr lang="en-US"/>
        </a:p>
      </dgm:t>
    </dgm:pt>
    <dgm:pt modelId="{6D2B2421-0F0D-494D-91B2-F12DE9FC23FA}">
      <dgm:prSet phldrT="[Text]" custT="1"/>
      <dgm:spPr/>
      <dgm:t>
        <a:bodyPr/>
        <a:lstStyle/>
        <a:p>
          <a:r>
            <a:rPr lang="en-US" sz="2800" dirty="0" smtClean="0"/>
            <a:t>Sector Level Finance</a:t>
          </a:r>
          <a:endParaRPr lang="en-US" sz="2800" dirty="0"/>
        </a:p>
      </dgm:t>
    </dgm:pt>
    <dgm:pt modelId="{18D6DB24-BBCF-4AD2-ADD9-2DEF1C630ED1}" type="parTrans" cxnId="{726120A0-9228-4190-BAC1-A08C7287DEC1}">
      <dgm:prSet/>
      <dgm:spPr/>
      <dgm:t>
        <a:bodyPr/>
        <a:lstStyle/>
        <a:p>
          <a:endParaRPr lang="en-US"/>
        </a:p>
      </dgm:t>
    </dgm:pt>
    <dgm:pt modelId="{C2704E62-A704-4AA0-8BC1-972229432A5F}" type="sibTrans" cxnId="{726120A0-9228-4190-BAC1-A08C7287DEC1}">
      <dgm:prSet/>
      <dgm:spPr/>
      <dgm:t>
        <a:bodyPr/>
        <a:lstStyle/>
        <a:p>
          <a:endParaRPr lang="en-US"/>
        </a:p>
      </dgm:t>
    </dgm:pt>
    <dgm:pt modelId="{16BAE486-1EDD-49A5-8AE1-0D61AF8C7ABD}">
      <dgm:prSet phldrT="[Text]" custT="1"/>
      <dgm:spPr/>
      <dgm:t>
        <a:bodyPr/>
        <a:lstStyle/>
        <a:p>
          <a:r>
            <a:rPr lang="en-US" sz="1400" dirty="0" smtClean="0"/>
            <a:t>Diagnosis  of the barriers that prevent capital from flowing in a sector</a:t>
          </a:r>
          <a:endParaRPr lang="en-US" sz="1400" dirty="0"/>
        </a:p>
      </dgm:t>
    </dgm:pt>
    <dgm:pt modelId="{E4A86BFE-DA5B-4960-B294-A403E1BC01DF}" type="parTrans" cxnId="{E93A9211-4802-4380-8029-7682150ED7A6}">
      <dgm:prSet/>
      <dgm:spPr/>
      <dgm:t>
        <a:bodyPr/>
        <a:lstStyle/>
        <a:p>
          <a:endParaRPr lang="en-US"/>
        </a:p>
      </dgm:t>
    </dgm:pt>
    <dgm:pt modelId="{8A7BC7A6-42AC-402F-8BBA-1B6315A1B0C4}" type="sibTrans" cxnId="{E93A9211-4802-4380-8029-7682150ED7A6}">
      <dgm:prSet/>
      <dgm:spPr/>
      <dgm:t>
        <a:bodyPr/>
        <a:lstStyle/>
        <a:p>
          <a:endParaRPr lang="en-US"/>
        </a:p>
      </dgm:t>
    </dgm:pt>
    <dgm:pt modelId="{F4B0D3F2-DCAF-4892-B296-DA9651F4C5E8}">
      <dgm:prSet phldrT="[Text]" custT="1"/>
      <dgm:spPr/>
      <dgm:t>
        <a:bodyPr/>
        <a:lstStyle/>
        <a:p>
          <a:r>
            <a:rPr lang="en-US" sz="1400" dirty="0" smtClean="0"/>
            <a:t>Multiple investments  designed to unlock/</a:t>
          </a:r>
          <a:r>
            <a:rPr lang="en-US" sz="1400" dirty="0" err="1" smtClean="0"/>
            <a:t>unstick</a:t>
          </a:r>
          <a:r>
            <a:rPr lang="en-US" sz="1400" dirty="0" smtClean="0"/>
            <a:t> barrier, prevents more traditional investment from taking place</a:t>
          </a:r>
          <a:endParaRPr lang="en-US" sz="1400" dirty="0"/>
        </a:p>
      </dgm:t>
    </dgm:pt>
    <dgm:pt modelId="{3A419F72-6F50-4690-869D-9A6FB44285C5}" type="parTrans" cxnId="{0BE76371-6C14-46C1-B3EE-33F847948C71}">
      <dgm:prSet/>
      <dgm:spPr/>
      <dgm:t>
        <a:bodyPr/>
        <a:lstStyle/>
        <a:p>
          <a:endParaRPr lang="en-US"/>
        </a:p>
      </dgm:t>
    </dgm:pt>
    <dgm:pt modelId="{0A2FA493-EC24-4D83-A7E4-3738EFAC2D35}" type="sibTrans" cxnId="{0BE76371-6C14-46C1-B3EE-33F847948C71}">
      <dgm:prSet/>
      <dgm:spPr/>
      <dgm:t>
        <a:bodyPr/>
        <a:lstStyle/>
        <a:p>
          <a:endParaRPr lang="en-US"/>
        </a:p>
      </dgm:t>
    </dgm:pt>
    <dgm:pt modelId="{EAC43587-6BAB-49BF-B4DB-CDD0CA177EF8}">
      <dgm:prSet custT="1">
        <dgm:style>
          <a:lnRef idx="2">
            <a:schemeClr val="accent3"/>
          </a:lnRef>
          <a:fillRef idx="1">
            <a:schemeClr val="lt1"/>
          </a:fillRef>
          <a:effectRef idx="0">
            <a:schemeClr val="accent3"/>
          </a:effectRef>
          <a:fontRef idx="minor">
            <a:schemeClr val="dk1"/>
          </a:fontRef>
        </dgm:style>
      </dgm:prSet>
      <dgm:spPr/>
      <dgm:t>
        <a:bodyPr/>
        <a:lstStyle/>
        <a:p>
          <a:r>
            <a:rPr lang="en-US" sz="1400" dirty="0" smtClean="0"/>
            <a:t>Example: Paverello Center  secured leverage loan for development of a new multi service center</a:t>
          </a:r>
          <a:endParaRPr lang="en-US" sz="1400" dirty="0"/>
        </a:p>
      </dgm:t>
    </dgm:pt>
    <dgm:pt modelId="{B9EF40B4-7890-4E16-A099-88B564163FA7}" type="parTrans" cxnId="{8E0838B1-3056-4292-A594-369F622A6797}">
      <dgm:prSet/>
      <dgm:spPr/>
      <dgm:t>
        <a:bodyPr/>
        <a:lstStyle/>
        <a:p>
          <a:endParaRPr lang="en-US"/>
        </a:p>
      </dgm:t>
    </dgm:pt>
    <dgm:pt modelId="{5B3F3C3D-3BDC-4A61-A658-D17C85810F61}" type="sibTrans" cxnId="{8E0838B1-3056-4292-A594-369F622A6797}">
      <dgm:prSet/>
      <dgm:spPr/>
      <dgm:t>
        <a:bodyPr/>
        <a:lstStyle/>
        <a:p>
          <a:endParaRPr lang="en-US"/>
        </a:p>
      </dgm:t>
    </dgm:pt>
    <dgm:pt modelId="{DF86D1D1-9C79-458E-88AD-A70F4C3873BC}">
      <dgm:prSet custT="1">
        <dgm:style>
          <a:lnRef idx="2">
            <a:schemeClr val="accent3"/>
          </a:lnRef>
          <a:fillRef idx="1">
            <a:schemeClr val="lt1"/>
          </a:fillRef>
          <a:effectRef idx="0">
            <a:schemeClr val="accent3"/>
          </a:effectRef>
          <a:fontRef idx="minor">
            <a:schemeClr val="dk1"/>
          </a:fontRef>
        </dgm:style>
      </dgm:prSet>
      <dgm:spPr/>
      <dgm:t>
        <a:bodyPr/>
        <a:lstStyle/>
        <a:p>
          <a:r>
            <a:rPr lang="en-US" sz="1400" dirty="0" smtClean="0"/>
            <a:t>Example: Initial loan to IFF (a CDFI) for Midwest expansion</a:t>
          </a:r>
          <a:endParaRPr lang="en-US" sz="1400" dirty="0"/>
        </a:p>
      </dgm:t>
    </dgm:pt>
    <dgm:pt modelId="{E7A65615-AD30-4EA2-8019-26C8C2C54A36}" type="parTrans" cxnId="{AD5F1E51-47BF-4550-8F9F-A409C6064E79}">
      <dgm:prSet/>
      <dgm:spPr/>
      <dgm:t>
        <a:bodyPr/>
        <a:lstStyle/>
        <a:p>
          <a:endParaRPr lang="en-US"/>
        </a:p>
      </dgm:t>
    </dgm:pt>
    <dgm:pt modelId="{A9783AF1-15EB-492D-AAFF-4D040E625A1B}" type="sibTrans" cxnId="{AD5F1E51-47BF-4550-8F9F-A409C6064E79}">
      <dgm:prSet/>
      <dgm:spPr/>
      <dgm:t>
        <a:bodyPr/>
        <a:lstStyle/>
        <a:p>
          <a:endParaRPr lang="en-US"/>
        </a:p>
      </dgm:t>
    </dgm:pt>
    <dgm:pt modelId="{7082EC4F-6A6D-4CDF-9296-C4F86C61D320}">
      <dgm:prSet custT="1">
        <dgm:style>
          <a:lnRef idx="2">
            <a:schemeClr val="accent3"/>
          </a:lnRef>
          <a:fillRef idx="1">
            <a:schemeClr val="lt1"/>
          </a:fillRef>
          <a:effectRef idx="0">
            <a:schemeClr val="accent3"/>
          </a:effectRef>
          <a:fontRef idx="minor">
            <a:schemeClr val="dk1"/>
          </a:fontRef>
        </dgm:style>
      </dgm:prSet>
      <dgm:spPr/>
      <dgm:t>
        <a:bodyPr/>
        <a:lstStyle/>
        <a:p>
          <a:endParaRPr lang="en-US" sz="1400" dirty="0" smtClean="0"/>
        </a:p>
        <a:p>
          <a:r>
            <a:rPr lang="en-US" sz="1400" dirty="0" smtClean="0"/>
            <a:t>Financing for Health Centers: asset not understood by </a:t>
          </a:r>
          <a:r>
            <a:rPr lang="en-US" sz="1400" dirty="0" err="1" smtClean="0"/>
            <a:t>CDFIs</a:t>
          </a:r>
          <a:r>
            <a:rPr lang="en-US" sz="1400" dirty="0" smtClean="0"/>
            <a:t>/banks; deep reliance on grant funds; cumbersome Fed guaranty program</a:t>
          </a:r>
        </a:p>
        <a:p>
          <a:endParaRPr lang="en-US" sz="1400" dirty="0"/>
        </a:p>
      </dgm:t>
    </dgm:pt>
    <dgm:pt modelId="{57EFF278-3A47-4CCF-A620-4895CEC1884F}" type="parTrans" cxnId="{8E8474CB-0EE8-4CFA-956B-CA6895E070D6}">
      <dgm:prSet/>
      <dgm:spPr/>
      <dgm:t>
        <a:bodyPr/>
        <a:lstStyle/>
        <a:p>
          <a:endParaRPr lang="en-US"/>
        </a:p>
      </dgm:t>
    </dgm:pt>
    <dgm:pt modelId="{B512EBA7-FC34-4DC1-8FA7-D9A9ECFC1907}" type="sibTrans" cxnId="{8E8474CB-0EE8-4CFA-956B-CA6895E070D6}">
      <dgm:prSet/>
      <dgm:spPr/>
      <dgm:t>
        <a:bodyPr/>
        <a:lstStyle/>
        <a:p>
          <a:endParaRPr lang="en-US"/>
        </a:p>
      </dgm:t>
    </dgm:pt>
    <dgm:pt modelId="{12F1C648-E314-4194-A3B5-21F75FC4146B}" type="pres">
      <dgm:prSet presAssocID="{3D6BEF86-4FC7-484D-90A9-A5D375D1E2EC}" presName="theList" presStyleCnt="0">
        <dgm:presLayoutVars>
          <dgm:dir/>
          <dgm:animLvl val="lvl"/>
          <dgm:resizeHandles val="exact"/>
        </dgm:presLayoutVars>
      </dgm:prSet>
      <dgm:spPr/>
      <dgm:t>
        <a:bodyPr/>
        <a:lstStyle/>
        <a:p>
          <a:endParaRPr lang="en-US"/>
        </a:p>
      </dgm:t>
    </dgm:pt>
    <dgm:pt modelId="{6F01539E-1583-4CF1-A67F-D35F58FAF24F}" type="pres">
      <dgm:prSet presAssocID="{AFB48DB6-E850-4E54-9B81-0C552D8C1EA4}" presName="compNode" presStyleCnt="0"/>
      <dgm:spPr/>
    </dgm:pt>
    <dgm:pt modelId="{562F9ACD-9F8D-40D0-95CE-B59E61DB0F78}" type="pres">
      <dgm:prSet presAssocID="{AFB48DB6-E850-4E54-9B81-0C552D8C1EA4}" presName="aNode" presStyleLbl="bgShp" presStyleIdx="0" presStyleCnt="3"/>
      <dgm:spPr/>
      <dgm:t>
        <a:bodyPr/>
        <a:lstStyle/>
        <a:p>
          <a:endParaRPr lang="en-US"/>
        </a:p>
      </dgm:t>
    </dgm:pt>
    <dgm:pt modelId="{C78AA89E-8870-491E-9725-39234623480C}" type="pres">
      <dgm:prSet presAssocID="{AFB48DB6-E850-4E54-9B81-0C552D8C1EA4}" presName="textNode" presStyleLbl="bgShp" presStyleIdx="0" presStyleCnt="3"/>
      <dgm:spPr/>
      <dgm:t>
        <a:bodyPr/>
        <a:lstStyle/>
        <a:p>
          <a:endParaRPr lang="en-US"/>
        </a:p>
      </dgm:t>
    </dgm:pt>
    <dgm:pt modelId="{A7EE411B-896B-4E27-A441-F8C0F9C57CEB}" type="pres">
      <dgm:prSet presAssocID="{AFB48DB6-E850-4E54-9B81-0C552D8C1EA4}" presName="compChildNode" presStyleCnt="0"/>
      <dgm:spPr/>
    </dgm:pt>
    <dgm:pt modelId="{33E3B7B1-1C1E-410C-99E1-AD9E27051700}" type="pres">
      <dgm:prSet presAssocID="{AFB48DB6-E850-4E54-9B81-0C552D8C1EA4}" presName="theInnerList" presStyleCnt="0"/>
      <dgm:spPr/>
    </dgm:pt>
    <dgm:pt modelId="{B9F3471B-9271-4AE8-90B1-A2FA671E407D}" type="pres">
      <dgm:prSet presAssocID="{48BF505A-C4EE-4E85-BF59-D42FFB6B316F}" presName="childNode" presStyleLbl="node1" presStyleIdx="0" presStyleCnt="9" custScaleY="110888">
        <dgm:presLayoutVars>
          <dgm:bulletEnabled val="1"/>
        </dgm:presLayoutVars>
      </dgm:prSet>
      <dgm:spPr/>
      <dgm:t>
        <a:bodyPr/>
        <a:lstStyle/>
        <a:p>
          <a:endParaRPr lang="en-US"/>
        </a:p>
      </dgm:t>
    </dgm:pt>
    <dgm:pt modelId="{F87B009D-B283-49D1-85D1-2109B3F2E424}" type="pres">
      <dgm:prSet presAssocID="{48BF505A-C4EE-4E85-BF59-D42FFB6B316F}" presName="aSpace2" presStyleCnt="0"/>
      <dgm:spPr/>
    </dgm:pt>
    <dgm:pt modelId="{97BA69D8-368A-4F2F-8E9F-2900C33DBE3C}" type="pres">
      <dgm:prSet presAssocID="{D316BBAD-DF9F-4930-9A0A-617FF8C44A6C}" presName="childNode" presStyleLbl="node1" presStyleIdx="1" presStyleCnt="9" custScaleY="103393">
        <dgm:presLayoutVars>
          <dgm:bulletEnabled val="1"/>
        </dgm:presLayoutVars>
      </dgm:prSet>
      <dgm:spPr/>
      <dgm:t>
        <a:bodyPr/>
        <a:lstStyle/>
        <a:p>
          <a:endParaRPr lang="en-US"/>
        </a:p>
      </dgm:t>
    </dgm:pt>
    <dgm:pt modelId="{53CD4208-A648-4A3D-A8A5-35C2F450A111}" type="pres">
      <dgm:prSet presAssocID="{D316BBAD-DF9F-4930-9A0A-617FF8C44A6C}" presName="aSpace2" presStyleCnt="0"/>
      <dgm:spPr/>
    </dgm:pt>
    <dgm:pt modelId="{96606F1C-160A-4F6B-9067-0F839DEEA6DC}" type="pres">
      <dgm:prSet presAssocID="{EAC43587-6BAB-49BF-B4DB-CDD0CA177EF8}" presName="childNode" presStyleLbl="node1" presStyleIdx="2" presStyleCnt="9" custScaleY="104807">
        <dgm:presLayoutVars>
          <dgm:bulletEnabled val="1"/>
        </dgm:presLayoutVars>
      </dgm:prSet>
      <dgm:spPr/>
      <dgm:t>
        <a:bodyPr/>
        <a:lstStyle/>
        <a:p>
          <a:endParaRPr lang="en-US"/>
        </a:p>
      </dgm:t>
    </dgm:pt>
    <dgm:pt modelId="{9E17B3F1-3BE6-45BF-9B89-843DA112B425}" type="pres">
      <dgm:prSet presAssocID="{AFB48DB6-E850-4E54-9B81-0C552D8C1EA4}" presName="aSpace" presStyleCnt="0"/>
      <dgm:spPr/>
    </dgm:pt>
    <dgm:pt modelId="{DABBF71B-A5B1-41DF-9D65-6FCEFB4CB91D}" type="pres">
      <dgm:prSet presAssocID="{326F7677-A263-444B-9582-7F8B712C50B2}" presName="compNode" presStyleCnt="0"/>
      <dgm:spPr/>
    </dgm:pt>
    <dgm:pt modelId="{56DA66EF-8023-4BCC-A821-065232B82130}" type="pres">
      <dgm:prSet presAssocID="{326F7677-A263-444B-9582-7F8B712C50B2}" presName="aNode" presStyleLbl="bgShp" presStyleIdx="1" presStyleCnt="3"/>
      <dgm:spPr/>
      <dgm:t>
        <a:bodyPr/>
        <a:lstStyle/>
        <a:p>
          <a:endParaRPr lang="en-US"/>
        </a:p>
      </dgm:t>
    </dgm:pt>
    <dgm:pt modelId="{59B01AE8-B172-42FD-BABB-FD38A6BADC91}" type="pres">
      <dgm:prSet presAssocID="{326F7677-A263-444B-9582-7F8B712C50B2}" presName="textNode" presStyleLbl="bgShp" presStyleIdx="1" presStyleCnt="3"/>
      <dgm:spPr/>
      <dgm:t>
        <a:bodyPr/>
        <a:lstStyle/>
        <a:p>
          <a:endParaRPr lang="en-US"/>
        </a:p>
      </dgm:t>
    </dgm:pt>
    <dgm:pt modelId="{8C025BFE-6864-4155-86E2-4D756DC52FB7}" type="pres">
      <dgm:prSet presAssocID="{326F7677-A263-444B-9582-7F8B712C50B2}" presName="compChildNode" presStyleCnt="0"/>
      <dgm:spPr/>
    </dgm:pt>
    <dgm:pt modelId="{0960B2A7-BB99-4BCF-A579-75F828E1A53F}" type="pres">
      <dgm:prSet presAssocID="{326F7677-A263-444B-9582-7F8B712C50B2}" presName="theInnerList" presStyleCnt="0"/>
      <dgm:spPr/>
    </dgm:pt>
    <dgm:pt modelId="{3456683B-FB4E-4843-A8E1-00C06152B6A5}" type="pres">
      <dgm:prSet presAssocID="{6BFF317C-9F69-46D0-AF9D-1964397D0C8E}" presName="childNode" presStyleLbl="node1" presStyleIdx="3" presStyleCnt="9">
        <dgm:presLayoutVars>
          <dgm:bulletEnabled val="1"/>
        </dgm:presLayoutVars>
      </dgm:prSet>
      <dgm:spPr/>
      <dgm:t>
        <a:bodyPr/>
        <a:lstStyle/>
        <a:p>
          <a:endParaRPr lang="en-US"/>
        </a:p>
      </dgm:t>
    </dgm:pt>
    <dgm:pt modelId="{CE524D43-CB0F-4346-8542-33C27F6A6E64}" type="pres">
      <dgm:prSet presAssocID="{6BFF317C-9F69-46D0-AF9D-1964397D0C8E}" presName="aSpace2" presStyleCnt="0"/>
      <dgm:spPr/>
    </dgm:pt>
    <dgm:pt modelId="{A87B24DA-03E8-4576-AA09-7F28B49623E6}" type="pres">
      <dgm:prSet presAssocID="{E138D0BD-51AC-45EE-89CE-D00CEA041DE5}" presName="childNode" presStyleLbl="node1" presStyleIdx="4" presStyleCnt="9">
        <dgm:presLayoutVars>
          <dgm:bulletEnabled val="1"/>
        </dgm:presLayoutVars>
      </dgm:prSet>
      <dgm:spPr/>
      <dgm:t>
        <a:bodyPr/>
        <a:lstStyle/>
        <a:p>
          <a:endParaRPr lang="en-US"/>
        </a:p>
      </dgm:t>
    </dgm:pt>
    <dgm:pt modelId="{FCADBED7-BF86-4DB5-B4F9-7B6AE4FACB01}" type="pres">
      <dgm:prSet presAssocID="{E138D0BD-51AC-45EE-89CE-D00CEA041DE5}" presName="aSpace2" presStyleCnt="0"/>
      <dgm:spPr/>
    </dgm:pt>
    <dgm:pt modelId="{DBA978CC-139C-4A80-8F2A-41D90CE1AE24}" type="pres">
      <dgm:prSet presAssocID="{DF86D1D1-9C79-458E-88AD-A70F4C3873BC}" presName="childNode" presStyleLbl="node1" presStyleIdx="5" presStyleCnt="9">
        <dgm:presLayoutVars>
          <dgm:bulletEnabled val="1"/>
        </dgm:presLayoutVars>
      </dgm:prSet>
      <dgm:spPr/>
      <dgm:t>
        <a:bodyPr/>
        <a:lstStyle/>
        <a:p>
          <a:endParaRPr lang="en-US"/>
        </a:p>
      </dgm:t>
    </dgm:pt>
    <dgm:pt modelId="{FE8517B4-041D-4E39-94F0-DC9CAB8D14DD}" type="pres">
      <dgm:prSet presAssocID="{326F7677-A263-444B-9582-7F8B712C50B2}" presName="aSpace" presStyleCnt="0"/>
      <dgm:spPr/>
    </dgm:pt>
    <dgm:pt modelId="{2F59194C-EEC4-4E13-8514-512EDAF41642}" type="pres">
      <dgm:prSet presAssocID="{6D2B2421-0F0D-494D-91B2-F12DE9FC23FA}" presName="compNode" presStyleCnt="0"/>
      <dgm:spPr/>
    </dgm:pt>
    <dgm:pt modelId="{88C66F70-C503-4D57-9B52-DBE5914509D9}" type="pres">
      <dgm:prSet presAssocID="{6D2B2421-0F0D-494D-91B2-F12DE9FC23FA}" presName="aNode" presStyleLbl="bgShp" presStyleIdx="2" presStyleCnt="3"/>
      <dgm:spPr/>
      <dgm:t>
        <a:bodyPr/>
        <a:lstStyle/>
        <a:p>
          <a:endParaRPr lang="en-US"/>
        </a:p>
      </dgm:t>
    </dgm:pt>
    <dgm:pt modelId="{061A9A63-0E2A-4F1D-8FE2-5D8BC4DCA75A}" type="pres">
      <dgm:prSet presAssocID="{6D2B2421-0F0D-494D-91B2-F12DE9FC23FA}" presName="textNode" presStyleLbl="bgShp" presStyleIdx="2" presStyleCnt="3"/>
      <dgm:spPr/>
      <dgm:t>
        <a:bodyPr/>
        <a:lstStyle/>
        <a:p>
          <a:endParaRPr lang="en-US"/>
        </a:p>
      </dgm:t>
    </dgm:pt>
    <dgm:pt modelId="{7391C3B2-A4FE-4362-9520-7F806259BE28}" type="pres">
      <dgm:prSet presAssocID="{6D2B2421-0F0D-494D-91B2-F12DE9FC23FA}" presName="compChildNode" presStyleCnt="0"/>
      <dgm:spPr/>
    </dgm:pt>
    <dgm:pt modelId="{FF8CAB3A-AA4D-4CBB-85E8-5AA7F49181A6}" type="pres">
      <dgm:prSet presAssocID="{6D2B2421-0F0D-494D-91B2-F12DE9FC23FA}" presName="theInnerList" presStyleCnt="0"/>
      <dgm:spPr/>
    </dgm:pt>
    <dgm:pt modelId="{7D6AD239-C70C-4874-A587-29B4A0F5E192}" type="pres">
      <dgm:prSet presAssocID="{16BAE486-1EDD-49A5-8AE1-0D61AF8C7ABD}" presName="childNode" presStyleLbl="node1" presStyleIdx="6" presStyleCnt="9">
        <dgm:presLayoutVars>
          <dgm:bulletEnabled val="1"/>
        </dgm:presLayoutVars>
      </dgm:prSet>
      <dgm:spPr/>
      <dgm:t>
        <a:bodyPr/>
        <a:lstStyle/>
        <a:p>
          <a:endParaRPr lang="en-US"/>
        </a:p>
      </dgm:t>
    </dgm:pt>
    <dgm:pt modelId="{C8FBCC56-F65E-4513-89B6-88F07A880B4B}" type="pres">
      <dgm:prSet presAssocID="{16BAE486-1EDD-49A5-8AE1-0D61AF8C7ABD}" presName="aSpace2" presStyleCnt="0"/>
      <dgm:spPr/>
    </dgm:pt>
    <dgm:pt modelId="{914BD18C-C6C1-4FFB-A771-B11C364F6756}" type="pres">
      <dgm:prSet presAssocID="{F4B0D3F2-DCAF-4892-B296-DA9651F4C5E8}" presName="childNode" presStyleLbl="node1" presStyleIdx="7" presStyleCnt="9">
        <dgm:presLayoutVars>
          <dgm:bulletEnabled val="1"/>
        </dgm:presLayoutVars>
      </dgm:prSet>
      <dgm:spPr/>
      <dgm:t>
        <a:bodyPr/>
        <a:lstStyle/>
        <a:p>
          <a:endParaRPr lang="en-US"/>
        </a:p>
      </dgm:t>
    </dgm:pt>
    <dgm:pt modelId="{F5D1F8F7-4807-4EB0-A503-2D0FBB57D219}" type="pres">
      <dgm:prSet presAssocID="{F4B0D3F2-DCAF-4892-B296-DA9651F4C5E8}" presName="aSpace2" presStyleCnt="0"/>
      <dgm:spPr/>
    </dgm:pt>
    <dgm:pt modelId="{694F7187-24C2-441B-96F1-527BB39273DF}" type="pres">
      <dgm:prSet presAssocID="{7082EC4F-6A6D-4CDF-9296-C4F86C61D320}" presName="childNode" presStyleLbl="node1" presStyleIdx="8" presStyleCnt="9" custScaleY="137465">
        <dgm:presLayoutVars>
          <dgm:bulletEnabled val="1"/>
        </dgm:presLayoutVars>
      </dgm:prSet>
      <dgm:spPr/>
      <dgm:t>
        <a:bodyPr/>
        <a:lstStyle/>
        <a:p>
          <a:endParaRPr lang="en-US"/>
        </a:p>
      </dgm:t>
    </dgm:pt>
  </dgm:ptLst>
  <dgm:cxnLst>
    <dgm:cxn modelId="{45E96BD5-5E01-D948-B775-48A7BB4E2889}" type="presOf" srcId="{16BAE486-1EDD-49A5-8AE1-0D61AF8C7ABD}" destId="{7D6AD239-C70C-4874-A587-29B4A0F5E192}" srcOrd="0" destOrd="0" presId="urn:microsoft.com/office/officeart/2005/8/layout/lProcess2"/>
    <dgm:cxn modelId="{C38DEA92-2851-4B4B-B05F-A7E00835340B}" srcId="{AFB48DB6-E850-4E54-9B81-0C552D8C1EA4}" destId="{D316BBAD-DF9F-4930-9A0A-617FF8C44A6C}" srcOrd="1" destOrd="0" parTransId="{227B0934-EF7D-4A97-9C9E-6326EA0F1E00}" sibTransId="{E49233DF-BF01-422B-9CE8-D726EF386FBA}"/>
    <dgm:cxn modelId="{654E0C44-794A-DC4C-A985-3F9BA28CF580}" type="presOf" srcId="{326F7677-A263-444B-9582-7F8B712C50B2}" destId="{56DA66EF-8023-4BCC-A821-065232B82130}" srcOrd="0" destOrd="0" presId="urn:microsoft.com/office/officeart/2005/8/layout/lProcess2"/>
    <dgm:cxn modelId="{0181593F-8133-A64B-BC6F-295F3265ACDB}" type="presOf" srcId="{6D2B2421-0F0D-494D-91B2-F12DE9FC23FA}" destId="{88C66F70-C503-4D57-9B52-DBE5914509D9}" srcOrd="0" destOrd="0" presId="urn:microsoft.com/office/officeart/2005/8/layout/lProcess2"/>
    <dgm:cxn modelId="{29D113A0-DBBE-473B-8F81-B2C3C01ED9A3}" srcId="{AFB48DB6-E850-4E54-9B81-0C552D8C1EA4}" destId="{48BF505A-C4EE-4E85-BF59-D42FFB6B316F}" srcOrd="0" destOrd="0" parTransId="{E9AC1C4C-0450-444C-8901-3BA388509DFB}" sibTransId="{2E212962-DBE5-477D-BE65-CD0A657A4187}"/>
    <dgm:cxn modelId="{7E4E32B8-A6E9-3E40-9EBF-449B7AB63A37}" type="presOf" srcId="{DF86D1D1-9C79-458E-88AD-A70F4C3873BC}" destId="{DBA978CC-139C-4A80-8F2A-41D90CE1AE24}" srcOrd="0" destOrd="0" presId="urn:microsoft.com/office/officeart/2005/8/layout/lProcess2"/>
    <dgm:cxn modelId="{47E5EDCF-A1D3-3745-9E79-85DF997DE50B}" type="presOf" srcId="{326F7677-A263-444B-9582-7F8B712C50B2}" destId="{59B01AE8-B172-42FD-BABB-FD38A6BADC91}" srcOrd="1" destOrd="0" presId="urn:microsoft.com/office/officeart/2005/8/layout/lProcess2"/>
    <dgm:cxn modelId="{A5AEB4D5-14C8-1942-96EC-B27636E65D6C}" type="presOf" srcId="{AFB48DB6-E850-4E54-9B81-0C552D8C1EA4}" destId="{562F9ACD-9F8D-40D0-95CE-B59E61DB0F78}" srcOrd="0" destOrd="0" presId="urn:microsoft.com/office/officeart/2005/8/layout/lProcess2"/>
    <dgm:cxn modelId="{2E7783E4-D64C-4F0B-B5FC-A0A00A3AA8D0}" srcId="{3D6BEF86-4FC7-484D-90A9-A5D375D1E2EC}" destId="{AFB48DB6-E850-4E54-9B81-0C552D8C1EA4}" srcOrd="0" destOrd="0" parTransId="{1F4F67A3-2CB6-4E47-859D-914760FB35D4}" sibTransId="{0A189A7D-1B09-447A-8CC3-4284D78C9C28}"/>
    <dgm:cxn modelId="{CF2A0CD8-69C5-2E49-B457-FDAA0BCE9838}" type="presOf" srcId="{6BFF317C-9F69-46D0-AF9D-1964397D0C8E}" destId="{3456683B-FB4E-4843-A8E1-00C06152B6A5}" srcOrd="0" destOrd="0" presId="urn:microsoft.com/office/officeart/2005/8/layout/lProcess2"/>
    <dgm:cxn modelId="{587C92BE-C6EA-4037-A5BD-D0CDBCD255B3}" srcId="{326F7677-A263-444B-9582-7F8B712C50B2}" destId="{6BFF317C-9F69-46D0-AF9D-1964397D0C8E}" srcOrd="0" destOrd="0" parTransId="{C90B4D4A-F97F-40AD-9443-5DB75BEB3327}" sibTransId="{E8BF5C4B-EFCA-498D-B045-203C8156A2CD}"/>
    <dgm:cxn modelId="{ED393DA5-7F2F-804C-9E0C-EA9B582CC0C1}" type="presOf" srcId="{EAC43587-6BAB-49BF-B4DB-CDD0CA177EF8}" destId="{96606F1C-160A-4F6B-9067-0F839DEEA6DC}" srcOrd="0" destOrd="0" presId="urn:microsoft.com/office/officeart/2005/8/layout/lProcess2"/>
    <dgm:cxn modelId="{D96B26B0-0902-B649-829A-308FAD86828C}" type="presOf" srcId="{E138D0BD-51AC-45EE-89CE-D00CEA041DE5}" destId="{A87B24DA-03E8-4576-AA09-7F28B49623E6}" srcOrd="0" destOrd="0" presId="urn:microsoft.com/office/officeart/2005/8/layout/lProcess2"/>
    <dgm:cxn modelId="{0BE76371-6C14-46C1-B3EE-33F847948C71}" srcId="{6D2B2421-0F0D-494D-91B2-F12DE9FC23FA}" destId="{F4B0D3F2-DCAF-4892-B296-DA9651F4C5E8}" srcOrd="1" destOrd="0" parTransId="{3A419F72-6F50-4690-869D-9A6FB44285C5}" sibTransId="{0A2FA493-EC24-4D83-A7E4-3738EFAC2D35}"/>
    <dgm:cxn modelId="{E93A9211-4802-4380-8029-7682150ED7A6}" srcId="{6D2B2421-0F0D-494D-91B2-F12DE9FC23FA}" destId="{16BAE486-1EDD-49A5-8AE1-0D61AF8C7ABD}" srcOrd="0" destOrd="0" parTransId="{E4A86BFE-DA5B-4960-B294-A403E1BC01DF}" sibTransId="{8A7BC7A6-42AC-402F-8BBA-1B6315A1B0C4}"/>
    <dgm:cxn modelId="{FB967C8F-1ED5-244F-93AB-EEE0B055E96E}" type="presOf" srcId="{6D2B2421-0F0D-494D-91B2-F12DE9FC23FA}" destId="{061A9A63-0E2A-4F1D-8FE2-5D8BC4DCA75A}" srcOrd="1" destOrd="0" presId="urn:microsoft.com/office/officeart/2005/8/layout/lProcess2"/>
    <dgm:cxn modelId="{78453C0F-7C94-4193-A1E5-33985775618E}" srcId="{3D6BEF86-4FC7-484D-90A9-A5D375D1E2EC}" destId="{326F7677-A263-444B-9582-7F8B712C50B2}" srcOrd="1" destOrd="0" parTransId="{32E56AD2-1D7D-487B-9BB3-D7A58C4A40FB}" sibTransId="{8BB52E0C-C073-4AD3-ACFF-D21673DEC582}"/>
    <dgm:cxn modelId="{F3501BE8-E1DA-AE4B-B1B0-3902BED66D7C}" type="presOf" srcId="{7082EC4F-6A6D-4CDF-9296-C4F86C61D320}" destId="{694F7187-24C2-441B-96F1-527BB39273DF}" srcOrd="0" destOrd="0" presId="urn:microsoft.com/office/officeart/2005/8/layout/lProcess2"/>
    <dgm:cxn modelId="{10BF2B19-6685-5A41-BD17-6CCAD9C887F0}" type="presOf" srcId="{3D6BEF86-4FC7-484D-90A9-A5D375D1E2EC}" destId="{12F1C648-E314-4194-A3B5-21F75FC4146B}" srcOrd="0" destOrd="0" presId="urn:microsoft.com/office/officeart/2005/8/layout/lProcess2"/>
    <dgm:cxn modelId="{59ED5D2A-70D7-5F43-89B5-D74EC398C4FE}" type="presOf" srcId="{AFB48DB6-E850-4E54-9B81-0C552D8C1EA4}" destId="{C78AA89E-8870-491E-9725-39234623480C}" srcOrd="1" destOrd="0" presId="urn:microsoft.com/office/officeart/2005/8/layout/lProcess2"/>
    <dgm:cxn modelId="{AD5F1E51-47BF-4550-8F9F-A409C6064E79}" srcId="{326F7677-A263-444B-9582-7F8B712C50B2}" destId="{DF86D1D1-9C79-458E-88AD-A70F4C3873BC}" srcOrd="2" destOrd="0" parTransId="{E7A65615-AD30-4EA2-8019-26C8C2C54A36}" sibTransId="{A9783AF1-15EB-492D-AAFF-4D040E625A1B}"/>
    <dgm:cxn modelId="{6661729C-63CB-5F4A-8143-13156284222E}" type="presOf" srcId="{F4B0D3F2-DCAF-4892-B296-DA9651F4C5E8}" destId="{914BD18C-C6C1-4FFB-A771-B11C364F6756}" srcOrd="0" destOrd="0" presId="urn:microsoft.com/office/officeart/2005/8/layout/lProcess2"/>
    <dgm:cxn modelId="{7215AC23-1695-4DE1-A8DE-28A2F2DC6124}" srcId="{326F7677-A263-444B-9582-7F8B712C50B2}" destId="{E138D0BD-51AC-45EE-89CE-D00CEA041DE5}" srcOrd="1" destOrd="0" parTransId="{A4EDEEA2-634C-4A57-BEC8-650BF43F25D4}" sibTransId="{6C35137F-67F0-4DE4-A57F-75B6ADD6E250}"/>
    <dgm:cxn modelId="{8E8474CB-0EE8-4CFA-956B-CA6895E070D6}" srcId="{6D2B2421-0F0D-494D-91B2-F12DE9FC23FA}" destId="{7082EC4F-6A6D-4CDF-9296-C4F86C61D320}" srcOrd="2" destOrd="0" parTransId="{57EFF278-3A47-4CCF-A620-4895CEC1884F}" sibTransId="{B512EBA7-FC34-4DC1-8FA7-D9A9ECFC1907}"/>
    <dgm:cxn modelId="{8E0838B1-3056-4292-A594-369F622A6797}" srcId="{AFB48DB6-E850-4E54-9B81-0C552D8C1EA4}" destId="{EAC43587-6BAB-49BF-B4DB-CDD0CA177EF8}" srcOrd="2" destOrd="0" parTransId="{B9EF40B4-7890-4E16-A099-88B564163FA7}" sibTransId="{5B3F3C3D-3BDC-4A61-A658-D17C85810F61}"/>
    <dgm:cxn modelId="{930E94F8-7C32-9A4F-90AD-27D8D6D1D4A7}" type="presOf" srcId="{48BF505A-C4EE-4E85-BF59-D42FFB6B316F}" destId="{B9F3471B-9271-4AE8-90B1-A2FA671E407D}" srcOrd="0" destOrd="0" presId="urn:microsoft.com/office/officeart/2005/8/layout/lProcess2"/>
    <dgm:cxn modelId="{726120A0-9228-4190-BAC1-A08C7287DEC1}" srcId="{3D6BEF86-4FC7-484D-90A9-A5D375D1E2EC}" destId="{6D2B2421-0F0D-494D-91B2-F12DE9FC23FA}" srcOrd="2" destOrd="0" parTransId="{18D6DB24-BBCF-4AD2-ADD9-2DEF1C630ED1}" sibTransId="{C2704E62-A704-4AA0-8BC1-972229432A5F}"/>
    <dgm:cxn modelId="{76BD0C5F-9066-B942-B8A8-77A579DEEC03}" type="presOf" srcId="{D316BBAD-DF9F-4930-9A0A-617FF8C44A6C}" destId="{97BA69D8-368A-4F2F-8E9F-2900C33DBE3C}" srcOrd="0" destOrd="0" presId="urn:microsoft.com/office/officeart/2005/8/layout/lProcess2"/>
    <dgm:cxn modelId="{8AA3907D-0B07-B748-8A50-97DB6DDA11F5}" type="presParOf" srcId="{12F1C648-E314-4194-A3B5-21F75FC4146B}" destId="{6F01539E-1583-4CF1-A67F-D35F58FAF24F}" srcOrd="0" destOrd="0" presId="urn:microsoft.com/office/officeart/2005/8/layout/lProcess2"/>
    <dgm:cxn modelId="{6A3EBD1E-3BE3-C047-BAE2-353280E439B1}" type="presParOf" srcId="{6F01539E-1583-4CF1-A67F-D35F58FAF24F}" destId="{562F9ACD-9F8D-40D0-95CE-B59E61DB0F78}" srcOrd="0" destOrd="0" presId="urn:microsoft.com/office/officeart/2005/8/layout/lProcess2"/>
    <dgm:cxn modelId="{76A64D4A-12B7-E94D-8E52-2AAEFFDF26CA}" type="presParOf" srcId="{6F01539E-1583-4CF1-A67F-D35F58FAF24F}" destId="{C78AA89E-8870-491E-9725-39234623480C}" srcOrd="1" destOrd="0" presId="urn:microsoft.com/office/officeart/2005/8/layout/lProcess2"/>
    <dgm:cxn modelId="{EB954E11-A322-294D-8B15-1EF4976F5C9A}" type="presParOf" srcId="{6F01539E-1583-4CF1-A67F-D35F58FAF24F}" destId="{A7EE411B-896B-4E27-A441-F8C0F9C57CEB}" srcOrd="2" destOrd="0" presId="urn:microsoft.com/office/officeart/2005/8/layout/lProcess2"/>
    <dgm:cxn modelId="{387F2338-AABD-9049-BC35-B3F05C04F7A3}" type="presParOf" srcId="{A7EE411B-896B-4E27-A441-F8C0F9C57CEB}" destId="{33E3B7B1-1C1E-410C-99E1-AD9E27051700}" srcOrd="0" destOrd="0" presId="urn:microsoft.com/office/officeart/2005/8/layout/lProcess2"/>
    <dgm:cxn modelId="{69E7AEDC-1908-D946-AAAD-88B7E0253CB5}" type="presParOf" srcId="{33E3B7B1-1C1E-410C-99E1-AD9E27051700}" destId="{B9F3471B-9271-4AE8-90B1-A2FA671E407D}" srcOrd="0" destOrd="0" presId="urn:microsoft.com/office/officeart/2005/8/layout/lProcess2"/>
    <dgm:cxn modelId="{F1389B62-451C-E24E-BF53-A946748EB31D}" type="presParOf" srcId="{33E3B7B1-1C1E-410C-99E1-AD9E27051700}" destId="{F87B009D-B283-49D1-85D1-2109B3F2E424}" srcOrd="1" destOrd="0" presId="urn:microsoft.com/office/officeart/2005/8/layout/lProcess2"/>
    <dgm:cxn modelId="{B884AE0A-92EF-1E46-85D6-EC150E2E3C49}" type="presParOf" srcId="{33E3B7B1-1C1E-410C-99E1-AD9E27051700}" destId="{97BA69D8-368A-4F2F-8E9F-2900C33DBE3C}" srcOrd="2" destOrd="0" presId="urn:microsoft.com/office/officeart/2005/8/layout/lProcess2"/>
    <dgm:cxn modelId="{19D68549-EE29-5149-9ABD-641AE1CBF0C1}" type="presParOf" srcId="{33E3B7B1-1C1E-410C-99E1-AD9E27051700}" destId="{53CD4208-A648-4A3D-A8A5-35C2F450A111}" srcOrd="3" destOrd="0" presId="urn:microsoft.com/office/officeart/2005/8/layout/lProcess2"/>
    <dgm:cxn modelId="{2E90477B-A93F-CE48-9037-3FFB54D15B0B}" type="presParOf" srcId="{33E3B7B1-1C1E-410C-99E1-AD9E27051700}" destId="{96606F1C-160A-4F6B-9067-0F839DEEA6DC}" srcOrd="4" destOrd="0" presId="urn:microsoft.com/office/officeart/2005/8/layout/lProcess2"/>
    <dgm:cxn modelId="{9B954D2C-530E-CA46-B05E-EB2C21AFEED4}" type="presParOf" srcId="{12F1C648-E314-4194-A3B5-21F75FC4146B}" destId="{9E17B3F1-3BE6-45BF-9B89-843DA112B425}" srcOrd="1" destOrd="0" presId="urn:microsoft.com/office/officeart/2005/8/layout/lProcess2"/>
    <dgm:cxn modelId="{565B16B3-F826-D745-A6CF-ADD72C6F039B}" type="presParOf" srcId="{12F1C648-E314-4194-A3B5-21F75FC4146B}" destId="{DABBF71B-A5B1-41DF-9D65-6FCEFB4CB91D}" srcOrd="2" destOrd="0" presId="urn:microsoft.com/office/officeart/2005/8/layout/lProcess2"/>
    <dgm:cxn modelId="{CFC4ABA2-554A-6245-AEDE-78F96203115B}" type="presParOf" srcId="{DABBF71B-A5B1-41DF-9D65-6FCEFB4CB91D}" destId="{56DA66EF-8023-4BCC-A821-065232B82130}" srcOrd="0" destOrd="0" presId="urn:microsoft.com/office/officeart/2005/8/layout/lProcess2"/>
    <dgm:cxn modelId="{1F79C928-E530-3F41-BF99-B08F543032C6}" type="presParOf" srcId="{DABBF71B-A5B1-41DF-9D65-6FCEFB4CB91D}" destId="{59B01AE8-B172-42FD-BABB-FD38A6BADC91}" srcOrd="1" destOrd="0" presId="urn:microsoft.com/office/officeart/2005/8/layout/lProcess2"/>
    <dgm:cxn modelId="{4B1C9128-4A49-444B-8A4B-BFBC3541F9B3}" type="presParOf" srcId="{DABBF71B-A5B1-41DF-9D65-6FCEFB4CB91D}" destId="{8C025BFE-6864-4155-86E2-4D756DC52FB7}" srcOrd="2" destOrd="0" presId="urn:microsoft.com/office/officeart/2005/8/layout/lProcess2"/>
    <dgm:cxn modelId="{F9284FA1-FC4F-E240-88CA-5D839561E4D8}" type="presParOf" srcId="{8C025BFE-6864-4155-86E2-4D756DC52FB7}" destId="{0960B2A7-BB99-4BCF-A579-75F828E1A53F}" srcOrd="0" destOrd="0" presId="urn:microsoft.com/office/officeart/2005/8/layout/lProcess2"/>
    <dgm:cxn modelId="{14980CEA-E50A-B34A-9854-74EF1ABD5452}" type="presParOf" srcId="{0960B2A7-BB99-4BCF-A579-75F828E1A53F}" destId="{3456683B-FB4E-4843-A8E1-00C06152B6A5}" srcOrd="0" destOrd="0" presId="urn:microsoft.com/office/officeart/2005/8/layout/lProcess2"/>
    <dgm:cxn modelId="{BA4FAC99-1198-D74D-8E29-5B1996A2AB84}" type="presParOf" srcId="{0960B2A7-BB99-4BCF-A579-75F828E1A53F}" destId="{CE524D43-CB0F-4346-8542-33C27F6A6E64}" srcOrd="1" destOrd="0" presId="urn:microsoft.com/office/officeart/2005/8/layout/lProcess2"/>
    <dgm:cxn modelId="{579D5147-BC72-5940-9B6D-0F0E6FC1EE3D}" type="presParOf" srcId="{0960B2A7-BB99-4BCF-A579-75F828E1A53F}" destId="{A87B24DA-03E8-4576-AA09-7F28B49623E6}" srcOrd="2" destOrd="0" presId="urn:microsoft.com/office/officeart/2005/8/layout/lProcess2"/>
    <dgm:cxn modelId="{DD45401A-6790-B042-AE6C-5BF15A1A1782}" type="presParOf" srcId="{0960B2A7-BB99-4BCF-A579-75F828E1A53F}" destId="{FCADBED7-BF86-4DB5-B4F9-7B6AE4FACB01}" srcOrd="3" destOrd="0" presId="urn:microsoft.com/office/officeart/2005/8/layout/lProcess2"/>
    <dgm:cxn modelId="{27270DED-E1D8-6C45-884C-265CFEB8E1E8}" type="presParOf" srcId="{0960B2A7-BB99-4BCF-A579-75F828E1A53F}" destId="{DBA978CC-139C-4A80-8F2A-41D90CE1AE24}" srcOrd="4" destOrd="0" presId="urn:microsoft.com/office/officeart/2005/8/layout/lProcess2"/>
    <dgm:cxn modelId="{6369B4F2-A87B-A34B-B54A-74C55B49BB0F}" type="presParOf" srcId="{12F1C648-E314-4194-A3B5-21F75FC4146B}" destId="{FE8517B4-041D-4E39-94F0-DC9CAB8D14DD}" srcOrd="3" destOrd="0" presId="urn:microsoft.com/office/officeart/2005/8/layout/lProcess2"/>
    <dgm:cxn modelId="{35B6FF8B-F3A3-5440-AD7A-7F35D924AAEF}" type="presParOf" srcId="{12F1C648-E314-4194-A3B5-21F75FC4146B}" destId="{2F59194C-EEC4-4E13-8514-512EDAF41642}" srcOrd="4" destOrd="0" presId="urn:microsoft.com/office/officeart/2005/8/layout/lProcess2"/>
    <dgm:cxn modelId="{204E60BE-46B2-E047-A447-5A21067EFDCB}" type="presParOf" srcId="{2F59194C-EEC4-4E13-8514-512EDAF41642}" destId="{88C66F70-C503-4D57-9B52-DBE5914509D9}" srcOrd="0" destOrd="0" presId="urn:microsoft.com/office/officeart/2005/8/layout/lProcess2"/>
    <dgm:cxn modelId="{8A470709-B03D-884C-98E5-91EF50DF2799}" type="presParOf" srcId="{2F59194C-EEC4-4E13-8514-512EDAF41642}" destId="{061A9A63-0E2A-4F1D-8FE2-5D8BC4DCA75A}" srcOrd="1" destOrd="0" presId="urn:microsoft.com/office/officeart/2005/8/layout/lProcess2"/>
    <dgm:cxn modelId="{97F411F8-BDF6-6348-9869-10910B9F67EC}" type="presParOf" srcId="{2F59194C-EEC4-4E13-8514-512EDAF41642}" destId="{7391C3B2-A4FE-4362-9520-7F806259BE28}" srcOrd="2" destOrd="0" presId="urn:microsoft.com/office/officeart/2005/8/layout/lProcess2"/>
    <dgm:cxn modelId="{8D84487B-CD4E-DF4D-A5F1-EEA46E167746}" type="presParOf" srcId="{7391C3B2-A4FE-4362-9520-7F806259BE28}" destId="{FF8CAB3A-AA4D-4CBB-85E8-5AA7F49181A6}" srcOrd="0" destOrd="0" presId="urn:microsoft.com/office/officeart/2005/8/layout/lProcess2"/>
    <dgm:cxn modelId="{6C08A0D9-B4D3-AF42-AD37-00DE7341F29A}" type="presParOf" srcId="{FF8CAB3A-AA4D-4CBB-85E8-5AA7F49181A6}" destId="{7D6AD239-C70C-4874-A587-29B4A0F5E192}" srcOrd="0" destOrd="0" presId="urn:microsoft.com/office/officeart/2005/8/layout/lProcess2"/>
    <dgm:cxn modelId="{753B406C-94B2-C942-8DAD-90D9BB8EB736}" type="presParOf" srcId="{FF8CAB3A-AA4D-4CBB-85E8-5AA7F49181A6}" destId="{C8FBCC56-F65E-4513-89B6-88F07A880B4B}" srcOrd="1" destOrd="0" presId="urn:microsoft.com/office/officeart/2005/8/layout/lProcess2"/>
    <dgm:cxn modelId="{79233E16-0D7D-6F49-AE46-7D5E4971BCC4}" type="presParOf" srcId="{FF8CAB3A-AA4D-4CBB-85E8-5AA7F49181A6}" destId="{914BD18C-C6C1-4FFB-A771-B11C364F6756}" srcOrd="2" destOrd="0" presId="urn:microsoft.com/office/officeart/2005/8/layout/lProcess2"/>
    <dgm:cxn modelId="{1D34D5D5-9AC3-0E44-AF15-2B016232EBBD}" type="presParOf" srcId="{FF8CAB3A-AA4D-4CBB-85E8-5AA7F49181A6}" destId="{F5D1F8F7-4807-4EB0-A503-2D0FBB57D219}" srcOrd="3" destOrd="0" presId="urn:microsoft.com/office/officeart/2005/8/layout/lProcess2"/>
    <dgm:cxn modelId="{5B26AE50-8F55-934D-AA3D-42C17B71EBFD}" type="presParOf" srcId="{FF8CAB3A-AA4D-4CBB-85E8-5AA7F49181A6}" destId="{694F7187-24C2-441B-96F1-527BB39273DF}"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489858" y="0"/>
            <a:ext cx="1518920" cy="464820"/>
          </a:xfrm>
          <a:prstGeom prst="rect">
            <a:avLst/>
          </a:prstGeom>
        </p:spPr>
        <p:txBody>
          <a:bodyPr vert="horz" lIns="93177" tIns="46589" rIns="93177" bIns="46589" rtlCol="0"/>
          <a:lstStyle>
            <a:lvl1pPr algn="r">
              <a:defRPr sz="1200"/>
            </a:lvl1pPr>
          </a:lstStyle>
          <a:p>
            <a:fld id="{F1E8E4C4-71CF-DA4E-9DD5-B41490DFCF95}" type="datetimeFigureOut">
              <a:rPr lang="en-US" smtClean="0"/>
              <a:pPr/>
              <a:t>5/14/2015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B7093A8-AE5C-4D41-B30E-072B5ACD5279}" type="slidenum">
              <a:rPr lang="en-US" smtClean="0"/>
              <a:pPr/>
              <a:t>‹#›</a:t>
            </a:fld>
            <a:endParaRPr lang="en-US"/>
          </a:p>
        </p:txBody>
      </p:sp>
      <p:pic>
        <p:nvPicPr>
          <p:cNvPr id="6" name="Picture 10"/>
          <p:cNvPicPr>
            <a:picLocks noChangeAspect="1" noChangeArrowheads="1"/>
          </p:cNvPicPr>
          <p:nvPr/>
        </p:nvPicPr>
        <p:blipFill>
          <a:blip r:embed="rId2"/>
          <a:srcRect/>
          <a:stretch>
            <a:fillRect/>
          </a:stretch>
        </p:blipFill>
        <p:spPr bwMode="auto">
          <a:xfrm>
            <a:off x="1" y="0"/>
            <a:ext cx="2805555" cy="347155"/>
          </a:xfrm>
          <a:prstGeom prst="rect">
            <a:avLst/>
          </a:prstGeom>
          <a:noFill/>
          <a:ln w="9525">
            <a:noFill/>
            <a:round/>
            <a:headEnd/>
            <a:tailEnd/>
          </a:ln>
        </p:spPr>
      </p:pic>
    </p:spTree>
    <p:extLst>
      <p:ext uri="{BB962C8B-B14F-4D97-AF65-F5344CB8AC3E}">
        <p14:creationId xmlns:p14="http://schemas.microsoft.com/office/powerpoint/2010/main" val="34073572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C461580-18D8-0C40-880B-9D0CCFE58DA9}" type="datetimeFigureOut">
              <a:rPr lang="en-US" smtClean="0"/>
              <a:pPr/>
              <a:t>5/14/2015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8022C8-D0B8-8D4F-ACBB-FFB0B28AC6D3}" type="slidenum">
              <a:rPr lang="en-US" smtClean="0"/>
              <a:pPr/>
              <a:t>‹#›</a:t>
            </a:fld>
            <a:endParaRPr lang="en-US"/>
          </a:p>
        </p:txBody>
      </p:sp>
      <p:pic>
        <p:nvPicPr>
          <p:cNvPr id="8" name="Picture 10"/>
          <p:cNvPicPr>
            <a:picLocks noChangeAspect="1" noChangeArrowheads="1"/>
          </p:cNvPicPr>
          <p:nvPr/>
        </p:nvPicPr>
        <p:blipFill>
          <a:blip r:embed="rId2"/>
          <a:srcRect/>
          <a:stretch>
            <a:fillRect/>
          </a:stretch>
        </p:blipFill>
        <p:spPr bwMode="auto">
          <a:xfrm>
            <a:off x="0" y="-5301"/>
            <a:ext cx="2804160" cy="346982"/>
          </a:xfrm>
          <a:prstGeom prst="rect">
            <a:avLst/>
          </a:prstGeom>
          <a:noFill/>
          <a:ln w="9525">
            <a:noFill/>
            <a:round/>
            <a:headEnd/>
            <a:tailEnd/>
          </a:ln>
        </p:spPr>
      </p:pic>
    </p:spTree>
    <p:extLst>
      <p:ext uri="{BB962C8B-B14F-4D97-AF65-F5344CB8AC3E}">
        <p14:creationId xmlns:p14="http://schemas.microsoft.com/office/powerpoint/2010/main" val="6297144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$500K loan and $450K grant, including $200K to</a:t>
            </a:r>
            <a:r>
              <a:rPr lang="en-US" baseline="0" dirty="0" smtClean="0"/>
              <a:t> fund a LLR.</a:t>
            </a:r>
          </a:p>
          <a:p>
            <a:r>
              <a:rPr lang="en-US" baseline="0" dirty="0" smtClean="0"/>
              <a:t>Leveraged $1.5MM in other investments from both philanthropic and private sector.</a:t>
            </a:r>
          </a:p>
          <a:p>
            <a:r>
              <a:rPr lang="en-US" baseline="0" dirty="0" smtClean="0"/>
              <a:t>Support to extend SCCLF’s healthy food lending beyond the POS (grocery stores) and into more upstream parts of the food system including food hubs, farmer’s market, and more local production and processing.  Goal is greater access to fresh, local produce (health benefits) and the strengthening of the local food systems in South Carolina (food security).</a:t>
            </a:r>
            <a:endParaRPr lang="en-US" dirty="0"/>
          </a:p>
        </p:txBody>
      </p:sp>
      <p:sp>
        <p:nvSpPr>
          <p:cNvPr id="4" name="Slide Number Placeholder 3"/>
          <p:cNvSpPr>
            <a:spLocks noGrp="1"/>
          </p:cNvSpPr>
          <p:nvPr>
            <p:ph type="sldNum" sz="quarter" idx="10"/>
          </p:nvPr>
        </p:nvSpPr>
        <p:spPr/>
        <p:txBody>
          <a:bodyPr/>
          <a:lstStyle/>
          <a:p>
            <a:fld id="{2E8022C8-D0B8-8D4F-ACBB-FFB0B28AC6D3}" type="slidenum">
              <a:rPr lang="en-US" smtClean="0"/>
              <a:pPr/>
              <a:t>2</a:t>
            </a:fld>
            <a:endParaRPr lang="en-US"/>
          </a:p>
        </p:txBody>
      </p:sp>
    </p:spTree>
    <p:extLst>
      <p:ext uri="{BB962C8B-B14F-4D97-AF65-F5344CB8AC3E}">
        <p14:creationId xmlns:p14="http://schemas.microsoft.com/office/powerpoint/2010/main" val="2416101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defTabSz="966788" eaLnBrk="0" hangingPunct="0">
              <a:defRPr sz="2400">
                <a:solidFill>
                  <a:schemeClr val="tx1"/>
                </a:solidFill>
                <a:latin typeface="Calibri" pitchFamily="34" charset="0"/>
                <a:ea typeface="MS PGothic" pitchFamily="34" charset="-128"/>
              </a:defRPr>
            </a:lvl1pPr>
            <a:lvl2pPr marL="742950" indent="-285750" defTabSz="966788" eaLnBrk="0" hangingPunct="0">
              <a:defRPr sz="2400">
                <a:solidFill>
                  <a:schemeClr val="tx1"/>
                </a:solidFill>
                <a:latin typeface="Calibri" pitchFamily="34" charset="0"/>
                <a:ea typeface="MS PGothic" pitchFamily="34" charset="-128"/>
              </a:defRPr>
            </a:lvl2pPr>
            <a:lvl3pPr marL="1143000" indent="-228600" defTabSz="966788" eaLnBrk="0" hangingPunct="0">
              <a:defRPr sz="2400">
                <a:solidFill>
                  <a:schemeClr val="tx1"/>
                </a:solidFill>
                <a:latin typeface="Calibri" pitchFamily="34" charset="0"/>
                <a:ea typeface="MS PGothic" pitchFamily="34" charset="-128"/>
              </a:defRPr>
            </a:lvl3pPr>
            <a:lvl4pPr marL="1600200" indent="-228600" defTabSz="966788" eaLnBrk="0" hangingPunct="0">
              <a:defRPr sz="2400">
                <a:solidFill>
                  <a:schemeClr val="tx1"/>
                </a:solidFill>
                <a:latin typeface="Calibri" pitchFamily="34" charset="0"/>
                <a:ea typeface="MS PGothic" pitchFamily="34" charset="-128"/>
              </a:defRPr>
            </a:lvl4pPr>
            <a:lvl5pPr marL="2057400" indent="-228600" defTabSz="966788" eaLnBrk="0" hangingPunct="0">
              <a:defRPr sz="2400">
                <a:solidFill>
                  <a:schemeClr val="tx1"/>
                </a:solidFill>
                <a:latin typeface="Calibri" pitchFamily="34"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fontAlgn="base" hangingPunct="1">
              <a:spcBef>
                <a:spcPct val="0"/>
              </a:spcBef>
              <a:spcAft>
                <a:spcPct val="0"/>
              </a:spcAft>
            </a:pPr>
            <a:fld id="{94C2E2AE-1E03-42F5-890F-BBFA0F7030E3}" type="slidenum">
              <a:rPr lang="en-US" altLang="en-US" sz="1200">
                <a:solidFill>
                  <a:prstClr val="black"/>
                </a:solidFill>
                <a:latin typeface="Arial" pitchFamily="34" charset="0"/>
              </a:rPr>
              <a:pPr algn="r" eaLnBrk="1" fontAlgn="base" hangingPunct="1">
                <a:spcBef>
                  <a:spcPct val="0"/>
                </a:spcBef>
                <a:spcAft>
                  <a:spcPct val="0"/>
                </a:spcAft>
              </a:pPr>
              <a:t>12</a:t>
            </a:fld>
            <a:endParaRPr lang="en-US" altLang="en-US" sz="1200">
              <a:solidFill>
                <a:prstClr val="black"/>
              </a:solidFill>
              <a:latin typeface="Arial" pitchFamily="34" charset="0"/>
            </a:endParaRPr>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2154" tIns="46077" rIns="92154" bIns="46077" numCol="1" anchor="t" anchorCtr="0" compatLnSpc="1">
            <a:prstTxWarp prst="textNoShape">
              <a:avLst/>
            </a:prstTxWarp>
          </a:bodyPr>
          <a:lstStyle/>
          <a:p>
            <a:pPr defTabSz="880008"/>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qualify as a PRI, an investment must meet a three-part test.</a:t>
            </a:r>
          </a:p>
          <a:p>
            <a:endParaRPr lang="en-US" dirty="0"/>
          </a:p>
        </p:txBody>
      </p:sp>
      <p:sp>
        <p:nvSpPr>
          <p:cNvPr id="4" name="Slide Number Placeholder 3"/>
          <p:cNvSpPr>
            <a:spLocks noGrp="1"/>
          </p:cNvSpPr>
          <p:nvPr>
            <p:ph type="sldNum" sz="quarter" idx="10"/>
          </p:nvPr>
        </p:nvSpPr>
        <p:spPr/>
        <p:txBody>
          <a:bodyPr/>
          <a:lstStyle/>
          <a:p>
            <a:fld id="{E5FA41A4-DDCF-485C-AD90-E768793D56F7}" type="slidenum">
              <a:rPr lang="en-US" smtClean="0"/>
              <a:t>13</a:t>
            </a:fld>
            <a:endParaRPr lang="en-US" dirty="0"/>
          </a:p>
        </p:txBody>
      </p:sp>
    </p:spTree>
    <p:extLst>
      <p:ext uri="{BB962C8B-B14F-4D97-AF65-F5344CB8AC3E}">
        <p14:creationId xmlns:p14="http://schemas.microsoft.com/office/powerpoint/2010/main" val="374023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EAD309-3B8F-4B67-AB7E-16E89FADDE62}"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Started</a:t>
            </a:r>
            <a:r>
              <a:rPr lang="en-US" baseline="0" dirty="0" smtClean="0"/>
              <a:t> in 2009 with Community  Relief Fund; short-term working capital loans to human services organizations to weather the 2008 financial downturn</a:t>
            </a:r>
          </a:p>
          <a:p>
            <a:endParaRPr lang="en-US" dirty="0"/>
          </a:p>
        </p:txBody>
      </p:sp>
      <p:sp>
        <p:nvSpPr>
          <p:cNvPr id="4" name="Slide Number Placeholder 3"/>
          <p:cNvSpPr>
            <a:spLocks noGrp="1"/>
          </p:cNvSpPr>
          <p:nvPr>
            <p:ph type="sldNum" sz="quarter" idx="10"/>
          </p:nvPr>
        </p:nvSpPr>
        <p:spPr/>
        <p:txBody>
          <a:bodyPr/>
          <a:lstStyle/>
          <a:p>
            <a:fld id="{2E8022C8-D0B8-8D4F-ACBB-FFB0B28AC6D3}" type="slidenum">
              <a:rPr lang="en-US" smtClean="0"/>
              <a:pPr/>
              <a:t>25</a:t>
            </a:fld>
            <a:endParaRPr lang="en-US"/>
          </a:p>
        </p:txBody>
      </p:sp>
    </p:spTree>
    <p:extLst>
      <p:ext uri="{BB962C8B-B14F-4D97-AF65-F5344CB8AC3E}">
        <p14:creationId xmlns:p14="http://schemas.microsoft.com/office/powerpoint/2010/main" val="29998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Kresge provided a $3.0MM loan to this nonprofit organization that provides housing and health services to vulnerable residents and communities in Denver.</a:t>
            </a:r>
            <a:r>
              <a:rPr lang="en-US" baseline="0" dirty="0" smtClean="0"/>
              <a:t> </a:t>
            </a:r>
            <a:r>
              <a:rPr lang="en-US" sz="1200" kern="1200" dirty="0" smtClean="0">
                <a:solidFill>
                  <a:schemeClr val="tx1"/>
                </a:solidFill>
                <a:effectLst/>
                <a:latin typeface="+mn-lt"/>
                <a:ea typeface="+mn-ea"/>
                <a:cs typeface="+mn-cs"/>
              </a:rPr>
              <a:t>They follow a “housing first” approach and assist 15,000 individuals/families each year, including 12,000 unduplicated patients in their health care program.   Altogether, they manage 1,530 supportive housing units in Denver. </a:t>
            </a:r>
            <a:r>
              <a:rPr lang="en-US" baseline="0" dirty="0" smtClean="0"/>
              <a:t>This loan allows the expansion of CCH’s health services component and has a pay-for-performance component the reduces CCH’s interest rate to as low as 1% based on improved client outcomes related to health and housing stability.</a:t>
            </a:r>
          </a:p>
          <a:p>
            <a:endParaRPr lang="en-US" baseline="0" dirty="0" smtClean="0"/>
          </a:p>
          <a:p>
            <a:r>
              <a:rPr lang="en-US" baseline="0" dirty="0" smtClean="0"/>
              <a:t>Kresge grant funds helped to cover additional staff hires and training and the state of CO also provided $400K in grant funding to support the effort.</a:t>
            </a:r>
            <a:endParaRPr lang="en-US" dirty="0"/>
          </a:p>
        </p:txBody>
      </p:sp>
      <p:sp>
        <p:nvSpPr>
          <p:cNvPr id="4" name="Slide Number Placeholder 3"/>
          <p:cNvSpPr>
            <a:spLocks noGrp="1"/>
          </p:cNvSpPr>
          <p:nvPr>
            <p:ph type="sldNum" sz="quarter" idx="10"/>
          </p:nvPr>
        </p:nvSpPr>
        <p:spPr/>
        <p:txBody>
          <a:bodyPr/>
          <a:lstStyle/>
          <a:p>
            <a:fld id="{2E8022C8-D0B8-8D4F-ACBB-FFB0B28AC6D3}" type="slidenum">
              <a:rPr lang="en-US" smtClean="0"/>
              <a:pPr/>
              <a:t>32</a:t>
            </a:fld>
            <a:endParaRPr lang="en-US"/>
          </a:p>
        </p:txBody>
      </p:sp>
    </p:spTree>
    <p:extLst>
      <p:ext uri="{BB962C8B-B14F-4D97-AF65-F5344CB8AC3E}">
        <p14:creationId xmlns:p14="http://schemas.microsoft.com/office/powerpoint/2010/main" val="206840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$30MM fund for market-rate</a:t>
            </a:r>
            <a:r>
              <a:rPr lang="en-US" baseline="0" dirty="0" smtClean="0"/>
              <a:t> + workforce housing + commercial space along Woodward Corridor in the heart of Detroit</a:t>
            </a:r>
          </a:p>
          <a:p>
            <a:r>
              <a:rPr lang="en-US" baseline="0" dirty="0" smtClean="0"/>
              <a:t>Led by Capital Impact Partners, national CDFI and developed in collaboration with local developers</a:t>
            </a:r>
          </a:p>
          <a:p>
            <a:r>
              <a:rPr lang="en-US" baseline="0" dirty="0" smtClean="0"/>
              <a:t>Investors included private (MetLife, </a:t>
            </a:r>
            <a:r>
              <a:rPr lang="en-US" baseline="0" dirty="0" err="1" smtClean="0"/>
              <a:t>Pru</a:t>
            </a:r>
            <a:r>
              <a:rPr lang="en-US" baseline="0" dirty="0" smtClean="0"/>
              <a:t>, PNC), philanthropic (Kresge), and non-profit (Capital Impact, Calvert Foundation) organizations </a:t>
            </a:r>
          </a:p>
          <a:p>
            <a:endParaRPr lang="en-US" baseline="0" dirty="0" smtClean="0"/>
          </a:p>
          <a:p>
            <a:r>
              <a:rPr lang="en-US" baseline="0" dirty="0" smtClean="0"/>
              <a:t>Kresge is providing $5.0MM in 15-year debt and a $1.25MM guarantee to Calvert Foundation + $500K in grants.</a:t>
            </a:r>
            <a:endParaRPr lang="en-US" dirty="0"/>
          </a:p>
        </p:txBody>
      </p:sp>
      <p:sp>
        <p:nvSpPr>
          <p:cNvPr id="4" name="Slide Number Placeholder 3"/>
          <p:cNvSpPr>
            <a:spLocks noGrp="1"/>
          </p:cNvSpPr>
          <p:nvPr>
            <p:ph type="sldNum" sz="quarter" idx="10"/>
          </p:nvPr>
        </p:nvSpPr>
        <p:spPr/>
        <p:txBody>
          <a:bodyPr/>
          <a:lstStyle/>
          <a:p>
            <a:fld id="{2E8022C8-D0B8-8D4F-ACBB-FFB0B28AC6D3}" type="slidenum">
              <a:rPr lang="en-US" smtClean="0"/>
              <a:pPr/>
              <a:t>33</a:t>
            </a:fld>
            <a:endParaRPr lang="en-US"/>
          </a:p>
        </p:txBody>
      </p:sp>
    </p:spTree>
    <p:extLst>
      <p:ext uri="{BB962C8B-B14F-4D97-AF65-F5344CB8AC3E}">
        <p14:creationId xmlns:p14="http://schemas.microsoft.com/office/powerpoint/2010/main" val="69336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Roca is a long-established Boston based non-profit organization whose mission is to help disengaged and disenfranchised young people move out of violence and poverty. Roca has designed and administers a 16-quarter cognitive-behavioral intervention model that targets young men involved in the criminal justice system, enabling them to transform their lives and move them toward the outcomes of economic independence (i.e. successfully keeping a job) and living out of harm’s way (i.e. staying out of prison).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Kresge</a:t>
            </a:r>
            <a:r>
              <a:rPr lang="en-US" sz="1200" kern="1200" baseline="0" dirty="0" smtClean="0">
                <a:solidFill>
                  <a:schemeClr val="tx1"/>
                </a:solidFill>
                <a:effectLst/>
                <a:latin typeface="+mn-lt"/>
                <a:ea typeface="+mn-ea"/>
                <a:cs typeface="+mn-cs"/>
              </a:rPr>
              <a:t> provided a $1.5MM subordinate loan as part of a $20MM++ pay-for-success transaction with Goldman Sachs as the senior lender and a number of Foundations providing both subordinate and grant capital. </a:t>
            </a:r>
            <a:r>
              <a:rPr lang="en-US" sz="1200" kern="1200" dirty="0" smtClean="0">
                <a:solidFill>
                  <a:schemeClr val="tx1"/>
                </a:solidFill>
                <a:effectLst/>
                <a:latin typeface="+mn-lt"/>
                <a:ea typeface="+mn-ea"/>
                <a:cs typeface="+mn-cs"/>
              </a:rPr>
              <a:t>Loan repayment is solely dependent on Roca reducing recidivism and enhancing employment. Payment to investors will be determined by the results of the randomized control trial (RCT). Beginning in year five, the state of Massachusetts will make up to $27 million in "success payments" for avoided bed-days of incarceration, increases in employment, and achievement of job readiness among the target population. </a:t>
            </a:r>
          </a:p>
          <a:p>
            <a:endParaRPr lang="en-US" dirty="0"/>
          </a:p>
        </p:txBody>
      </p:sp>
      <p:sp>
        <p:nvSpPr>
          <p:cNvPr id="4" name="Slide Number Placeholder 3"/>
          <p:cNvSpPr>
            <a:spLocks noGrp="1"/>
          </p:cNvSpPr>
          <p:nvPr>
            <p:ph type="sldNum" sz="quarter" idx="10"/>
          </p:nvPr>
        </p:nvSpPr>
        <p:spPr/>
        <p:txBody>
          <a:bodyPr/>
          <a:lstStyle/>
          <a:p>
            <a:fld id="{2E8022C8-D0B8-8D4F-ACBB-FFB0B28AC6D3}" type="slidenum">
              <a:rPr lang="en-US" smtClean="0"/>
              <a:pPr/>
              <a:t>34</a:t>
            </a:fld>
            <a:endParaRPr lang="en-US"/>
          </a:p>
        </p:txBody>
      </p:sp>
    </p:spTree>
    <p:extLst>
      <p:ext uri="{BB962C8B-B14F-4D97-AF65-F5344CB8AC3E}">
        <p14:creationId xmlns:p14="http://schemas.microsoft.com/office/powerpoint/2010/main" val="226277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History:  grants by our Human Services team to SAHF (to develop a common set of metrics related to resident outcomes) and Hamilton Crossing (LIHTC</a:t>
            </a:r>
            <a:r>
              <a:rPr lang="en-US" baseline="0" dirty="0" smtClean="0"/>
              <a:t> family project in Ypsilanti using a data-driven approach to collect resident outcomes with Eastern MI </a:t>
            </a:r>
            <a:r>
              <a:rPr lang="en-US" baseline="0" dirty="0" err="1" smtClean="0"/>
              <a:t>Univ</a:t>
            </a:r>
            <a:r>
              <a:rPr lang="en-US" baseline="0" dirty="0" smtClean="0"/>
              <a:t>).  In most cases, resident services are paid for by grants or excess cash flow at the project level – both unpredictable and varying over time.  SFF is using a P4P mechanics that may </a:t>
            </a:r>
            <a:r>
              <a:rPr lang="en-US" sz="1200" kern="1200" dirty="0" smtClean="0">
                <a:solidFill>
                  <a:schemeClr val="tx1"/>
                </a:solidFill>
                <a:effectLst/>
                <a:latin typeface="+mn-lt"/>
                <a:ea typeface="+mn-ea"/>
                <a:cs typeface="+mn-cs"/>
              </a:rPr>
              <a:t>provide developers a ten year source for social service coordination when there is evidence that resident outcomes are improving.  The fund is a partnership with Great Lakes Capital ($1.5MM guarantee), National Affordable</a:t>
            </a:r>
            <a:r>
              <a:rPr lang="en-US" sz="1200" kern="1200" baseline="0" dirty="0" smtClean="0">
                <a:solidFill>
                  <a:schemeClr val="tx1"/>
                </a:solidFill>
                <a:effectLst/>
                <a:latin typeface="+mn-lt"/>
                <a:ea typeface="+mn-ea"/>
                <a:cs typeface="+mn-cs"/>
              </a:rPr>
              <a:t> Housing Trust ($2.0MM guarantee),  Community Development Trust ($3.0MM loan), and CSH ($1.25MM grant).</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Kresge’s $7.75MM investment (grants, guarantees and debt) will leverage $74.8MM from other sources including $4.8MM in grants from the Robert Wood Johnson Foundation and $70MM in private sector investments of debt and equity.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Fund is expected to finance 6-8 projects generating approximately 600-700 new units of service supported housing.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generate a funding source that will enable developers to consistently provide high-quality, service coordination, the effort will utilize one or more of the following levers:</a:t>
            </a:r>
          </a:p>
          <a:p>
            <a:pPr lvl="0"/>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release of operating and/or Section 8 transition reserves (and replacement with the Kresge guarantee) to pay for service coordinators in years 1-2;</a:t>
            </a:r>
          </a:p>
          <a:p>
            <a:pPr lvl="0"/>
            <a:r>
              <a:rPr lang="en-US" sz="1200" kern="1200" dirty="0" smtClean="0">
                <a:solidFill>
                  <a:schemeClr val="tx1"/>
                </a:solidFill>
                <a:effectLst/>
                <a:latin typeface="+mn-lt"/>
                <a:ea typeface="+mn-ea"/>
                <a:cs typeface="+mn-cs"/>
              </a:rPr>
              <a:t>-- first mortgage debt with a grant funded “rebate” tied to outcome measurements, which can provide a method for funding service coordinators in years 3 through 10 and;</a:t>
            </a:r>
          </a:p>
          <a:p>
            <a:pPr lvl="0"/>
            <a:r>
              <a:rPr lang="en-US" sz="1200" kern="1200" dirty="0" smtClean="0">
                <a:solidFill>
                  <a:schemeClr val="tx1"/>
                </a:solidFill>
                <a:effectLst/>
                <a:latin typeface="+mn-lt"/>
                <a:ea typeface="+mn-ea"/>
                <a:cs typeface="+mn-cs"/>
              </a:rPr>
              <a:t>-- an additional equity payment  from the LIHTC investor to the developer in year 10 if outcomes are achieved</a:t>
            </a:r>
          </a:p>
          <a:p>
            <a:endParaRPr lang="en-US" dirty="0"/>
          </a:p>
        </p:txBody>
      </p:sp>
      <p:sp>
        <p:nvSpPr>
          <p:cNvPr id="4" name="Slide Number Placeholder 3"/>
          <p:cNvSpPr>
            <a:spLocks noGrp="1"/>
          </p:cNvSpPr>
          <p:nvPr>
            <p:ph type="sldNum" sz="quarter" idx="10"/>
          </p:nvPr>
        </p:nvSpPr>
        <p:spPr/>
        <p:txBody>
          <a:bodyPr/>
          <a:lstStyle/>
          <a:p>
            <a:fld id="{2E8022C8-D0B8-8D4F-ACBB-FFB0B28AC6D3}" type="slidenum">
              <a:rPr lang="en-US" smtClean="0"/>
              <a:pPr/>
              <a:t>3</a:t>
            </a:fld>
            <a:endParaRPr lang="en-US"/>
          </a:p>
        </p:txBody>
      </p:sp>
    </p:spTree>
    <p:extLst>
      <p:ext uri="{BB962C8B-B14F-4D97-AF65-F5344CB8AC3E}">
        <p14:creationId xmlns:p14="http://schemas.microsoft.com/office/powerpoint/2010/main" val="122005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35 mm US households are underserved by the financial system – lack access to bank accounts altogether (unbanked) or rely on alternative providers, such as check cashers, payday lenders or pawn shops (</a:t>
            </a:r>
            <a:r>
              <a:rPr lang="en-US" dirty="0" err="1" smtClean="0"/>
              <a:t>underbanked</a:t>
            </a:r>
            <a:r>
              <a:rPr lang="en-US" dirty="0" smtClean="0"/>
              <a:t>) for their financial services</a:t>
            </a:r>
          </a:p>
          <a:p>
            <a:endParaRPr lang="en-US" dirty="0" smtClean="0"/>
          </a:p>
          <a:p>
            <a:r>
              <a:rPr lang="en-US" dirty="0" smtClean="0"/>
              <a:t>Core</a:t>
            </a:r>
            <a:r>
              <a:rPr lang="en-US" baseline="0" dirty="0" smtClean="0"/>
              <a:t> – first private equity fund exclusively focused on investing in companies that would provide financial products and services to the un/</a:t>
            </a:r>
            <a:r>
              <a:rPr lang="en-US" baseline="0" dirty="0" err="1" smtClean="0"/>
              <a:t>underbanked</a:t>
            </a:r>
            <a:endParaRPr lang="en-US" baseline="0" dirty="0" smtClean="0"/>
          </a:p>
          <a:p>
            <a:endParaRPr lang="en-US" baseline="0" dirty="0" smtClean="0"/>
          </a:p>
          <a:p>
            <a:r>
              <a:rPr lang="en-US" baseline="0" dirty="0" smtClean="0"/>
              <a:t>Ford’s investment $3 mm / LP interest</a:t>
            </a:r>
          </a:p>
          <a:p>
            <a:endParaRPr lang="en-US" baseline="0" dirty="0" smtClean="0"/>
          </a:p>
          <a:p>
            <a:r>
              <a:rPr lang="en-US" baseline="0" dirty="0" smtClean="0"/>
              <a:t>Portfolio companies include:</a:t>
            </a:r>
          </a:p>
          <a:p>
            <a:r>
              <a:rPr lang="en-US" baseline="0" dirty="0" smtClean="0"/>
              <a:t>An online marketplace for auto and homeowners insurance</a:t>
            </a:r>
          </a:p>
          <a:p>
            <a:r>
              <a:rPr lang="en-US" baseline="0" dirty="0" smtClean="0"/>
              <a:t>Mobile wallet</a:t>
            </a:r>
          </a:p>
          <a:p>
            <a:r>
              <a:rPr lang="en-US" baseline="0" dirty="0" smtClean="0"/>
              <a:t>Unsecured small $ credit</a:t>
            </a:r>
          </a:p>
          <a:p>
            <a:r>
              <a:rPr lang="en-US" baseline="0" dirty="0" smtClean="0"/>
              <a:t>Online debt management services</a:t>
            </a:r>
          </a:p>
          <a:p>
            <a:r>
              <a:rPr lang="en-US" baseline="0" dirty="0" smtClean="0"/>
              <a:t>Alternative payment and asset date to create predictive credit models</a:t>
            </a:r>
          </a:p>
          <a:p>
            <a:endParaRPr lang="en-US" dirty="0"/>
          </a:p>
        </p:txBody>
      </p:sp>
      <p:sp>
        <p:nvSpPr>
          <p:cNvPr id="4" name="Slide Number Placeholder 3"/>
          <p:cNvSpPr>
            <a:spLocks noGrp="1"/>
          </p:cNvSpPr>
          <p:nvPr>
            <p:ph type="sldNum" sz="quarter" idx="10"/>
          </p:nvPr>
        </p:nvSpPr>
        <p:spPr/>
        <p:txBody>
          <a:bodyPr/>
          <a:lstStyle/>
          <a:p>
            <a:fld id="{6D3AACF2-079D-4CAB-B6B6-DA83425A05D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13753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Benjamin</a:t>
            </a:r>
            <a:r>
              <a:rPr lang="en-US" sz="1200" kern="1200" baseline="0" dirty="0" smtClean="0">
                <a:solidFill>
                  <a:schemeClr val="tx1"/>
                </a:solidFill>
                <a:effectLst/>
                <a:latin typeface="+mn-lt"/>
                <a:ea typeface="+mn-ea"/>
                <a:cs typeface="+mn-cs"/>
              </a:rPr>
              <a:t> Franklin often cited as the first impact investor!  </a:t>
            </a:r>
            <a:r>
              <a:rPr lang="en-US" sz="1200" kern="1200" dirty="0" smtClean="0">
                <a:solidFill>
                  <a:schemeClr val="tx1"/>
                </a:solidFill>
                <a:effectLst/>
                <a:latin typeface="+mn-lt"/>
                <a:ea typeface="+mn-ea"/>
                <a:cs typeface="+mn-cs"/>
              </a:rPr>
              <a:t>In his will, Franklin left the bulk of his wealth to create revolving loan funds so that aspiring young tradesmen and shopkeepers could borrow a little money to get started, then pay it back so that subsequent young entrepreneurs could get a helping hand. These loan funds worked for more than two centuries.</a:t>
            </a:r>
            <a:endParaRPr lang="en-US" dirty="0"/>
          </a:p>
        </p:txBody>
      </p:sp>
      <p:sp>
        <p:nvSpPr>
          <p:cNvPr id="4" name="Slide Number Placeholder 3"/>
          <p:cNvSpPr>
            <a:spLocks noGrp="1"/>
          </p:cNvSpPr>
          <p:nvPr>
            <p:ph type="sldNum" sz="quarter" idx="10"/>
          </p:nvPr>
        </p:nvSpPr>
        <p:spPr/>
        <p:txBody>
          <a:bodyPr/>
          <a:lstStyle/>
          <a:p>
            <a:fld id="{2E8022C8-D0B8-8D4F-ACBB-FFB0B28AC6D3}" type="slidenum">
              <a:rPr lang="en-US" smtClean="0"/>
              <a:pPr/>
              <a:t>5</a:t>
            </a:fld>
            <a:endParaRPr lang="en-US"/>
          </a:p>
        </p:txBody>
      </p:sp>
    </p:spTree>
    <p:extLst>
      <p:ext uri="{BB962C8B-B14F-4D97-AF65-F5344CB8AC3E}">
        <p14:creationId xmlns:p14="http://schemas.microsoft.com/office/powerpoint/2010/main" val="78040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FD0AF-092F-48C6-9F71-9B4EAEFF89D1}" type="slidenum">
              <a:rPr lang="en-US" smtClean="0"/>
              <a:t>6</a:t>
            </a:fld>
            <a:endParaRPr lang="en-US" dirty="0"/>
          </a:p>
        </p:txBody>
      </p:sp>
    </p:spTree>
    <p:extLst>
      <p:ext uri="{BB962C8B-B14F-4D97-AF65-F5344CB8AC3E}">
        <p14:creationId xmlns:p14="http://schemas.microsoft.com/office/powerpoint/2010/main" val="3448818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ndParaRPr>
          </a:p>
        </p:txBody>
      </p:sp>
      <p:sp>
        <p:nvSpPr>
          <p:cNvPr id="16387"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2400">
                <a:solidFill>
                  <a:schemeClr val="tx1"/>
                </a:solidFill>
                <a:latin typeface="HelveticaNeueLT Std Lt" pitchFamily="34" charset="0"/>
                <a:ea typeface="MS PGothic" pitchFamily="34" charset="-128"/>
              </a:defRPr>
            </a:lvl1pPr>
            <a:lvl2pPr marL="742950" indent="-285750" defTabSz="876300">
              <a:defRPr sz="2400">
                <a:solidFill>
                  <a:schemeClr val="tx1"/>
                </a:solidFill>
                <a:latin typeface="HelveticaNeueLT Std Lt" pitchFamily="34" charset="0"/>
                <a:ea typeface="MS PGothic" pitchFamily="34" charset="-128"/>
              </a:defRPr>
            </a:lvl2pPr>
            <a:lvl3pPr marL="1143000" indent="-228600" defTabSz="876300">
              <a:defRPr sz="2400">
                <a:solidFill>
                  <a:schemeClr val="tx1"/>
                </a:solidFill>
                <a:latin typeface="HelveticaNeueLT Std Lt" pitchFamily="34" charset="0"/>
                <a:ea typeface="MS PGothic" pitchFamily="34" charset="-128"/>
              </a:defRPr>
            </a:lvl3pPr>
            <a:lvl4pPr marL="1600200" indent="-228600" defTabSz="876300">
              <a:defRPr sz="2400">
                <a:solidFill>
                  <a:schemeClr val="tx1"/>
                </a:solidFill>
                <a:latin typeface="HelveticaNeueLT Std Lt" pitchFamily="34" charset="0"/>
                <a:ea typeface="MS PGothic" pitchFamily="34" charset="-128"/>
              </a:defRPr>
            </a:lvl4pPr>
            <a:lvl5pPr marL="2057400" indent="-228600" defTabSz="876300">
              <a:defRPr sz="2400">
                <a:solidFill>
                  <a:schemeClr val="tx1"/>
                </a:solidFill>
                <a:latin typeface="HelveticaNeueLT Std Lt" pitchFamily="34" charset="0"/>
                <a:ea typeface="MS PGothic" pitchFamily="34" charset="-128"/>
              </a:defRPr>
            </a:lvl5pPr>
            <a:lvl6pPr marL="25146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r>
              <a:rPr lang="en-US" altLang="en-US" sz="1000" smtClean="0">
                <a:latin typeface="Times New Roman" pitchFamily="18" charset="0"/>
              </a:rPr>
              <a:t>PRI Fundamentals</a:t>
            </a:r>
          </a:p>
        </p:txBody>
      </p:sp>
      <p:sp>
        <p:nvSpPr>
          <p:cNvPr id="1638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2400">
                <a:solidFill>
                  <a:schemeClr val="tx1"/>
                </a:solidFill>
                <a:latin typeface="HelveticaNeueLT Std Lt" pitchFamily="34" charset="0"/>
                <a:ea typeface="MS PGothic" pitchFamily="34" charset="-128"/>
              </a:defRPr>
            </a:lvl1pPr>
            <a:lvl2pPr marL="742950" indent="-285750" defTabSz="876300">
              <a:defRPr sz="2400">
                <a:solidFill>
                  <a:schemeClr val="tx1"/>
                </a:solidFill>
                <a:latin typeface="HelveticaNeueLT Std Lt" pitchFamily="34" charset="0"/>
                <a:ea typeface="MS PGothic" pitchFamily="34" charset="-128"/>
              </a:defRPr>
            </a:lvl2pPr>
            <a:lvl3pPr marL="1143000" indent="-228600" defTabSz="876300">
              <a:defRPr sz="2400">
                <a:solidFill>
                  <a:schemeClr val="tx1"/>
                </a:solidFill>
                <a:latin typeface="HelveticaNeueLT Std Lt" pitchFamily="34" charset="0"/>
                <a:ea typeface="MS PGothic" pitchFamily="34" charset="-128"/>
              </a:defRPr>
            </a:lvl3pPr>
            <a:lvl4pPr marL="1600200" indent="-228600" defTabSz="876300">
              <a:defRPr sz="2400">
                <a:solidFill>
                  <a:schemeClr val="tx1"/>
                </a:solidFill>
                <a:latin typeface="HelveticaNeueLT Std Lt" pitchFamily="34" charset="0"/>
                <a:ea typeface="MS PGothic" pitchFamily="34" charset="-128"/>
              </a:defRPr>
            </a:lvl4pPr>
            <a:lvl5pPr marL="2057400" indent="-228600" defTabSz="876300">
              <a:defRPr sz="2400">
                <a:solidFill>
                  <a:schemeClr val="tx1"/>
                </a:solidFill>
                <a:latin typeface="HelveticaNeueLT Std Lt" pitchFamily="34" charset="0"/>
                <a:ea typeface="MS PGothic" pitchFamily="34" charset="-128"/>
              </a:defRPr>
            </a:lvl5pPr>
            <a:lvl6pPr marL="25146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defTabSz="8763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fld id="{594676D1-A682-4498-BD87-CB16C41DDF5E}" type="slidenum">
              <a:rPr lang="en-US" altLang="en-US" sz="1000">
                <a:latin typeface="Times New Roman" pitchFamily="18" charset="0"/>
              </a:rPr>
              <a:pPr/>
              <a:t>8</a:t>
            </a:fld>
            <a:endParaRPr lang="en-US" altLang="en-US" sz="10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crevasse between social and financial gain is mission investing or investing for impact.</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defTabSz="465887" eaLnBrk="0" fontAlgn="base" hangingPunct="0">
              <a:spcBef>
                <a:spcPct val="30000"/>
              </a:spcBef>
              <a:spcAft>
                <a:spcPct val="0"/>
              </a:spcAft>
              <a:defRPr sz="1200">
                <a:solidFill>
                  <a:schemeClr val="tx1"/>
                </a:solidFill>
                <a:latin typeface="Calibri" pitchFamily="34" charset="0"/>
              </a:defRPr>
            </a:lvl6pPr>
            <a:lvl7pPr marL="3028264" indent="-232943" defTabSz="465887" eaLnBrk="0" fontAlgn="base" hangingPunct="0">
              <a:spcBef>
                <a:spcPct val="30000"/>
              </a:spcBef>
              <a:spcAft>
                <a:spcPct val="0"/>
              </a:spcAft>
              <a:defRPr sz="1200">
                <a:solidFill>
                  <a:schemeClr val="tx1"/>
                </a:solidFill>
                <a:latin typeface="Calibri" pitchFamily="34" charset="0"/>
              </a:defRPr>
            </a:lvl7pPr>
            <a:lvl8pPr marL="3494151" indent="-232943" defTabSz="465887" eaLnBrk="0" fontAlgn="base" hangingPunct="0">
              <a:spcBef>
                <a:spcPct val="30000"/>
              </a:spcBef>
              <a:spcAft>
                <a:spcPct val="0"/>
              </a:spcAft>
              <a:defRPr sz="1200">
                <a:solidFill>
                  <a:schemeClr val="tx1"/>
                </a:solidFill>
                <a:latin typeface="Calibri" pitchFamily="34" charset="0"/>
              </a:defRPr>
            </a:lvl8pPr>
            <a:lvl9pPr marL="3960038" indent="-232943" defTabSz="465887" eaLnBrk="0" fontAlgn="base" hangingPunct="0">
              <a:spcBef>
                <a:spcPct val="30000"/>
              </a:spcBef>
              <a:spcAft>
                <a:spcPct val="0"/>
              </a:spcAft>
              <a:defRPr sz="1200">
                <a:solidFill>
                  <a:schemeClr val="tx1"/>
                </a:solidFill>
                <a:latin typeface="Calibri" pitchFamily="34" charset="0"/>
              </a:defRPr>
            </a:lvl9pPr>
          </a:lstStyle>
          <a:p>
            <a:pPr>
              <a:spcBef>
                <a:spcPct val="0"/>
              </a:spcBef>
            </a:pPr>
            <a:fld id="{3993877B-E02A-488F-BD95-72235EBD4EEA}" type="slidenum">
              <a:rPr lang="en-US" altLang="en-US">
                <a:solidFill>
                  <a:prstClr val="black"/>
                </a:solidFill>
              </a:rPr>
              <a:pPr>
                <a:spcBef>
                  <a:spcPct val="0"/>
                </a:spcBef>
              </a:pPr>
              <a:t>9</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For an investor more geared towards social impact, on the left, they expect significant return, with some return on investment being second. That would be below-market rates of financial return. For private foundations and in terminology also used by community foundations, these are called program related investments or PRIs. Impact first – financial results second. But returns can still come in with a PRI without loss to the foundation’s tax status for that investment. </a:t>
            </a:r>
          </a:p>
          <a:p>
            <a:pPr eaLnBrk="1" hangingPunct="1">
              <a:spcBef>
                <a:spcPct val="0"/>
              </a:spcBef>
            </a:pPr>
            <a:endParaRPr lang="en-US" altLang="en-US" dirty="0" smtClean="0"/>
          </a:p>
          <a:p>
            <a:pPr eaLnBrk="1" hangingPunct="1">
              <a:spcBef>
                <a:spcPct val="0"/>
              </a:spcBef>
            </a:pPr>
            <a:r>
              <a:rPr lang="en-US" altLang="en-US" dirty="0" smtClean="0"/>
              <a:t>For Finance First impact investors, they, like any prudent investor, seek financial gain first – maintaining the integrity of the foundation’s corpus; while at the same time seeking positive social impact. They are looking for high rates of return with the added bonus of positive social and environmental impact. These are called mission-related investments, or mission-driven investments. They are expected to return financially at the market rate. </a:t>
            </a:r>
          </a:p>
          <a:p>
            <a:pPr eaLnBrk="1" hangingPunct="1">
              <a:spcBef>
                <a:spcPct val="0"/>
              </a:spcBef>
            </a:pPr>
            <a:endParaRPr lang="en-US" altLang="en-US" dirty="0" smtClean="0"/>
          </a:p>
          <a:p>
            <a:pPr eaLnBrk="1" hangingPunct="1">
              <a:spcBef>
                <a:spcPct val="0"/>
              </a:spcBef>
            </a:pPr>
            <a:r>
              <a:rPr lang="en-US" altLang="en-US" dirty="0" smtClean="0"/>
              <a:t>Program-related investments, or PRIs, on the left side, are called concessionary term investments – concessionary meaning that the investor is giving something up. A prudent investor for financial gain would not enter into a PRI – it is mission first, with returns being OK at whatever rate is established in the case of debt; or whatever rate is returned (including zero or zillions) on the equity (or stock purchase) side.</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defTabSz="465887" eaLnBrk="0" fontAlgn="base" hangingPunct="0">
              <a:spcBef>
                <a:spcPct val="30000"/>
              </a:spcBef>
              <a:spcAft>
                <a:spcPct val="0"/>
              </a:spcAft>
              <a:defRPr sz="1200">
                <a:solidFill>
                  <a:schemeClr val="tx1"/>
                </a:solidFill>
                <a:latin typeface="Calibri" pitchFamily="34" charset="0"/>
              </a:defRPr>
            </a:lvl6pPr>
            <a:lvl7pPr marL="3028264" indent="-232943" defTabSz="465887" eaLnBrk="0" fontAlgn="base" hangingPunct="0">
              <a:spcBef>
                <a:spcPct val="30000"/>
              </a:spcBef>
              <a:spcAft>
                <a:spcPct val="0"/>
              </a:spcAft>
              <a:defRPr sz="1200">
                <a:solidFill>
                  <a:schemeClr val="tx1"/>
                </a:solidFill>
                <a:latin typeface="Calibri" pitchFamily="34" charset="0"/>
              </a:defRPr>
            </a:lvl7pPr>
            <a:lvl8pPr marL="3494151" indent="-232943" defTabSz="465887" eaLnBrk="0" fontAlgn="base" hangingPunct="0">
              <a:spcBef>
                <a:spcPct val="30000"/>
              </a:spcBef>
              <a:spcAft>
                <a:spcPct val="0"/>
              </a:spcAft>
              <a:defRPr sz="1200">
                <a:solidFill>
                  <a:schemeClr val="tx1"/>
                </a:solidFill>
                <a:latin typeface="Calibri" pitchFamily="34" charset="0"/>
              </a:defRPr>
            </a:lvl8pPr>
            <a:lvl9pPr marL="3960038" indent="-232943" defTabSz="465887" eaLnBrk="0" fontAlgn="base" hangingPunct="0">
              <a:spcBef>
                <a:spcPct val="30000"/>
              </a:spcBef>
              <a:spcAft>
                <a:spcPct val="0"/>
              </a:spcAft>
              <a:defRPr sz="1200">
                <a:solidFill>
                  <a:schemeClr val="tx1"/>
                </a:solidFill>
                <a:latin typeface="Calibri" pitchFamily="34" charset="0"/>
              </a:defRPr>
            </a:lvl9pPr>
          </a:lstStyle>
          <a:p>
            <a:pPr>
              <a:spcBef>
                <a:spcPct val="0"/>
              </a:spcBef>
            </a:pPr>
            <a:fld id="{D364FE60-7A28-4FE1-B356-321D6C7BD688}" type="slidenum">
              <a:rPr lang="en-US" altLang="en-US">
                <a:solidFill>
                  <a:prstClr val="black"/>
                </a:solidFill>
              </a:rPr>
              <a:pPr>
                <a:spcBef>
                  <a:spcPct val="0"/>
                </a:spcBef>
              </a:pPr>
              <a:t>10</a:t>
            </a:fld>
            <a:endParaRPr lang="en-US"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defTabSz="966788" eaLnBrk="0" hangingPunct="0">
              <a:defRPr sz="2400">
                <a:solidFill>
                  <a:schemeClr val="tx1"/>
                </a:solidFill>
                <a:latin typeface="Calibri" pitchFamily="34" charset="0"/>
                <a:ea typeface="MS PGothic" pitchFamily="34" charset="-128"/>
              </a:defRPr>
            </a:lvl1pPr>
            <a:lvl2pPr marL="742950" indent="-285750" defTabSz="966788" eaLnBrk="0" hangingPunct="0">
              <a:defRPr sz="2400">
                <a:solidFill>
                  <a:schemeClr val="tx1"/>
                </a:solidFill>
                <a:latin typeface="Calibri" pitchFamily="34" charset="0"/>
                <a:ea typeface="MS PGothic" pitchFamily="34" charset="-128"/>
              </a:defRPr>
            </a:lvl2pPr>
            <a:lvl3pPr marL="1143000" indent="-228600" defTabSz="966788" eaLnBrk="0" hangingPunct="0">
              <a:defRPr sz="2400">
                <a:solidFill>
                  <a:schemeClr val="tx1"/>
                </a:solidFill>
                <a:latin typeface="Calibri" pitchFamily="34" charset="0"/>
                <a:ea typeface="MS PGothic" pitchFamily="34" charset="-128"/>
              </a:defRPr>
            </a:lvl3pPr>
            <a:lvl4pPr marL="1600200" indent="-228600" defTabSz="966788" eaLnBrk="0" hangingPunct="0">
              <a:defRPr sz="2400">
                <a:solidFill>
                  <a:schemeClr val="tx1"/>
                </a:solidFill>
                <a:latin typeface="Calibri" pitchFamily="34" charset="0"/>
                <a:ea typeface="MS PGothic" pitchFamily="34" charset="-128"/>
              </a:defRPr>
            </a:lvl4pPr>
            <a:lvl5pPr marL="2057400" indent="-228600" defTabSz="966788" eaLnBrk="0" hangingPunct="0">
              <a:defRPr sz="2400">
                <a:solidFill>
                  <a:schemeClr val="tx1"/>
                </a:solidFill>
                <a:latin typeface="Calibri" pitchFamily="34"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fontAlgn="base" hangingPunct="1">
              <a:spcBef>
                <a:spcPct val="0"/>
              </a:spcBef>
              <a:spcAft>
                <a:spcPct val="0"/>
              </a:spcAft>
            </a:pPr>
            <a:fld id="{7AB3BA5D-F767-4C74-B73D-DDDEFB8B115D}" type="slidenum">
              <a:rPr lang="en-US" altLang="en-US" sz="1200">
                <a:solidFill>
                  <a:prstClr val="black"/>
                </a:solidFill>
                <a:latin typeface="Arial" pitchFamily="34" charset="0"/>
              </a:rPr>
              <a:pPr algn="r" eaLnBrk="1" fontAlgn="base" hangingPunct="1">
                <a:spcBef>
                  <a:spcPct val="0"/>
                </a:spcBef>
                <a:spcAft>
                  <a:spcPct val="0"/>
                </a:spcAft>
              </a:pPr>
              <a:t>11</a:t>
            </a:fld>
            <a:endParaRPr lang="en-US" altLang="en-US" sz="1200">
              <a:solidFill>
                <a:prstClr val="black"/>
              </a:solidFill>
              <a:latin typeface="Arial" pitchFamily="34" charset="0"/>
            </a:endParaRPr>
          </a:p>
        </p:txBody>
      </p:sp>
      <p:sp>
        <p:nvSpPr>
          <p:cNvPr id="1741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41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2154" tIns="46077" rIns="92154" bIns="46077" numCol="1" anchor="t" anchorCtr="0" compatLnSpc="1">
            <a:prstTxWarp prst="textNoShape">
              <a:avLst/>
            </a:prstTxWarp>
          </a:bodyPr>
          <a:lstStyle/>
          <a:p>
            <a:pPr defTabSz="880008"/>
            <a:r>
              <a:rPr lang="en-US" altLang="en-US" dirty="0" smtClean="0">
                <a:latin typeface="Times New Roman" pitchFamily="18" charset="0"/>
              </a:rPr>
              <a:t>Much of the current impetus for PRI comes from asking how foundations can more fully deploy all of their resources to accelerate social change.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66927"/>
            <a:ext cx="8229600" cy="1828498"/>
          </a:xfrm>
        </p:spPr>
        <p:txBody>
          <a:bodyPr anchor="t">
            <a:normAutofit/>
          </a:bodyPr>
          <a:lstStyle>
            <a:lvl1pPr algn="r">
              <a:defRPr sz="4000">
                <a:ln>
                  <a:noFill/>
                </a:ln>
                <a:solidFill>
                  <a:srgbClr val="656364"/>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457200" y="5395425"/>
            <a:ext cx="8229600" cy="559464"/>
          </a:xfrm>
          <a:ln>
            <a:noFill/>
          </a:ln>
        </p:spPr>
        <p:txBody>
          <a:bodyPr anchor="t">
            <a:normAutofit/>
          </a:bodyPr>
          <a:lstStyle>
            <a:lvl1pPr marL="0" indent="0" algn="r">
              <a:buNone/>
              <a:defRPr sz="1800">
                <a:solidFill>
                  <a:srgbClr val="656364"/>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3866"/>
          </a:xfrm>
          <a:prstGeom prst="rect">
            <a:avLst/>
          </a:prstGeom>
        </p:spPr>
      </p:pic>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Environment</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Helping communities build environmental, economic and social resilience in the face of climate change.</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3866"/>
          </a:xfrm>
          <a:prstGeom prst="rect">
            <a:avLst/>
          </a:prstGeom>
        </p:spPr>
      </p:pic>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462213"/>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Health</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Aims to reduce health disparities among children and adults by addressing conditions that lead to poor health outcomes.</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9" name="TextBox 8"/>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3866"/>
          </a:xfrm>
          <a:prstGeom prst="rect">
            <a:avLst/>
          </a:prstGeom>
        </p:spPr>
      </p:pic>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462213"/>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Human Services</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Seeks to improve the quality of life and economic security of vulnerable people by strengthening human services organizations.</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2556"/>
          </a:xfrm>
          <a:prstGeom prst="rect">
            <a:avLst/>
          </a:prstGeom>
        </p:spPr>
      </p:pic>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Social Investment</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Uses loans, loan guarantees and deposits in support of program goals.</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9" name="TextBox 8"/>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2955558" y="1599351"/>
            <a:ext cx="5731242" cy="3970318"/>
          </a:xfrm>
          <a:prstGeom prst="rect">
            <a:avLst/>
          </a:prstGeom>
          <a:noFill/>
        </p:spPr>
        <p:txBody>
          <a:bodyPr wrap="square" rtlCol="0">
            <a:spAutoFit/>
          </a:bodyPr>
          <a:lstStyle/>
          <a:p>
            <a:pPr algn="l">
              <a:spcAft>
                <a:spcPts val="600"/>
              </a:spcAft>
            </a:pPr>
            <a:r>
              <a:rPr lang="en-US" sz="1800" dirty="0" smtClean="0">
                <a:solidFill>
                  <a:srgbClr val="656364"/>
                </a:solidFill>
                <a:latin typeface="Arial"/>
                <a:cs typeface="Arial"/>
              </a:rPr>
              <a:t>In 1924, with an initial gift of $1.6 million, Sebastian </a:t>
            </a:r>
            <a:r>
              <a:rPr lang="en-US" sz="1800" dirty="0" err="1" smtClean="0">
                <a:solidFill>
                  <a:srgbClr val="656364"/>
                </a:solidFill>
                <a:latin typeface="Arial"/>
                <a:cs typeface="Arial"/>
              </a:rPr>
              <a:t>Spering</a:t>
            </a:r>
            <a:r>
              <a:rPr lang="en-US" sz="1800" dirty="0" smtClean="0">
                <a:solidFill>
                  <a:srgbClr val="656364"/>
                </a:solidFill>
                <a:latin typeface="Arial"/>
                <a:cs typeface="Arial"/>
              </a:rPr>
              <a:t> </a:t>
            </a:r>
            <a:r>
              <a:rPr lang="en-US" sz="1800" dirty="0" err="1" smtClean="0">
                <a:solidFill>
                  <a:srgbClr val="656364"/>
                </a:solidFill>
                <a:latin typeface="Arial"/>
                <a:cs typeface="Arial"/>
              </a:rPr>
              <a:t>Kresge</a:t>
            </a:r>
            <a:r>
              <a:rPr lang="en-US" sz="1800" dirty="0" smtClean="0">
                <a:solidFill>
                  <a:srgbClr val="656364"/>
                </a:solidFill>
                <a:latin typeface="Arial"/>
                <a:cs typeface="Arial"/>
              </a:rPr>
              <a:t> established The </a:t>
            </a:r>
            <a:r>
              <a:rPr lang="en-US" sz="1800" dirty="0" err="1" smtClean="0">
                <a:solidFill>
                  <a:srgbClr val="656364"/>
                </a:solidFill>
                <a:latin typeface="Arial"/>
                <a:cs typeface="Arial"/>
              </a:rPr>
              <a:t>Kresge</a:t>
            </a:r>
            <a:r>
              <a:rPr lang="en-US" sz="1800" dirty="0" smtClean="0">
                <a:solidFill>
                  <a:srgbClr val="656364"/>
                </a:solidFill>
                <a:latin typeface="Arial"/>
                <a:cs typeface="Arial"/>
              </a:rPr>
              <a:t> Foundation in Detroit. Twelve years earlier, he and his partner opened the first five and dime store – a revolutionary merchandising idea at the time – and parlayed the concept and operations into a chain of stores that were incorporated as the S.S. </a:t>
            </a:r>
            <a:r>
              <a:rPr lang="en-US" sz="1800" dirty="0" err="1" smtClean="0">
                <a:solidFill>
                  <a:srgbClr val="656364"/>
                </a:solidFill>
                <a:latin typeface="Arial"/>
                <a:cs typeface="Arial"/>
              </a:rPr>
              <a:t>Kresge</a:t>
            </a:r>
            <a:r>
              <a:rPr lang="en-US" sz="1800" dirty="0" smtClean="0">
                <a:solidFill>
                  <a:srgbClr val="656364"/>
                </a:solidFill>
                <a:latin typeface="Arial"/>
                <a:cs typeface="Arial"/>
              </a:rPr>
              <a:t> Company. Many years later, the enterprise became known as Kmart.</a:t>
            </a:r>
            <a:br>
              <a:rPr lang="en-US" sz="1800" dirty="0" smtClean="0">
                <a:solidFill>
                  <a:srgbClr val="656364"/>
                </a:solidFill>
                <a:latin typeface="Arial"/>
                <a:cs typeface="Arial"/>
              </a:rPr>
            </a:br>
            <a:r>
              <a:rPr lang="en-US" sz="1800" dirty="0" smtClean="0">
                <a:solidFill>
                  <a:srgbClr val="656364"/>
                </a:solidFill>
                <a:latin typeface="Arial"/>
                <a:cs typeface="Arial"/>
              </a:rPr>
              <a:t/>
            </a:r>
            <a:br>
              <a:rPr lang="en-US" sz="1800" dirty="0" smtClean="0">
                <a:solidFill>
                  <a:srgbClr val="656364"/>
                </a:solidFill>
                <a:latin typeface="Arial"/>
                <a:cs typeface="Arial"/>
              </a:rPr>
            </a:br>
            <a:r>
              <a:rPr lang="en-US" sz="1800" dirty="0" smtClean="0">
                <a:solidFill>
                  <a:srgbClr val="656364"/>
                </a:solidFill>
                <a:latin typeface="Arial"/>
                <a:cs typeface="Arial"/>
              </a:rPr>
              <a:t>Mr. </a:t>
            </a:r>
            <a:r>
              <a:rPr lang="en-US" sz="1800" dirty="0" err="1" smtClean="0">
                <a:solidFill>
                  <a:srgbClr val="656364"/>
                </a:solidFill>
                <a:latin typeface="Arial"/>
                <a:cs typeface="Arial"/>
              </a:rPr>
              <a:t>Kresge</a:t>
            </a:r>
            <a:r>
              <a:rPr lang="en-US" sz="1800" dirty="0" smtClean="0">
                <a:solidFill>
                  <a:srgbClr val="656364"/>
                </a:solidFill>
                <a:latin typeface="Arial"/>
                <a:cs typeface="Arial"/>
              </a:rPr>
              <a:t> chaired the first foundation board meeting and served as treasurer until his death in 1966, at age 99. By then, he had contributed $60.5 million to the foundation. All along, he maintained a steadfast commitment to charitable giving.</a:t>
            </a:r>
            <a:endParaRPr lang="en-US" sz="1800" dirty="0">
              <a:solidFill>
                <a:srgbClr val="656364"/>
              </a:solidFill>
              <a:latin typeface="Arial"/>
              <a:cs typeface="Arial"/>
            </a:endParaRPr>
          </a:p>
        </p:txBody>
      </p:sp>
      <p:pic>
        <p:nvPicPr>
          <p:cNvPr id="8" name="Picture 7" descr="Sebastian Spering Kresge_S Drewes.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714986"/>
            <a:ext cx="2133600" cy="3052689"/>
          </a:xfrm>
          <a:prstGeom prst="rect">
            <a:avLst/>
          </a:prstGeom>
        </p:spPr>
      </p:pic>
      <p:sp>
        <p:nvSpPr>
          <p:cNvPr id="9" name="TextBox 8"/>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How it all began</a:t>
            </a:r>
            <a:endParaRPr lang="en-US" sz="1800" dirty="0">
              <a:solidFill>
                <a:srgbClr val="FFFFFF"/>
              </a:solidFill>
              <a:latin typeface="Arial"/>
              <a:cs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April 14, 2014</a:t>
            </a:r>
            <a:endParaRPr lang="en-US"/>
          </a:p>
        </p:txBody>
      </p:sp>
      <p:sp>
        <p:nvSpPr>
          <p:cNvPr id="6" name="Footer Placeholder 5"/>
          <p:cNvSpPr>
            <a:spLocks noGrp="1"/>
          </p:cNvSpPr>
          <p:nvPr>
            <p:ph type="ftr" sz="quarter" idx="11"/>
          </p:nvPr>
        </p:nvSpPr>
        <p:spPr/>
        <p:txBody>
          <a:bodyPr/>
          <a:lstStyle/>
          <a:p>
            <a:r>
              <a:rPr lang="en-US" smtClean="0"/>
              <a:t>Kresge Social Investments Training</a:t>
            </a:r>
            <a:endParaRPr lang="en-US"/>
          </a:p>
        </p:txBody>
      </p:sp>
      <p:sp>
        <p:nvSpPr>
          <p:cNvPr id="7" name="Slide Number Placeholder 6"/>
          <p:cNvSpPr>
            <a:spLocks noGrp="1"/>
          </p:cNvSpPr>
          <p:nvPr>
            <p:ph type="sldNum" sz="quarter" idx="12"/>
          </p:nvPr>
        </p:nvSpPr>
        <p:spPr/>
        <p:txBody>
          <a:bodyPr/>
          <a:lstStyle/>
          <a:p>
            <a:fld id="{CC821A1C-FA2F-45CB-8FFF-7251BB0E11AB}" type="slidenum">
              <a:rPr lang="en-US" smtClean="0"/>
              <a:pPr/>
              <a:t>‹#›</a:t>
            </a:fld>
            <a:endParaRPr lang="en-US"/>
          </a:p>
        </p:txBody>
      </p:sp>
    </p:spTree>
    <p:extLst>
      <p:ext uri="{BB962C8B-B14F-4D97-AF65-F5344CB8AC3E}">
        <p14:creationId xmlns:p14="http://schemas.microsoft.com/office/powerpoint/2010/main" val="3526663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April 14, 2014</a:t>
            </a:r>
            <a:endParaRPr lang="en-US" dirty="0"/>
          </a:p>
        </p:txBody>
      </p:sp>
      <p:sp>
        <p:nvSpPr>
          <p:cNvPr id="4" name="Footer Placeholder 3"/>
          <p:cNvSpPr>
            <a:spLocks noGrp="1"/>
          </p:cNvSpPr>
          <p:nvPr>
            <p:ph type="ftr" sz="quarter" idx="11"/>
          </p:nvPr>
        </p:nvSpPr>
        <p:spPr/>
        <p:txBody>
          <a:bodyPr/>
          <a:lstStyle/>
          <a:p>
            <a:r>
              <a:rPr lang="en-US" smtClean="0"/>
              <a:t>Kresge Social Investments Training</a:t>
            </a:r>
            <a:endParaRPr lang="en-US" dirty="0"/>
          </a:p>
        </p:txBody>
      </p:sp>
      <p:sp>
        <p:nvSpPr>
          <p:cNvPr id="5" name="Slide Number Placeholder 4"/>
          <p:cNvSpPr>
            <a:spLocks noGrp="1"/>
          </p:cNvSpPr>
          <p:nvPr>
            <p:ph type="sldNum" sz="quarter" idx="12"/>
          </p:nvPr>
        </p:nvSpPr>
        <p:spPr/>
        <p:txBody>
          <a:bodyPr/>
          <a:lstStyle/>
          <a:p>
            <a:fld id="{7B6C7F21-8047-4A12-96B6-C84A47221DDD}" type="slidenum">
              <a:rPr lang="en-US" smtClean="0"/>
              <a:pPr/>
              <a:t>‹#›</a:t>
            </a:fld>
            <a:endParaRPr lang="en-US" dirty="0"/>
          </a:p>
        </p:txBody>
      </p:sp>
    </p:spTree>
    <p:extLst>
      <p:ext uri="{BB962C8B-B14F-4D97-AF65-F5344CB8AC3E}">
        <p14:creationId xmlns:p14="http://schemas.microsoft.com/office/powerpoint/2010/main" val="2236775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r>
              <a:rPr lang="en-US" altLang="en-US" smtClean="0"/>
              <a:t>April 14, 2014</a:t>
            </a: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Kresge Social Investments Training</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F555B52-6377-4A68-AC61-41AD6CDBBE8C}" type="slidenum">
              <a:rPr lang="en-US" altLang="en-US"/>
              <a:pPr/>
              <a:t>‹#›</a:t>
            </a:fld>
            <a:endParaRPr lang="en-US" altLang="en-US"/>
          </a:p>
        </p:txBody>
      </p:sp>
    </p:spTree>
    <p:extLst>
      <p:ext uri="{BB962C8B-B14F-4D97-AF65-F5344CB8AC3E}">
        <p14:creationId xmlns:p14="http://schemas.microsoft.com/office/powerpoint/2010/main" val="3664613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66927"/>
            <a:ext cx="8229600" cy="1828498"/>
          </a:xfrm>
        </p:spPr>
        <p:txBody>
          <a:bodyPr anchor="t">
            <a:normAutofit/>
          </a:bodyPr>
          <a:lstStyle>
            <a:lvl1pPr algn="r">
              <a:defRPr sz="4000">
                <a:ln>
                  <a:noFill/>
                </a:ln>
                <a:solidFill>
                  <a:srgbClr val="656364"/>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457200" y="5395425"/>
            <a:ext cx="8229600" cy="559464"/>
          </a:xfrm>
          <a:ln>
            <a:noFill/>
          </a:ln>
        </p:spPr>
        <p:txBody>
          <a:bodyPr anchor="t">
            <a:normAutofit/>
          </a:bodyPr>
          <a:lstStyle>
            <a:lvl1pPr marL="0" indent="0" algn="r">
              <a:buNone/>
              <a:defRPr sz="1800">
                <a:solidFill>
                  <a:srgbClr val="656364"/>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15652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Tree>
    <p:extLst>
      <p:ext uri="{BB962C8B-B14F-4D97-AF65-F5344CB8AC3E}">
        <p14:creationId xmlns:p14="http://schemas.microsoft.com/office/powerpoint/2010/main" val="386975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lvl1pPr marL="0" indent="0">
              <a:buNone/>
              <a:defRPr baseline="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add text without bullet points</a:t>
            </a:r>
            <a:endParaRPr lang="en-US" dirty="0"/>
          </a:p>
        </p:txBody>
      </p:sp>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Tree>
    <p:extLst>
      <p:ext uri="{BB962C8B-B14F-4D97-AF65-F5344CB8AC3E}">
        <p14:creationId xmlns:p14="http://schemas.microsoft.com/office/powerpoint/2010/main" val="867740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385268"/>
          </a:xfrm>
          <a:prstGeom prst="rect">
            <a:avLst/>
          </a:prstGeom>
          <a:noFill/>
        </p:spPr>
        <p:txBody>
          <a:bodyPr wrap="square" rtlCol="0">
            <a:spAutoFit/>
          </a:bodyPr>
          <a:lstStyle/>
          <a:p>
            <a:pPr>
              <a:spcAft>
                <a:spcPts val="600"/>
              </a:spcAft>
            </a:pPr>
            <a:r>
              <a:rPr lang="en-US" sz="2400" dirty="0" err="1" smtClean="0">
                <a:solidFill>
                  <a:srgbClr val="656364"/>
                </a:solidFill>
                <a:latin typeface="Arial"/>
                <a:cs typeface="Arial"/>
              </a:rPr>
              <a:t>Kresge</a:t>
            </a:r>
            <a:r>
              <a:rPr lang="en-US" sz="2400" dirty="0" smtClean="0">
                <a:solidFill>
                  <a:srgbClr val="656364"/>
                </a:solidFill>
                <a:latin typeface="Arial"/>
                <a:cs typeface="Arial"/>
              </a:rPr>
              <a:t> is a $3 billion private, national foundation that works to expand opportunities for vulnerable people living in America’s cities.</a:t>
            </a:r>
          </a:p>
          <a:p>
            <a:pPr>
              <a:spcAft>
                <a:spcPts val="600"/>
              </a:spcAft>
            </a:pPr>
            <a:r>
              <a:rPr lang="en-US" sz="2400" dirty="0" smtClean="0">
                <a:solidFill>
                  <a:srgbClr val="656364"/>
                </a:solidFill>
                <a:latin typeface="Arial"/>
                <a:cs typeface="Arial"/>
              </a:rPr>
              <a:t>Through the work of our programs and partners, residents can improve their life circumstances and join the economic mainstream.</a:t>
            </a:r>
            <a:endParaRPr lang="en-US" sz="2400" dirty="0">
              <a:solidFill>
                <a:srgbClr val="656364"/>
              </a:solidFill>
              <a:latin typeface="Arial"/>
              <a:cs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63924" y="4034713"/>
            <a:ext cx="2300046" cy="1997754"/>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4371" y="4034713"/>
            <a:ext cx="2922429" cy="1997754"/>
          </a:xfrm>
          <a:prstGeom prst="rect">
            <a:avLst/>
          </a:prstGeom>
        </p:spPr>
      </p:pic>
      <p:sp>
        <p:nvSpPr>
          <p:cNvPr id="10" name="TextBox 9"/>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Overview</a:t>
            </a:r>
            <a:endParaRPr lang="en-US" dirty="0">
              <a:solidFill>
                <a:srgbClr val="FFFFFF"/>
              </a:solidFill>
              <a:latin typeface="Arial"/>
              <a:cs typeface="Arial"/>
            </a:endParaRPr>
          </a:p>
        </p:txBody>
      </p:sp>
    </p:spTree>
    <p:extLst>
      <p:ext uri="{BB962C8B-B14F-4D97-AF65-F5344CB8AC3E}">
        <p14:creationId xmlns:p14="http://schemas.microsoft.com/office/powerpoint/2010/main" val="102149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4924424"/>
          </a:xfrm>
          <a:prstGeom prst="rect">
            <a:avLst/>
          </a:prstGeom>
          <a:noFill/>
        </p:spPr>
        <p:txBody>
          <a:bodyPr wrap="square" rtlCol="0">
            <a:spAutoFit/>
          </a:bodyPr>
          <a:lstStyle/>
          <a:p>
            <a:pPr>
              <a:spcAft>
                <a:spcPts val="600"/>
              </a:spcAft>
            </a:pPr>
            <a:r>
              <a:rPr lang="en-US" sz="2400" dirty="0" smtClean="0">
                <a:solidFill>
                  <a:srgbClr val="656364"/>
                </a:solidFill>
                <a:latin typeface="Arial"/>
                <a:cs typeface="Arial"/>
              </a:rPr>
              <a:t>We work in these areas:</a:t>
            </a:r>
          </a:p>
          <a:p>
            <a:pPr>
              <a:spcAft>
                <a:spcPts val="600"/>
              </a:spcAft>
            </a:pPr>
            <a:endParaRPr lang="en-US" sz="2400" dirty="0" smtClean="0">
              <a:solidFill>
                <a:srgbClr val="656364"/>
              </a:solidFill>
              <a:latin typeface="Arial"/>
              <a:cs typeface="Arial"/>
            </a:endParaRPr>
          </a:p>
          <a:p>
            <a:pPr>
              <a:spcAft>
                <a:spcPts val="600"/>
              </a:spcAft>
            </a:pPr>
            <a:r>
              <a:rPr lang="en-US" sz="2400" b="1" dirty="0" smtClean="0">
                <a:solidFill>
                  <a:srgbClr val="656364"/>
                </a:solidFill>
                <a:latin typeface="Arial"/>
                <a:cs typeface="Arial"/>
              </a:rPr>
              <a:t>Arts &amp; Culture</a:t>
            </a:r>
          </a:p>
          <a:p>
            <a:pPr>
              <a:spcAft>
                <a:spcPts val="600"/>
              </a:spcAft>
            </a:pPr>
            <a:r>
              <a:rPr lang="en-US" sz="2400" b="1" dirty="0" smtClean="0">
                <a:solidFill>
                  <a:srgbClr val="656364"/>
                </a:solidFill>
                <a:latin typeface="Arial"/>
                <a:cs typeface="Arial"/>
              </a:rPr>
              <a:t>Community Development</a:t>
            </a:r>
          </a:p>
          <a:p>
            <a:pPr>
              <a:spcAft>
                <a:spcPts val="600"/>
              </a:spcAft>
            </a:pPr>
            <a:r>
              <a:rPr lang="en-US" sz="2400" b="1" dirty="0" smtClean="0">
                <a:solidFill>
                  <a:srgbClr val="656364"/>
                </a:solidFill>
                <a:latin typeface="Arial"/>
                <a:cs typeface="Arial"/>
              </a:rPr>
              <a:t>Detroit</a:t>
            </a:r>
          </a:p>
          <a:p>
            <a:pPr>
              <a:spcAft>
                <a:spcPts val="600"/>
              </a:spcAft>
            </a:pPr>
            <a:r>
              <a:rPr lang="en-US" sz="2400" b="1" dirty="0" smtClean="0">
                <a:solidFill>
                  <a:srgbClr val="656364"/>
                </a:solidFill>
                <a:latin typeface="Arial"/>
                <a:cs typeface="Arial"/>
              </a:rPr>
              <a:t>Education</a:t>
            </a:r>
          </a:p>
          <a:p>
            <a:pPr>
              <a:spcAft>
                <a:spcPts val="600"/>
              </a:spcAft>
            </a:pPr>
            <a:r>
              <a:rPr lang="en-US" sz="2400" b="1" dirty="0" smtClean="0">
                <a:solidFill>
                  <a:srgbClr val="656364"/>
                </a:solidFill>
                <a:latin typeface="Arial"/>
                <a:cs typeface="Arial"/>
              </a:rPr>
              <a:t>Environment</a:t>
            </a:r>
          </a:p>
          <a:p>
            <a:pPr>
              <a:spcAft>
                <a:spcPts val="600"/>
              </a:spcAft>
            </a:pPr>
            <a:r>
              <a:rPr lang="en-US" sz="2400" b="1" dirty="0" smtClean="0">
                <a:solidFill>
                  <a:srgbClr val="656364"/>
                </a:solidFill>
                <a:latin typeface="Arial"/>
                <a:cs typeface="Arial"/>
              </a:rPr>
              <a:t>Health</a:t>
            </a:r>
          </a:p>
          <a:p>
            <a:pPr>
              <a:spcAft>
                <a:spcPts val="600"/>
              </a:spcAft>
            </a:pPr>
            <a:r>
              <a:rPr lang="en-US" sz="2400" b="1" dirty="0" smtClean="0">
                <a:solidFill>
                  <a:srgbClr val="656364"/>
                </a:solidFill>
                <a:latin typeface="Arial"/>
                <a:cs typeface="Arial"/>
              </a:rPr>
              <a:t>Human Services</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2597571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spcAft>
                <a:spcPts val="600"/>
              </a:spcAft>
            </a:pPr>
            <a:r>
              <a:rPr lang="en-US" sz="2400" b="1" dirty="0" smtClean="0">
                <a:solidFill>
                  <a:srgbClr val="656364"/>
                </a:solidFill>
                <a:latin typeface="Arial"/>
                <a:cs typeface="Arial"/>
              </a:rPr>
              <a:t>Arts &amp; Culture</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Seeks to build strong, healthy cities by promoting the integration of arts and culture in community revitalization.</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2" y="3223888"/>
            <a:ext cx="3503271" cy="2663866"/>
          </a:xfrm>
          <a:prstGeom prst="rect">
            <a:avLst/>
          </a:prstGeom>
        </p:spPr>
      </p:pic>
      <p:sp>
        <p:nvSpPr>
          <p:cNvPr id="9" name="TextBox 8"/>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384002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9" name="Picture 8" descr="greystone_lg.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2" y="3223888"/>
            <a:ext cx="3503271" cy="2663865"/>
          </a:xfrm>
          <a:prstGeom prst="rect">
            <a:avLst/>
          </a:prstGeom>
        </p:spPr>
      </p:pic>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spcAft>
                <a:spcPts val="600"/>
              </a:spcAft>
            </a:pPr>
            <a:r>
              <a:rPr lang="en-US" sz="2400" b="1" dirty="0" smtClean="0">
                <a:solidFill>
                  <a:srgbClr val="656364"/>
                </a:solidFill>
                <a:latin typeface="Arial"/>
                <a:cs typeface="Arial"/>
              </a:rPr>
              <a:t>Community Development</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We work with national partners to strengthen the economic and social fabric of </a:t>
            </a:r>
            <a:r>
              <a:rPr lang="en-US" sz="2400" smtClean="0">
                <a:solidFill>
                  <a:srgbClr val="656364"/>
                </a:solidFill>
                <a:latin typeface="Arial"/>
                <a:cs typeface="Arial"/>
              </a:rPr>
              <a:t>America’s cities.</a:t>
            </a:r>
            <a:endParaRPr lang="en-US" sz="2400" dirty="0" smtClean="0">
              <a:solidFill>
                <a:srgbClr val="656364"/>
              </a:solidFill>
              <a:latin typeface="Arial"/>
              <a:cs typeface="Arial"/>
            </a:endParaRP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527860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spcAft>
                <a:spcPts val="600"/>
              </a:spcAft>
              <a:defRPr/>
            </a:pPr>
            <a:r>
              <a:rPr lang="en-US" sz="2400" b="1" dirty="0" smtClean="0">
                <a:solidFill>
                  <a:srgbClr val="656364"/>
                </a:solidFill>
                <a:latin typeface="Arial"/>
                <a:cs typeface="Arial"/>
              </a:rPr>
              <a:t>Detroit</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Uses a comprehensive framework to promote long-term economic opportunity in </a:t>
            </a:r>
            <a:r>
              <a:rPr lang="en-US" sz="2400" dirty="0" err="1" smtClean="0">
                <a:solidFill>
                  <a:srgbClr val="656364"/>
                </a:solidFill>
                <a:latin typeface="Arial"/>
                <a:cs typeface="Arial"/>
              </a:rPr>
              <a:t>Kresge’s</a:t>
            </a:r>
            <a:r>
              <a:rPr lang="en-US" sz="2400" dirty="0" smtClean="0">
                <a:solidFill>
                  <a:srgbClr val="656364"/>
                </a:solidFill>
                <a:latin typeface="Arial"/>
                <a:cs typeface="Arial"/>
              </a:rPr>
              <a:t> hometown.</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032" y="3223888"/>
            <a:ext cx="3503271" cy="2663866"/>
          </a:xfrm>
          <a:prstGeom prst="rect">
            <a:avLst/>
          </a:prstGeom>
        </p:spPr>
      </p:pic>
      <p:sp>
        <p:nvSpPr>
          <p:cNvPr id="9" name="TextBox 8"/>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2135455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2" y="3223888"/>
            <a:ext cx="3503271" cy="2663866"/>
          </a:xfrm>
          <a:prstGeom prst="rect">
            <a:avLst/>
          </a:prstGeom>
        </p:spPr>
      </p:pic>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spcAft>
                <a:spcPts val="600"/>
              </a:spcAft>
              <a:defRPr/>
            </a:pPr>
            <a:r>
              <a:rPr lang="en-US" sz="2400" b="1" dirty="0" smtClean="0">
                <a:solidFill>
                  <a:srgbClr val="656364"/>
                </a:solidFill>
                <a:latin typeface="Arial"/>
                <a:cs typeface="Arial"/>
              </a:rPr>
              <a:t>Education</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Promotes postsecondary access and success for low-income, first-generation and underrepresented students.</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sp>
        <p:nvSpPr>
          <p:cNvPr id="12" name="TextBox 11"/>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2059019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3866"/>
          </a:xfrm>
          <a:prstGeom prst="rect">
            <a:avLst/>
          </a:prstGeom>
        </p:spPr>
      </p:pic>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spcAft>
                <a:spcPts val="600"/>
              </a:spcAft>
              <a:defRPr/>
            </a:pPr>
            <a:r>
              <a:rPr lang="en-US" sz="2400" b="1" dirty="0" smtClean="0">
                <a:solidFill>
                  <a:srgbClr val="656364"/>
                </a:solidFill>
                <a:latin typeface="Arial"/>
                <a:cs typeface="Arial"/>
              </a:rPr>
              <a:t>Environment</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Helping communities build environmental, economic and social resilience in the face of climate change.</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1120773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3866"/>
          </a:xfrm>
          <a:prstGeom prst="rect">
            <a:avLst/>
          </a:prstGeom>
        </p:spPr>
      </p:pic>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462213"/>
          </a:xfrm>
          <a:prstGeom prst="rect">
            <a:avLst/>
          </a:prstGeom>
          <a:noFill/>
        </p:spPr>
        <p:txBody>
          <a:bodyPr wrap="square" rtlCol="0">
            <a:spAutoFit/>
          </a:bodyPr>
          <a:lstStyle/>
          <a:p>
            <a:pPr>
              <a:spcAft>
                <a:spcPts val="600"/>
              </a:spcAft>
              <a:defRPr/>
            </a:pPr>
            <a:r>
              <a:rPr lang="en-US" sz="2400" b="1" dirty="0" smtClean="0">
                <a:solidFill>
                  <a:srgbClr val="656364"/>
                </a:solidFill>
                <a:latin typeface="Arial"/>
                <a:cs typeface="Arial"/>
              </a:rPr>
              <a:t>Health</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Aims to reduce health disparities among children and adults by addressing conditions that lead to poor health outcomes.</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sp>
        <p:nvSpPr>
          <p:cNvPr id="9" name="TextBox 8"/>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3724962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3866"/>
          </a:xfrm>
          <a:prstGeom prst="rect">
            <a:avLst/>
          </a:prstGeom>
        </p:spPr>
      </p:pic>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462213"/>
          </a:xfrm>
          <a:prstGeom prst="rect">
            <a:avLst/>
          </a:prstGeom>
          <a:noFill/>
        </p:spPr>
        <p:txBody>
          <a:bodyPr wrap="square" rtlCol="0">
            <a:spAutoFit/>
          </a:bodyPr>
          <a:lstStyle/>
          <a:p>
            <a:pPr>
              <a:spcAft>
                <a:spcPts val="600"/>
              </a:spcAft>
              <a:defRPr/>
            </a:pPr>
            <a:r>
              <a:rPr lang="en-US" sz="2400" b="1" dirty="0" smtClean="0">
                <a:solidFill>
                  <a:srgbClr val="656364"/>
                </a:solidFill>
                <a:latin typeface="Arial"/>
                <a:cs typeface="Arial"/>
              </a:rPr>
              <a:t>Human Services</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Seeks to improve the quality of life and economic security of vulnerable people by strengthening human services organizations.</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1854766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lvl1pPr marL="0" indent="0">
              <a:buNone/>
              <a:defRPr baseline="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add text without bullet points</a:t>
            </a:r>
            <a:endParaRPr lang="en-US" dirty="0"/>
          </a:p>
        </p:txBody>
      </p:sp>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2556"/>
          </a:xfrm>
          <a:prstGeom prst="rect">
            <a:avLst/>
          </a:prstGeom>
        </p:spPr>
      </p:pic>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spcAft>
                <a:spcPts val="600"/>
              </a:spcAft>
              <a:defRPr/>
            </a:pPr>
            <a:r>
              <a:rPr lang="en-US" sz="2400" b="1" dirty="0" smtClean="0">
                <a:solidFill>
                  <a:srgbClr val="656364"/>
                </a:solidFill>
                <a:latin typeface="Arial"/>
                <a:cs typeface="Arial"/>
              </a:rPr>
              <a:t>Social Investment</a:t>
            </a:r>
            <a:r>
              <a:rPr lang="en-US" sz="2400" dirty="0" smtClean="0">
                <a:solidFill>
                  <a:srgbClr val="656364"/>
                </a:solidFill>
                <a:latin typeface="Arial"/>
                <a:cs typeface="Arial"/>
              </a:rPr>
              <a:t/>
            </a:r>
            <a:br>
              <a:rPr lang="en-US" sz="2400" dirty="0" smtClean="0">
                <a:solidFill>
                  <a:srgbClr val="656364"/>
                </a:solidFill>
                <a:latin typeface="Arial"/>
                <a:cs typeface="Arial"/>
              </a:rPr>
            </a:br>
            <a:r>
              <a:rPr lang="en-US" sz="2400" dirty="0" smtClean="0">
                <a:solidFill>
                  <a:srgbClr val="656364"/>
                </a:solidFill>
                <a:latin typeface="Arial"/>
                <a:cs typeface="Arial"/>
              </a:rPr>
              <a:t>Uses loans, loan guarantees and deposits in support of program goals.</a:t>
            </a:r>
          </a:p>
          <a:p>
            <a:pPr>
              <a:spcAft>
                <a:spcPts val="600"/>
              </a:spcAft>
            </a:pPr>
            <a:endParaRPr lang="en-US" sz="2400" dirty="0" smtClean="0">
              <a:solidFill>
                <a:srgbClr val="656364"/>
              </a:solidFill>
              <a:latin typeface="Arial"/>
              <a:cs typeface="Arial"/>
            </a:endParaRPr>
          </a:p>
          <a:p>
            <a:pPr>
              <a:spcAft>
                <a:spcPts val="600"/>
              </a:spcAft>
            </a:pPr>
            <a:endParaRPr lang="en-US" sz="2400" dirty="0">
              <a:solidFill>
                <a:srgbClr val="656364"/>
              </a:solidFill>
              <a:latin typeface="Arial"/>
              <a:cs typeface="Arial"/>
            </a:endParaRPr>
          </a:p>
        </p:txBody>
      </p:sp>
      <p:sp>
        <p:nvSpPr>
          <p:cNvPr id="9" name="TextBox 8"/>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Our Programs</a:t>
            </a:r>
            <a:endParaRPr lang="en-US" dirty="0">
              <a:solidFill>
                <a:srgbClr val="FFFFFF"/>
              </a:solidFill>
              <a:latin typeface="Arial"/>
              <a:cs typeface="Arial"/>
            </a:endParaRPr>
          </a:p>
        </p:txBody>
      </p:sp>
    </p:spTree>
    <p:extLst>
      <p:ext uri="{BB962C8B-B14F-4D97-AF65-F5344CB8AC3E}">
        <p14:creationId xmlns:p14="http://schemas.microsoft.com/office/powerpoint/2010/main" val="25131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5" name="Footer Placeholder 4"/>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a:t>
            </a:fld>
            <a:endParaRPr lang="en-US">
              <a:solidFill>
                <a:srgbClr val="494848">
                  <a:tint val="75000"/>
                </a:srgbClr>
              </a:solidFill>
            </a:endParaRPr>
          </a:p>
        </p:txBody>
      </p:sp>
      <p:sp>
        <p:nvSpPr>
          <p:cNvPr id="7" name="TextBox 6"/>
          <p:cNvSpPr txBox="1"/>
          <p:nvPr userDrawn="1"/>
        </p:nvSpPr>
        <p:spPr>
          <a:xfrm>
            <a:off x="2955558" y="1599351"/>
            <a:ext cx="5731242" cy="3970318"/>
          </a:xfrm>
          <a:prstGeom prst="rect">
            <a:avLst/>
          </a:prstGeom>
          <a:noFill/>
        </p:spPr>
        <p:txBody>
          <a:bodyPr wrap="square" rtlCol="0">
            <a:spAutoFit/>
          </a:bodyPr>
          <a:lstStyle/>
          <a:p>
            <a:pPr>
              <a:spcAft>
                <a:spcPts val="600"/>
              </a:spcAft>
            </a:pPr>
            <a:r>
              <a:rPr lang="en-US" dirty="0" smtClean="0">
                <a:solidFill>
                  <a:srgbClr val="656364"/>
                </a:solidFill>
                <a:latin typeface="Arial"/>
                <a:cs typeface="Arial"/>
              </a:rPr>
              <a:t>In 1924, with an initial gift of $1.6 million, Sebastian </a:t>
            </a:r>
            <a:r>
              <a:rPr lang="en-US" dirty="0" err="1" smtClean="0">
                <a:solidFill>
                  <a:srgbClr val="656364"/>
                </a:solidFill>
                <a:latin typeface="Arial"/>
                <a:cs typeface="Arial"/>
              </a:rPr>
              <a:t>Spering</a:t>
            </a:r>
            <a:r>
              <a:rPr lang="en-US" dirty="0" smtClean="0">
                <a:solidFill>
                  <a:srgbClr val="656364"/>
                </a:solidFill>
                <a:latin typeface="Arial"/>
                <a:cs typeface="Arial"/>
              </a:rPr>
              <a:t> </a:t>
            </a:r>
            <a:r>
              <a:rPr lang="en-US" dirty="0" err="1" smtClean="0">
                <a:solidFill>
                  <a:srgbClr val="656364"/>
                </a:solidFill>
                <a:latin typeface="Arial"/>
                <a:cs typeface="Arial"/>
              </a:rPr>
              <a:t>Kresge</a:t>
            </a:r>
            <a:r>
              <a:rPr lang="en-US" dirty="0" smtClean="0">
                <a:solidFill>
                  <a:srgbClr val="656364"/>
                </a:solidFill>
                <a:latin typeface="Arial"/>
                <a:cs typeface="Arial"/>
              </a:rPr>
              <a:t> established The </a:t>
            </a:r>
            <a:r>
              <a:rPr lang="en-US" dirty="0" err="1" smtClean="0">
                <a:solidFill>
                  <a:srgbClr val="656364"/>
                </a:solidFill>
                <a:latin typeface="Arial"/>
                <a:cs typeface="Arial"/>
              </a:rPr>
              <a:t>Kresge</a:t>
            </a:r>
            <a:r>
              <a:rPr lang="en-US" dirty="0" smtClean="0">
                <a:solidFill>
                  <a:srgbClr val="656364"/>
                </a:solidFill>
                <a:latin typeface="Arial"/>
                <a:cs typeface="Arial"/>
              </a:rPr>
              <a:t> Foundation in Detroit. Twelve years earlier, he and his partner opened the first five and dime store – a revolutionary merchandising idea at the time – and parlayed the concept and operations into a chain of stores that were incorporated as the S.S. </a:t>
            </a:r>
            <a:r>
              <a:rPr lang="en-US" dirty="0" err="1" smtClean="0">
                <a:solidFill>
                  <a:srgbClr val="656364"/>
                </a:solidFill>
                <a:latin typeface="Arial"/>
                <a:cs typeface="Arial"/>
              </a:rPr>
              <a:t>Kresge</a:t>
            </a:r>
            <a:r>
              <a:rPr lang="en-US" dirty="0" smtClean="0">
                <a:solidFill>
                  <a:srgbClr val="656364"/>
                </a:solidFill>
                <a:latin typeface="Arial"/>
                <a:cs typeface="Arial"/>
              </a:rPr>
              <a:t> Company. Many years later, the enterprise became known as Kmart.</a:t>
            </a:r>
            <a:br>
              <a:rPr lang="en-US" dirty="0" smtClean="0">
                <a:solidFill>
                  <a:srgbClr val="656364"/>
                </a:solidFill>
                <a:latin typeface="Arial"/>
                <a:cs typeface="Arial"/>
              </a:rPr>
            </a:br>
            <a:r>
              <a:rPr lang="en-US" dirty="0" smtClean="0">
                <a:solidFill>
                  <a:srgbClr val="656364"/>
                </a:solidFill>
                <a:latin typeface="Arial"/>
                <a:cs typeface="Arial"/>
              </a:rPr>
              <a:t/>
            </a:r>
            <a:br>
              <a:rPr lang="en-US" dirty="0" smtClean="0">
                <a:solidFill>
                  <a:srgbClr val="656364"/>
                </a:solidFill>
                <a:latin typeface="Arial"/>
                <a:cs typeface="Arial"/>
              </a:rPr>
            </a:br>
            <a:r>
              <a:rPr lang="en-US" dirty="0" smtClean="0">
                <a:solidFill>
                  <a:srgbClr val="656364"/>
                </a:solidFill>
                <a:latin typeface="Arial"/>
                <a:cs typeface="Arial"/>
              </a:rPr>
              <a:t>Mr. </a:t>
            </a:r>
            <a:r>
              <a:rPr lang="en-US" dirty="0" err="1" smtClean="0">
                <a:solidFill>
                  <a:srgbClr val="656364"/>
                </a:solidFill>
                <a:latin typeface="Arial"/>
                <a:cs typeface="Arial"/>
              </a:rPr>
              <a:t>Kresge</a:t>
            </a:r>
            <a:r>
              <a:rPr lang="en-US" dirty="0" smtClean="0">
                <a:solidFill>
                  <a:srgbClr val="656364"/>
                </a:solidFill>
                <a:latin typeface="Arial"/>
                <a:cs typeface="Arial"/>
              </a:rPr>
              <a:t> chaired the first foundation board meeting and served as treasurer until his death in 1966, at age 99. By then, he had contributed $60.5 million to the foundation. All along, he maintained a steadfast commitment to charitable giving.</a:t>
            </a:r>
            <a:endParaRPr lang="en-US" dirty="0">
              <a:solidFill>
                <a:srgbClr val="656364"/>
              </a:solidFill>
              <a:latin typeface="Arial"/>
              <a:cs typeface="Arial"/>
            </a:endParaRPr>
          </a:p>
        </p:txBody>
      </p:sp>
      <p:pic>
        <p:nvPicPr>
          <p:cNvPr id="8" name="Picture 7" descr="Sebastian Spering Kresge_S Drewes.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714986"/>
            <a:ext cx="2133600" cy="3052689"/>
          </a:xfrm>
          <a:prstGeom prst="rect">
            <a:avLst/>
          </a:prstGeom>
        </p:spPr>
      </p:pic>
      <p:sp>
        <p:nvSpPr>
          <p:cNvPr id="9" name="TextBox 8"/>
          <p:cNvSpPr txBox="1"/>
          <p:nvPr userDrawn="1"/>
        </p:nvSpPr>
        <p:spPr>
          <a:xfrm>
            <a:off x="457200" y="619356"/>
            <a:ext cx="8229600" cy="369332"/>
          </a:xfrm>
          <a:prstGeom prst="rect">
            <a:avLst/>
          </a:prstGeom>
          <a:noFill/>
        </p:spPr>
        <p:txBody>
          <a:bodyPr wrap="square" rtlCol="0">
            <a:spAutoFit/>
          </a:bodyPr>
          <a:lstStyle/>
          <a:p>
            <a:pPr>
              <a:spcAft>
                <a:spcPts val="600"/>
              </a:spcAft>
            </a:pPr>
            <a:r>
              <a:rPr lang="en-US" dirty="0" smtClean="0">
                <a:solidFill>
                  <a:srgbClr val="FFFFFF"/>
                </a:solidFill>
                <a:latin typeface="Arial"/>
                <a:cs typeface="Arial"/>
              </a:rPr>
              <a:t>How it all began</a:t>
            </a:r>
            <a:endParaRPr lang="en-US" dirty="0">
              <a:solidFill>
                <a:srgbClr val="FFFFFF"/>
              </a:solidFill>
              <a:latin typeface="Arial"/>
              <a:cs typeface="Arial"/>
            </a:endParaRPr>
          </a:p>
        </p:txBody>
      </p:sp>
    </p:spTree>
    <p:extLst>
      <p:ext uri="{BB962C8B-B14F-4D97-AF65-F5344CB8AC3E}">
        <p14:creationId xmlns:p14="http://schemas.microsoft.com/office/powerpoint/2010/main" val="1521366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srgbClr val="494848">
                    <a:tint val="75000"/>
                  </a:srgbClr>
                </a:solidFill>
              </a:rPr>
              <a:t>April 14, 2014</a:t>
            </a:r>
            <a:endParaRPr lang="en-US">
              <a:solidFill>
                <a:srgbClr val="494848">
                  <a:tint val="75000"/>
                </a:srgbClr>
              </a:solidFill>
            </a:endParaRPr>
          </a:p>
        </p:txBody>
      </p:sp>
      <p:sp>
        <p:nvSpPr>
          <p:cNvPr id="6" name="Footer Placeholder 5"/>
          <p:cNvSpPr>
            <a:spLocks noGrp="1"/>
          </p:cNvSpPr>
          <p:nvPr>
            <p:ph type="ftr" sz="quarter" idx="11"/>
          </p:nvPr>
        </p:nvSpPr>
        <p:spPr/>
        <p:txBody>
          <a:bodyPr/>
          <a:lstStyle/>
          <a:p>
            <a:r>
              <a:rPr lang="en-US" smtClean="0">
                <a:solidFill>
                  <a:srgbClr val="494848">
                    <a:tint val="75000"/>
                  </a:srgbClr>
                </a:solidFill>
              </a:rPr>
              <a:t>Kresge Social Investments Training</a:t>
            </a:r>
            <a:endParaRPr lang="en-US">
              <a:solidFill>
                <a:srgbClr val="494848">
                  <a:tint val="75000"/>
                </a:srgbClr>
              </a:solidFill>
            </a:endParaRPr>
          </a:p>
        </p:txBody>
      </p:sp>
      <p:sp>
        <p:nvSpPr>
          <p:cNvPr id="7" name="Slide Number Placeholder 6"/>
          <p:cNvSpPr>
            <a:spLocks noGrp="1"/>
          </p:cNvSpPr>
          <p:nvPr>
            <p:ph type="sldNum" sz="quarter" idx="12"/>
          </p:nvPr>
        </p:nvSpPr>
        <p:spPr/>
        <p:txBody>
          <a:bodyPr/>
          <a:lstStyle/>
          <a:p>
            <a:fld id="{CC821A1C-FA2F-45CB-8FFF-7251BB0E11AB}" type="slidenum">
              <a:rPr lang="en-US" smtClean="0">
                <a:solidFill>
                  <a:srgbClr val="494848">
                    <a:tint val="75000"/>
                  </a:srgbClr>
                </a:solidFill>
              </a:rPr>
              <a:pPr/>
              <a:t>‹#›</a:t>
            </a:fld>
            <a:endParaRPr lang="en-US">
              <a:solidFill>
                <a:srgbClr val="494848">
                  <a:tint val="75000"/>
                </a:srgbClr>
              </a:solidFill>
            </a:endParaRPr>
          </a:p>
        </p:txBody>
      </p:sp>
    </p:spTree>
    <p:extLst>
      <p:ext uri="{BB962C8B-B14F-4D97-AF65-F5344CB8AC3E}">
        <p14:creationId xmlns:p14="http://schemas.microsoft.com/office/powerpoint/2010/main" val="3665505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srgbClr val="494848">
                    <a:tint val="75000"/>
                  </a:srgbClr>
                </a:solidFill>
              </a:rPr>
              <a:t>April 14, 2014</a:t>
            </a:r>
            <a:endParaRPr lang="en-US" dirty="0">
              <a:solidFill>
                <a:srgbClr val="494848">
                  <a:tint val="75000"/>
                </a:srgbClr>
              </a:solidFill>
            </a:endParaRPr>
          </a:p>
        </p:txBody>
      </p:sp>
      <p:sp>
        <p:nvSpPr>
          <p:cNvPr id="4" name="Footer Placeholder 3"/>
          <p:cNvSpPr>
            <a:spLocks noGrp="1"/>
          </p:cNvSpPr>
          <p:nvPr>
            <p:ph type="ftr" sz="quarter" idx="11"/>
          </p:nvPr>
        </p:nvSpPr>
        <p:spPr/>
        <p:txBody>
          <a:bodyPr/>
          <a:lstStyle/>
          <a:p>
            <a:r>
              <a:rPr lang="en-US" smtClean="0">
                <a:solidFill>
                  <a:srgbClr val="494848">
                    <a:tint val="75000"/>
                  </a:srgbClr>
                </a:solidFill>
              </a:rPr>
              <a:t>Kresge Social Investments Training</a:t>
            </a:r>
            <a:endParaRPr lang="en-US" dirty="0">
              <a:solidFill>
                <a:srgbClr val="494848">
                  <a:tint val="75000"/>
                </a:srgbClr>
              </a:solidFill>
            </a:endParaRPr>
          </a:p>
        </p:txBody>
      </p:sp>
      <p:sp>
        <p:nvSpPr>
          <p:cNvPr id="5" name="Slide Number Placeholder 4"/>
          <p:cNvSpPr>
            <a:spLocks noGrp="1"/>
          </p:cNvSpPr>
          <p:nvPr>
            <p:ph type="sldNum" sz="quarter" idx="12"/>
          </p:nvPr>
        </p:nvSpPr>
        <p:spPr/>
        <p:txBody>
          <a:bodyPr/>
          <a:lstStyle/>
          <a:p>
            <a:fld id="{7B6C7F21-8047-4A12-96B6-C84A47221DDD}" type="slidenum">
              <a:rPr lang="en-US" smtClean="0">
                <a:solidFill>
                  <a:srgbClr val="494848">
                    <a:tint val="75000"/>
                  </a:srgbClr>
                </a:solidFill>
              </a:rPr>
              <a:pPr/>
              <a:t>‹#›</a:t>
            </a:fld>
            <a:endParaRPr lang="en-US" dirty="0">
              <a:solidFill>
                <a:srgbClr val="494848">
                  <a:tint val="75000"/>
                </a:srgbClr>
              </a:solidFill>
            </a:endParaRPr>
          </a:p>
        </p:txBody>
      </p:sp>
    </p:spTree>
    <p:extLst>
      <p:ext uri="{BB962C8B-B14F-4D97-AF65-F5344CB8AC3E}">
        <p14:creationId xmlns:p14="http://schemas.microsoft.com/office/powerpoint/2010/main" val="457850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15EACA-1DB7-4131-9ADD-38DAFF64110A}" type="datetimeFigureOut">
              <a:rPr lang="en-US" smtClean="0">
                <a:solidFill>
                  <a:prstClr val="black">
                    <a:tint val="75000"/>
                  </a:prstClr>
                </a:solidFill>
              </a:rPr>
              <a:pPr/>
              <a:t>5/14/2015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CD0818-DC0D-4777-9310-A2F3F992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778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15EACA-1DB7-4131-9ADD-38DAFF64110A}" type="datetimeFigureOut">
              <a:rPr lang="en-US" smtClean="0">
                <a:solidFill>
                  <a:prstClr val="black">
                    <a:tint val="75000"/>
                  </a:prstClr>
                </a:solidFill>
              </a:rPr>
              <a:pPr/>
              <a:t>5/14/2015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CD0818-DC0D-4777-9310-A2F3F992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778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5EACA-1DB7-4131-9ADD-38DAFF64110A}" type="datetimeFigureOut">
              <a:rPr lang="en-US" smtClean="0">
                <a:solidFill>
                  <a:prstClr val="black">
                    <a:tint val="75000"/>
                  </a:prstClr>
                </a:solidFill>
              </a:rPr>
              <a:pPr/>
              <a:t>5/14/2015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CD0818-DC0D-4777-9310-A2F3F992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878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5EACA-1DB7-4131-9ADD-38DAFF64110A}" type="datetimeFigureOut">
              <a:rPr lang="en-US" smtClean="0">
                <a:solidFill>
                  <a:prstClr val="black">
                    <a:tint val="75000"/>
                  </a:prstClr>
                </a:solidFill>
              </a:rPr>
              <a:pPr/>
              <a:t>5/14/2015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CD0818-DC0D-4777-9310-A2F3F992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87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385268"/>
          </a:xfrm>
          <a:prstGeom prst="rect">
            <a:avLst/>
          </a:prstGeom>
          <a:noFill/>
        </p:spPr>
        <p:txBody>
          <a:bodyPr wrap="square" rtlCol="0">
            <a:spAutoFit/>
          </a:bodyPr>
          <a:lstStyle/>
          <a:p>
            <a:pPr algn="l">
              <a:spcAft>
                <a:spcPts val="600"/>
              </a:spcAft>
            </a:pPr>
            <a:r>
              <a:rPr lang="en-US" sz="2400" dirty="0" err="1" smtClean="0">
                <a:solidFill>
                  <a:srgbClr val="656364"/>
                </a:solidFill>
                <a:latin typeface="Arial"/>
                <a:cs typeface="Arial"/>
              </a:rPr>
              <a:t>Kresge</a:t>
            </a:r>
            <a:r>
              <a:rPr lang="en-US" sz="2400" dirty="0" smtClean="0">
                <a:solidFill>
                  <a:srgbClr val="656364"/>
                </a:solidFill>
                <a:latin typeface="Arial"/>
                <a:cs typeface="Arial"/>
              </a:rPr>
              <a:t> is a $3 billion private, national foundation that works to expand opportunities for vulnerable people living in America’s</a:t>
            </a:r>
            <a:r>
              <a:rPr lang="en-US" sz="2400" baseline="0" dirty="0" smtClean="0">
                <a:solidFill>
                  <a:srgbClr val="656364"/>
                </a:solidFill>
                <a:latin typeface="Arial"/>
                <a:cs typeface="Arial"/>
              </a:rPr>
              <a:t> cities</a:t>
            </a:r>
            <a:r>
              <a:rPr lang="en-US" sz="2400" dirty="0" smtClean="0">
                <a:solidFill>
                  <a:srgbClr val="656364"/>
                </a:solidFill>
                <a:latin typeface="Arial"/>
                <a:cs typeface="Arial"/>
              </a:rPr>
              <a:t>.</a:t>
            </a:r>
          </a:p>
          <a:p>
            <a:pPr algn="l">
              <a:spcAft>
                <a:spcPts val="600"/>
              </a:spcAft>
            </a:pPr>
            <a:r>
              <a:rPr lang="en-US" sz="2400" dirty="0" smtClean="0">
                <a:solidFill>
                  <a:srgbClr val="656364"/>
                </a:solidFill>
                <a:latin typeface="Arial"/>
                <a:cs typeface="Arial"/>
              </a:rPr>
              <a:t>Through</a:t>
            </a:r>
            <a:r>
              <a:rPr lang="en-US" sz="2400" baseline="0" dirty="0" smtClean="0">
                <a:solidFill>
                  <a:srgbClr val="656364"/>
                </a:solidFill>
                <a:latin typeface="Arial"/>
                <a:cs typeface="Arial"/>
              </a:rPr>
              <a:t> the work of our programs and partners, residents can improve their life circumstances and join the economic mainstream.</a:t>
            </a:r>
            <a:endParaRPr lang="en-US" sz="2400" dirty="0">
              <a:solidFill>
                <a:srgbClr val="656364"/>
              </a:solidFill>
              <a:latin typeface="Arial"/>
              <a:cs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63924" y="4034713"/>
            <a:ext cx="2300046" cy="1997754"/>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4371" y="4034713"/>
            <a:ext cx="2922429" cy="1997754"/>
          </a:xfrm>
          <a:prstGeom prst="rect">
            <a:avLst/>
          </a:prstGeom>
        </p:spPr>
      </p:pic>
      <p:sp>
        <p:nvSpPr>
          <p:cNvPr id="10" name="TextBox 9"/>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Overview</a:t>
            </a:r>
            <a:endParaRPr lang="en-US" sz="1800" dirty="0">
              <a:solidFill>
                <a:srgbClr val="FFFFFF"/>
              </a:solidFill>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4924424"/>
          </a:xfrm>
          <a:prstGeom prst="rect">
            <a:avLst/>
          </a:prstGeom>
          <a:noFill/>
        </p:spPr>
        <p:txBody>
          <a:bodyPr wrap="square" rtlCol="0">
            <a:spAutoFit/>
          </a:bodyPr>
          <a:lstStyle/>
          <a:p>
            <a:pPr algn="l">
              <a:spcAft>
                <a:spcPts val="600"/>
              </a:spcAft>
            </a:pPr>
            <a:r>
              <a:rPr lang="en-US" sz="2400" dirty="0" smtClean="0">
                <a:solidFill>
                  <a:srgbClr val="656364"/>
                </a:solidFill>
                <a:latin typeface="Arial"/>
                <a:cs typeface="Arial"/>
              </a:rPr>
              <a:t>We</a:t>
            </a:r>
            <a:r>
              <a:rPr lang="en-US" sz="2400" baseline="0" dirty="0" smtClean="0">
                <a:solidFill>
                  <a:srgbClr val="656364"/>
                </a:solidFill>
                <a:latin typeface="Arial"/>
                <a:cs typeface="Arial"/>
              </a:rPr>
              <a:t> work in these areas:</a:t>
            </a:r>
          </a:p>
          <a:p>
            <a:pPr algn="l">
              <a:spcAft>
                <a:spcPts val="600"/>
              </a:spcAft>
            </a:pPr>
            <a:endParaRPr lang="en-US" sz="2400" baseline="0" dirty="0" smtClean="0">
              <a:solidFill>
                <a:srgbClr val="656364"/>
              </a:solidFill>
              <a:latin typeface="Arial"/>
              <a:cs typeface="Arial"/>
            </a:endParaRPr>
          </a:p>
          <a:p>
            <a:pPr algn="l">
              <a:spcAft>
                <a:spcPts val="600"/>
              </a:spcAft>
            </a:pPr>
            <a:r>
              <a:rPr lang="en-US" sz="2400" b="1" baseline="0" dirty="0" smtClean="0">
                <a:solidFill>
                  <a:srgbClr val="656364"/>
                </a:solidFill>
                <a:latin typeface="Arial"/>
                <a:cs typeface="Arial"/>
              </a:rPr>
              <a:t>Arts &amp; Culture</a:t>
            </a:r>
          </a:p>
          <a:p>
            <a:pPr algn="l">
              <a:spcAft>
                <a:spcPts val="600"/>
              </a:spcAft>
            </a:pPr>
            <a:r>
              <a:rPr lang="en-US" sz="2400" b="1" baseline="0" dirty="0" smtClean="0">
                <a:solidFill>
                  <a:srgbClr val="656364"/>
                </a:solidFill>
                <a:latin typeface="Arial"/>
                <a:cs typeface="Arial"/>
              </a:rPr>
              <a:t>Community Development</a:t>
            </a:r>
          </a:p>
          <a:p>
            <a:pPr algn="l">
              <a:spcAft>
                <a:spcPts val="600"/>
              </a:spcAft>
            </a:pPr>
            <a:r>
              <a:rPr lang="en-US" sz="2400" b="1" baseline="0" dirty="0" smtClean="0">
                <a:solidFill>
                  <a:srgbClr val="656364"/>
                </a:solidFill>
                <a:latin typeface="Arial"/>
                <a:cs typeface="Arial"/>
              </a:rPr>
              <a:t>Detroit</a:t>
            </a:r>
          </a:p>
          <a:p>
            <a:pPr algn="l">
              <a:spcAft>
                <a:spcPts val="600"/>
              </a:spcAft>
            </a:pPr>
            <a:r>
              <a:rPr lang="en-US" sz="2400" b="1" baseline="0" dirty="0" smtClean="0">
                <a:solidFill>
                  <a:srgbClr val="656364"/>
                </a:solidFill>
                <a:latin typeface="Arial"/>
                <a:cs typeface="Arial"/>
              </a:rPr>
              <a:t>Education</a:t>
            </a:r>
          </a:p>
          <a:p>
            <a:pPr algn="l">
              <a:spcAft>
                <a:spcPts val="600"/>
              </a:spcAft>
            </a:pPr>
            <a:r>
              <a:rPr lang="en-US" sz="2400" b="1" baseline="0" dirty="0" smtClean="0">
                <a:solidFill>
                  <a:srgbClr val="656364"/>
                </a:solidFill>
                <a:latin typeface="Arial"/>
                <a:cs typeface="Arial"/>
              </a:rPr>
              <a:t>Environment</a:t>
            </a:r>
          </a:p>
          <a:p>
            <a:pPr algn="l">
              <a:spcAft>
                <a:spcPts val="600"/>
              </a:spcAft>
            </a:pPr>
            <a:r>
              <a:rPr lang="en-US" sz="2400" b="1" baseline="0" dirty="0" smtClean="0">
                <a:solidFill>
                  <a:srgbClr val="656364"/>
                </a:solidFill>
                <a:latin typeface="Arial"/>
                <a:cs typeface="Arial"/>
              </a:rPr>
              <a:t>Health</a:t>
            </a:r>
          </a:p>
          <a:p>
            <a:pPr algn="l">
              <a:spcAft>
                <a:spcPts val="600"/>
              </a:spcAft>
            </a:pPr>
            <a:r>
              <a:rPr lang="en-US" sz="2400" b="1" baseline="0" dirty="0" smtClean="0">
                <a:solidFill>
                  <a:srgbClr val="656364"/>
                </a:solidFill>
                <a:latin typeface="Arial"/>
                <a:cs typeface="Arial"/>
              </a:rPr>
              <a:t>Human Services</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lgn="l">
              <a:spcAft>
                <a:spcPts val="600"/>
              </a:spcAft>
            </a:pPr>
            <a:r>
              <a:rPr lang="en-US" sz="2400" b="1" baseline="0" dirty="0" smtClean="0">
                <a:solidFill>
                  <a:srgbClr val="656364"/>
                </a:solidFill>
                <a:latin typeface="Arial"/>
                <a:cs typeface="Arial"/>
              </a:rPr>
              <a:t>Arts &amp; Culture</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Seeks to build strong, healthy cities by promoting the integration of arts and culture in community revitalization.</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2" y="3223888"/>
            <a:ext cx="3503271" cy="2663866"/>
          </a:xfrm>
          <a:prstGeom prst="rect">
            <a:avLst/>
          </a:prstGeom>
        </p:spPr>
      </p:pic>
      <p:sp>
        <p:nvSpPr>
          <p:cNvPr id="9" name="TextBox 8"/>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9" name="Picture 8" descr="greystone_lg.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2" y="3223888"/>
            <a:ext cx="3503271" cy="2663865"/>
          </a:xfrm>
          <a:prstGeom prst="rect">
            <a:avLst/>
          </a:prstGeom>
        </p:spPr>
      </p:pic>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lgn="l">
              <a:spcAft>
                <a:spcPts val="600"/>
              </a:spcAft>
            </a:pPr>
            <a:r>
              <a:rPr lang="en-US" sz="2400" b="1" baseline="0" dirty="0" smtClean="0">
                <a:solidFill>
                  <a:srgbClr val="656364"/>
                </a:solidFill>
                <a:latin typeface="Arial"/>
                <a:cs typeface="Arial"/>
              </a:rPr>
              <a:t>Community Development</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We work with national partners to strengthen the economic and social fabric of </a:t>
            </a:r>
            <a:r>
              <a:rPr lang="en-US" sz="2400" baseline="0" smtClean="0">
                <a:solidFill>
                  <a:srgbClr val="656364"/>
                </a:solidFill>
                <a:latin typeface="Arial"/>
                <a:cs typeface="Arial"/>
              </a:rPr>
              <a:t>America’s cities.</a:t>
            </a:r>
            <a:endParaRPr lang="en-US" sz="2400" baseline="0" dirty="0" smtClean="0">
              <a:solidFill>
                <a:srgbClr val="656364"/>
              </a:solidFill>
              <a:latin typeface="Arial"/>
              <a:cs typeface="Arial"/>
            </a:endParaRP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Detroit</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Uses a comprehensive framework to promote long-term economic opportunity in </a:t>
            </a:r>
            <a:r>
              <a:rPr lang="en-US" sz="2400" baseline="0" dirty="0" err="1" smtClean="0">
                <a:solidFill>
                  <a:srgbClr val="656364"/>
                </a:solidFill>
                <a:latin typeface="Arial"/>
                <a:cs typeface="Arial"/>
              </a:rPr>
              <a:t>Kresge’s</a:t>
            </a:r>
            <a:r>
              <a:rPr lang="en-US" sz="2400" baseline="0" dirty="0" smtClean="0">
                <a:solidFill>
                  <a:srgbClr val="656364"/>
                </a:solidFill>
                <a:latin typeface="Arial"/>
                <a:cs typeface="Arial"/>
              </a:rPr>
              <a:t> hometown.</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032" y="3223888"/>
            <a:ext cx="3503271" cy="2663866"/>
          </a:xfrm>
          <a:prstGeom prst="rect">
            <a:avLst/>
          </a:prstGeom>
        </p:spPr>
      </p:pic>
      <p:sp>
        <p:nvSpPr>
          <p:cNvPr id="9" name="TextBox 8"/>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2" y="3223888"/>
            <a:ext cx="3503271" cy="2663866"/>
          </a:xfrm>
          <a:prstGeom prst="rect">
            <a:avLst/>
          </a:prstGeom>
        </p:spPr>
      </p:pic>
      <p:sp>
        <p:nvSpPr>
          <p:cNvPr id="4" name="Date Placeholder 3"/>
          <p:cNvSpPr>
            <a:spLocks noGrp="1"/>
          </p:cNvSpPr>
          <p:nvPr>
            <p:ph type="dt" sz="half" idx="10"/>
          </p:nvPr>
        </p:nvSpPr>
        <p:spPr/>
        <p:txBody>
          <a:bodyPr/>
          <a:lstStyle/>
          <a:p>
            <a:r>
              <a:rPr lang="en-US" smtClean="0"/>
              <a:t>April 14, 2014</a:t>
            </a:r>
            <a:endParaRPr lang="en-US"/>
          </a:p>
        </p:txBody>
      </p:sp>
      <p:sp>
        <p:nvSpPr>
          <p:cNvPr id="5" name="Footer Placeholder 4"/>
          <p:cNvSpPr>
            <a:spLocks noGrp="1"/>
          </p:cNvSpPr>
          <p:nvPr>
            <p:ph type="ftr" sz="quarter" idx="11"/>
          </p:nvPr>
        </p:nvSpPr>
        <p:spPr/>
        <p:txBody>
          <a:bodyPr/>
          <a:lstStyle/>
          <a:p>
            <a:r>
              <a:rPr lang="en-US" smtClean="0"/>
              <a:t>Kresge Social Investments Training</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Education</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Promotes postsecondary access and success for low-income, first-generation and underrepresented students.</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12" name="TextBox 11"/>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3.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AutoShape 1"/>
          <p:cNvSpPr>
            <a:spLocks noChangeArrowheads="1"/>
          </p:cNvSpPr>
          <p:nvPr userDrawn="1"/>
        </p:nvSpPr>
        <p:spPr bwMode="auto">
          <a:xfrm>
            <a:off x="3" y="0"/>
            <a:ext cx="9144001" cy="1141083"/>
          </a:xfrm>
          <a:prstGeom prst="roundRect">
            <a:avLst>
              <a:gd name="adj" fmla="val 116"/>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13" name="AutoShape 2"/>
          <p:cNvSpPr>
            <a:spLocks noChangeArrowheads="1"/>
          </p:cNvSpPr>
          <p:nvPr userDrawn="1"/>
        </p:nvSpPr>
        <p:spPr bwMode="auto">
          <a:xfrm>
            <a:off x="3" y="0"/>
            <a:ext cx="9143998" cy="457200"/>
          </a:xfrm>
          <a:prstGeom prst="roundRect">
            <a:avLst>
              <a:gd name="adj" fmla="val 347"/>
            </a:avLst>
          </a:prstGeom>
          <a:solidFill>
            <a:srgbClr val="525051"/>
          </a:solidFill>
          <a:ln w="9525">
            <a:noFill/>
            <a:round/>
            <a:headEnd/>
            <a:tailEnd/>
          </a:ln>
          <a:effectLst>
            <a:outerShdw blurRad="63500" dist="54720" dir="5400000" algn="ctr" rotWithShape="0">
              <a:srgbClr val="000000">
                <a:alpha val="20044"/>
              </a:srgbClr>
            </a:outerShdw>
          </a:effectLst>
        </p:spPr>
        <p:txBody>
          <a:bodyPr wrap="none" anchor="ctr">
            <a:prstTxWarp prst="textNoShape">
              <a:avLst/>
            </a:prstTxWarp>
          </a:bodyPr>
          <a:lstStyle/>
          <a:p>
            <a:endParaRPr lang="en-US"/>
          </a:p>
        </p:txBody>
      </p:sp>
      <p:pic>
        <p:nvPicPr>
          <p:cNvPr id="14" name="Picture 3"/>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6400800" y="198437"/>
            <a:ext cx="2286000" cy="121090"/>
          </a:xfrm>
          <a:prstGeom prst="rect">
            <a:avLst/>
          </a:prstGeom>
          <a:noFill/>
          <a:ln w="9525">
            <a:noFill/>
            <a:round/>
            <a:headEnd/>
            <a:tailEnd/>
          </a:ln>
          <a:effectLst/>
        </p:spPr>
      </p:pic>
      <p:cxnSp>
        <p:nvCxnSpPr>
          <p:cNvPr id="15" name="Straight Connector 14"/>
          <p:cNvCxnSpPr/>
          <p:nvPr userDrawn="1"/>
        </p:nvCxnSpPr>
        <p:spPr>
          <a:xfrm>
            <a:off x="0" y="6466776"/>
            <a:ext cx="9144000" cy="1588"/>
          </a:xfrm>
          <a:prstGeom prst="line">
            <a:avLst/>
          </a:prstGeom>
          <a:ln w="12700" cap="flat" cmpd="sng" algn="ctr">
            <a:solidFill>
              <a:srgbClr val="52505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7200" y="457200"/>
            <a:ext cx="8229600" cy="683883"/>
          </a:xfrm>
          <a:prstGeom prst="rect">
            <a:avLst/>
          </a:prstGeom>
          <a:noFill/>
          <a:ln>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1939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a:cs typeface="Arial"/>
              </a:defRPr>
            </a:lvl1pPr>
          </a:lstStyle>
          <a:p>
            <a:r>
              <a:rPr lang="en-US" smtClean="0"/>
              <a:t>April 14, 2014</a:t>
            </a:r>
            <a:endParaRPr lang="en-US" dirty="0"/>
          </a:p>
        </p:txBody>
      </p:sp>
      <p:sp>
        <p:nvSpPr>
          <p:cNvPr id="5" name="Footer Placeholder 4"/>
          <p:cNvSpPr>
            <a:spLocks noGrp="1"/>
          </p:cNvSpPr>
          <p:nvPr>
            <p:ph type="ftr" sz="quarter" idx="3"/>
          </p:nvPr>
        </p:nvSpPr>
        <p:spPr>
          <a:xfrm>
            <a:off x="3124200" y="641939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a:cs typeface="Arial"/>
              </a:defRPr>
            </a:lvl1pPr>
          </a:lstStyle>
          <a:p>
            <a:r>
              <a:rPr lang="en-US" smtClean="0"/>
              <a:t>Kresge Social Investments Training</a:t>
            </a:r>
            <a:endParaRPr lang="en-US" dirty="0"/>
          </a:p>
        </p:txBody>
      </p:sp>
      <p:sp>
        <p:nvSpPr>
          <p:cNvPr id="6" name="Slide Number Placeholder 5"/>
          <p:cNvSpPr>
            <a:spLocks noGrp="1"/>
          </p:cNvSpPr>
          <p:nvPr>
            <p:ph type="sldNum" sz="quarter" idx="4"/>
          </p:nvPr>
        </p:nvSpPr>
        <p:spPr>
          <a:xfrm>
            <a:off x="6553200" y="6419399"/>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fld id="{E9F6DB9A-8B8D-5E4A-92AC-B9084B81DED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58" r:id="rId4"/>
    <p:sldLayoutId id="2147483659" r:id="rId5"/>
    <p:sldLayoutId id="2147483662" r:id="rId6"/>
    <p:sldLayoutId id="2147483669" r:id="rId7"/>
    <p:sldLayoutId id="2147483663" r:id="rId8"/>
    <p:sldLayoutId id="2147483664" r:id="rId9"/>
    <p:sldLayoutId id="2147483665" r:id="rId10"/>
    <p:sldLayoutId id="2147483666" r:id="rId11"/>
    <p:sldLayoutId id="2147483667" r:id="rId12"/>
    <p:sldLayoutId id="2147483668" r:id="rId13"/>
    <p:sldLayoutId id="2147483660" r:id="rId14"/>
    <p:sldLayoutId id="2147483688" r:id="rId15"/>
    <p:sldLayoutId id="2147483691" r:id="rId16"/>
  </p:sldLayoutIdLst>
  <p:hf hdr="0" ftr="0" dt="0"/>
  <p:txStyles>
    <p:titleStyle>
      <a:lvl1pPr algn="l" defTabSz="457200" rtl="0" eaLnBrk="1" latinLnBrk="0" hangingPunct="1">
        <a:spcBef>
          <a:spcPct val="0"/>
        </a:spcBef>
        <a:buNone/>
        <a:defRPr sz="18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65636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656364"/>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656364"/>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656364"/>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65636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Mission Cafe PPT_internal_general.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r>
              <a:rPr lang="en-US" altLang="en-US" smtClean="0">
                <a:ea typeface="MS PGothic" pitchFamily="34" charset="-128"/>
              </a:rPr>
              <a:t>April 14, 2014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smtClean="0">
                <a:solidFill>
                  <a:prstClr val="black">
                    <a:tint val="75000"/>
                  </a:prstClr>
                </a:solidFill>
              </a:rPr>
              <a:t>Kresge Social Investments Training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4E9666AE-D8B8-4C7E-B77F-2E3EC4D81984}" type="slidenum">
              <a:rPr lang="en-US" altLang="en-US" smtClean="0">
                <a:ea typeface="MS PGothic" pitchFamily="34" charset="-128"/>
              </a:rPr>
              <a:pPr fontAlgn="base">
                <a:spcBef>
                  <a:spcPct val="0"/>
                </a:spcBef>
                <a:spcAft>
                  <a:spcPct val="0"/>
                </a:spcAft>
              </a:pPr>
              <a:t>‹#›</a:t>
            </a:fld>
            <a:endParaRPr lang="en-US" altLang="en-US" smtClean="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AutoShape 1"/>
          <p:cNvSpPr>
            <a:spLocks noChangeArrowheads="1"/>
          </p:cNvSpPr>
          <p:nvPr userDrawn="1"/>
        </p:nvSpPr>
        <p:spPr bwMode="auto">
          <a:xfrm>
            <a:off x="3" y="0"/>
            <a:ext cx="9144001" cy="1141083"/>
          </a:xfrm>
          <a:prstGeom prst="roundRect">
            <a:avLst>
              <a:gd name="adj" fmla="val 116"/>
            </a:avLst>
          </a:prstGeom>
          <a:solidFill>
            <a:schemeClr val="tx2"/>
          </a:solidFill>
          <a:ln w="9525">
            <a:noFill/>
            <a:round/>
            <a:headEnd/>
            <a:tailEnd/>
          </a:ln>
          <a:effectLst/>
        </p:spPr>
        <p:txBody>
          <a:bodyPr wrap="none" anchor="ctr">
            <a:prstTxWarp prst="textNoShape">
              <a:avLst/>
            </a:prstTxWarp>
          </a:bodyPr>
          <a:lstStyle/>
          <a:p>
            <a:endParaRPr lang="en-US">
              <a:solidFill>
                <a:srgbClr val="494848"/>
              </a:solidFill>
            </a:endParaRPr>
          </a:p>
        </p:txBody>
      </p:sp>
      <p:sp>
        <p:nvSpPr>
          <p:cNvPr id="13" name="AutoShape 2"/>
          <p:cNvSpPr>
            <a:spLocks noChangeArrowheads="1"/>
          </p:cNvSpPr>
          <p:nvPr userDrawn="1"/>
        </p:nvSpPr>
        <p:spPr bwMode="auto">
          <a:xfrm>
            <a:off x="3" y="0"/>
            <a:ext cx="9143998" cy="457200"/>
          </a:xfrm>
          <a:prstGeom prst="roundRect">
            <a:avLst>
              <a:gd name="adj" fmla="val 347"/>
            </a:avLst>
          </a:prstGeom>
          <a:solidFill>
            <a:srgbClr val="525051"/>
          </a:solidFill>
          <a:ln w="9525">
            <a:noFill/>
            <a:round/>
            <a:headEnd/>
            <a:tailEnd/>
          </a:ln>
          <a:effectLst>
            <a:outerShdw blurRad="63500" dist="54720" dir="5400000" algn="ctr" rotWithShape="0">
              <a:srgbClr val="000000">
                <a:alpha val="20044"/>
              </a:srgbClr>
            </a:outerShdw>
          </a:effectLst>
        </p:spPr>
        <p:txBody>
          <a:bodyPr wrap="none" anchor="ctr">
            <a:prstTxWarp prst="textNoShape">
              <a:avLst/>
            </a:prstTxWarp>
          </a:bodyPr>
          <a:lstStyle/>
          <a:p>
            <a:endParaRPr lang="en-US">
              <a:solidFill>
                <a:srgbClr val="494848"/>
              </a:solidFill>
            </a:endParaRPr>
          </a:p>
        </p:txBody>
      </p:sp>
      <p:pic>
        <p:nvPicPr>
          <p:cNvPr id="14" name="Picture 3"/>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6400800" y="198437"/>
            <a:ext cx="2286000" cy="121090"/>
          </a:xfrm>
          <a:prstGeom prst="rect">
            <a:avLst/>
          </a:prstGeom>
          <a:noFill/>
          <a:ln w="9525">
            <a:noFill/>
            <a:round/>
            <a:headEnd/>
            <a:tailEnd/>
          </a:ln>
          <a:effectLst/>
        </p:spPr>
      </p:pic>
      <p:cxnSp>
        <p:nvCxnSpPr>
          <p:cNvPr id="15" name="Straight Connector 14"/>
          <p:cNvCxnSpPr/>
          <p:nvPr userDrawn="1"/>
        </p:nvCxnSpPr>
        <p:spPr>
          <a:xfrm>
            <a:off x="0" y="6466776"/>
            <a:ext cx="9144000" cy="1588"/>
          </a:xfrm>
          <a:prstGeom prst="line">
            <a:avLst/>
          </a:prstGeom>
          <a:ln w="12700" cap="flat" cmpd="sng" algn="ctr">
            <a:solidFill>
              <a:srgbClr val="52505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7200" y="457200"/>
            <a:ext cx="8229600" cy="683883"/>
          </a:xfrm>
          <a:prstGeom prst="rect">
            <a:avLst/>
          </a:prstGeom>
          <a:noFill/>
          <a:ln>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1939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a:cs typeface="Arial"/>
              </a:defRPr>
            </a:lvl1pPr>
          </a:lstStyle>
          <a:p>
            <a:r>
              <a:rPr lang="en-US" smtClean="0">
                <a:solidFill>
                  <a:srgbClr val="494848">
                    <a:tint val="75000"/>
                  </a:srgbClr>
                </a:solidFill>
              </a:rPr>
              <a:t>April 14, 2014</a:t>
            </a:r>
            <a:endParaRPr lang="en-US" dirty="0">
              <a:solidFill>
                <a:srgbClr val="494848">
                  <a:tint val="75000"/>
                </a:srgbClr>
              </a:solidFill>
            </a:endParaRPr>
          </a:p>
        </p:txBody>
      </p:sp>
      <p:sp>
        <p:nvSpPr>
          <p:cNvPr id="5" name="Footer Placeholder 4"/>
          <p:cNvSpPr>
            <a:spLocks noGrp="1"/>
          </p:cNvSpPr>
          <p:nvPr>
            <p:ph type="ftr" sz="quarter" idx="3"/>
          </p:nvPr>
        </p:nvSpPr>
        <p:spPr>
          <a:xfrm>
            <a:off x="3124200" y="641939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a:cs typeface="Arial"/>
              </a:defRPr>
            </a:lvl1pPr>
          </a:lstStyle>
          <a:p>
            <a:r>
              <a:rPr lang="en-US" smtClean="0">
                <a:solidFill>
                  <a:srgbClr val="494848">
                    <a:tint val="75000"/>
                  </a:srgbClr>
                </a:solidFill>
              </a:rPr>
              <a:t>Kresge Social Investments Training</a:t>
            </a:r>
            <a:endParaRPr lang="en-US" dirty="0">
              <a:solidFill>
                <a:srgbClr val="494848">
                  <a:tint val="75000"/>
                </a:srgbClr>
              </a:solidFill>
            </a:endParaRPr>
          </a:p>
        </p:txBody>
      </p:sp>
      <p:sp>
        <p:nvSpPr>
          <p:cNvPr id="6" name="Slide Number Placeholder 5"/>
          <p:cNvSpPr>
            <a:spLocks noGrp="1"/>
          </p:cNvSpPr>
          <p:nvPr>
            <p:ph type="sldNum" sz="quarter" idx="4"/>
          </p:nvPr>
        </p:nvSpPr>
        <p:spPr>
          <a:xfrm>
            <a:off x="6553200" y="6419399"/>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fld id="{E9F6DB9A-8B8D-5E4A-92AC-B9084B81DED1}" type="slidenum">
              <a:rPr lang="en-US" smtClean="0">
                <a:solidFill>
                  <a:srgbClr val="494848">
                    <a:tint val="75000"/>
                  </a:srgbClr>
                </a:solidFill>
              </a:rPr>
              <a:pPr/>
              <a:t>‹#›</a:t>
            </a:fld>
            <a:endParaRPr lang="en-US" dirty="0">
              <a:solidFill>
                <a:srgbClr val="494848">
                  <a:tint val="75000"/>
                </a:srgbClr>
              </a:solidFill>
            </a:endParaRPr>
          </a:p>
        </p:txBody>
      </p:sp>
    </p:spTree>
    <p:extLst>
      <p:ext uri="{BB962C8B-B14F-4D97-AF65-F5344CB8AC3E}">
        <p14:creationId xmlns:p14="http://schemas.microsoft.com/office/powerpoint/2010/main" val="36155316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hdr="0" ftr="0" dt="0"/>
  <p:txStyles>
    <p:titleStyle>
      <a:lvl1pPr algn="l" defTabSz="457200" rtl="0" eaLnBrk="1" latinLnBrk="0" hangingPunct="1">
        <a:spcBef>
          <a:spcPct val="0"/>
        </a:spcBef>
        <a:buNone/>
        <a:defRPr sz="18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65636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656364"/>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656364"/>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656364"/>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65636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015EACA-1DB7-4131-9ADD-38DAFF64110A}" type="datetimeFigureOut">
              <a:rPr lang="en-US" smtClean="0">
                <a:solidFill>
                  <a:prstClr val="black">
                    <a:tint val="75000"/>
                  </a:prstClr>
                </a:solidFill>
              </a:rPr>
              <a:pPr defTabSz="914400"/>
              <a:t>5/14/2015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7CD0818-DC0D-4777-9310-A2F3F992752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07157557"/>
      </p:ext>
    </p:extLst>
  </p:cSld>
  <p:clrMap bg1="lt1" tx1="dk1" bg2="lt2" tx2="dk2" accent1="accent1" accent2="accent2" accent3="accent3" accent4="accent4" accent5="accent5" accent6="accent6" hlink="hlink" folHlink="folHlink"/>
  <p:sldLayoutIdLst>
    <p:sldLayoutId id="214748372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015EACA-1DB7-4131-9ADD-38DAFF64110A}" type="datetimeFigureOut">
              <a:rPr lang="en-US" smtClean="0">
                <a:solidFill>
                  <a:prstClr val="black">
                    <a:tint val="75000"/>
                  </a:prstClr>
                </a:solidFill>
              </a:rPr>
              <a:pPr defTabSz="914400"/>
              <a:t>5/14/2015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7CD0818-DC0D-4777-9310-A2F3F992752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07157557"/>
      </p:ext>
    </p:extLst>
  </p:cSld>
  <p:clrMap bg1="lt1" tx1="dk1" bg2="lt2" tx2="dk2" accent1="accent1" accent2="accent2" accent3="accent3" accent4="accent4" accent5="accent5" accent6="accent6" hlink="hlink" folHlink="folHlink"/>
  <p:sldLayoutIdLst>
    <p:sldLayoutId id="214748372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015EACA-1DB7-4131-9ADD-38DAFF64110A}" type="datetimeFigureOut">
              <a:rPr lang="en-US" smtClean="0">
                <a:solidFill>
                  <a:prstClr val="black">
                    <a:tint val="75000"/>
                  </a:prstClr>
                </a:solidFill>
              </a:rPr>
              <a:pPr defTabSz="914400"/>
              <a:t>5/14/2015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7CD0818-DC0D-4777-9310-A2F3F992752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07157557"/>
      </p:ext>
    </p:extLst>
  </p:cSld>
  <p:clrMap bg1="lt1" tx1="dk1" bg2="lt2" tx2="dk2" accent1="accent1" accent2="accent2" accent3="accent3" accent4="accent4" accent5="accent5" accent6="accent6" hlink="hlink" folHlink="folHlink"/>
  <p:sldLayoutIdLst>
    <p:sldLayoutId id="214748373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015EACA-1DB7-4131-9ADD-38DAFF64110A}" type="datetimeFigureOut">
              <a:rPr lang="en-US" smtClean="0">
                <a:solidFill>
                  <a:prstClr val="black">
                    <a:tint val="75000"/>
                  </a:prstClr>
                </a:solidFill>
              </a:rPr>
              <a:pPr defTabSz="914400"/>
              <a:t>5/14/2015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7CD0818-DC0D-4777-9310-A2F3F992752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07157557"/>
      </p:ext>
    </p:extLst>
  </p:cSld>
  <p:clrMap bg1="lt1" tx1="dk1" bg2="lt2" tx2="dk2" accent1="accent1" accent2="accent2" accent3="accent3" accent4="accent4" accent5="accent5" accent6="accent6" hlink="hlink" folHlink="folHlink"/>
  <p:sldLayoutIdLst>
    <p:sldLayoutId id="214748373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hyperlink" Target="mailto:kidempsey@kresge.org" TargetMode="External"/><Relationship Id="rId2" Type="http://schemas.openxmlformats.org/officeDocument/2006/relationships/hyperlink" Target="mailto:c.looney@fordfoundation.org"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w&amp;url=https://www.americanprogress.org/issues/economy/report/2014/10/30/99967/millions-of-americans-are-outside-the-financial-system/&amp;ei=XD_GVJHrHNH_sASIvIHYAw&amp;bvm=bv.84349003,d.cWc&amp;psig=AFQjCNES9n9e8q-QLfSnLF_nbwMrizPRSQ&amp;ust=1422364798886017" TargetMode="External"/><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48344"/>
            <a:ext cx="8229600" cy="2273157"/>
          </a:xfrm>
        </p:spPr>
        <p:txBody>
          <a:bodyPr>
            <a:noAutofit/>
          </a:bodyPr>
          <a:lstStyle/>
          <a:p>
            <a:r>
              <a:rPr lang="en-US" sz="4800" dirty="0" smtClean="0">
                <a:latin typeface="+mj-lt"/>
              </a:rPr>
              <a:t>Impact Investing Panel</a:t>
            </a:r>
            <a:br>
              <a:rPr lang="en-US" sz="4800" dirty="0" smtClean="0">
                <a:latin typeface="+mj-lt"/>
              </a:rPr>
            </a:br>
            <a:r>
              <a:rPr lang="en-US" i="1" dirty="0" smtClean="0">
                <a:latin typeface="+mj-lt"/>
              </a:rPr>
              <a:t>Ford Foundation</a:t>
            </a:r>
            <a:br>
              <a:rPr lang="en-US" i="1" dirty="0" smtClean="0">
                <a:latin typeface="+mj-lt"/>
              </a:rPr>
            </a:br>
            <a:r>
              <a:rPr lang="en-US" i="1" dirty="0" smtClean="0">
                <a:latin typeface="+mj-lt"/>
              </a:rPr>
              <a:t>Kresge Foundation</a:t>
            </a:r>
            <a:r>
              <a:rPr lang="en-US" sz="4800" dirty="0" smtClean="0">
                <a:latin typeface="+mj-lt"/>
              </a:rPr>
              <a:t/>
            </a:r>
            <a:br>
              <a:rPr lang="en-US" sz="4800" dirty="0" smtClean="0">
                <a:latin typeface="+mj-lt"/>
              </a:rPr>
            </a:br>
            <a:r>
              <a:rPr lang="en-US" dirty="0" smtClean="0">
                <a:latin typeface="+mj-lt"/>
              </a:rPr>
              <a:t/>
            </a:r>
            <a:br>
              <a:rPr lang="en-US" dirty="0" smtClean="0">
                <a:latin typeface="+mj-lt"/>
              </a:rPr>
            </a:br>
            <a:r>
              <a:rPr lang="en-US" sz="3200" dirty="0" smtClean="0">
                <a:latin typeface="+mj-lt"/>
              </a:rPr>
              <a:t>The Philanthropy Forum at GSPIA</a:t>
            </a:r>
            <a:br>
              <a:rPr lang="en-US" sz="3200" dirty="0" smtClean="0">
                <a:latin typeface="+mj-lt"/>
              </a:rPr>
            </a:br>
            <a:r>
              <a:rPr lang="en-US" sz="3200" dirty="0" smtClean="0">
                <a:latin typeface="+mj-lt"/>
              </a:rPr>
              <a:t>Grantmakers of Western Pennsylvania</a:t>
            </a:r>
            <a:r>
              <a:rPr lang="en-US" i="1" dirty="0" smtClean="0">
                <a:latin typeface="+mj-lt"/>
              </a:rPr>
              <a:t/>
            </a:r>
            <a:br>
              <a:rPr lang="en-US" i="1" dirty="0" smtClean="0">
                <a:latin typeface="+mj-lt"/>
              </a:rPr>
            </a:br>
            <a:r>
              <a:rPr lang="en-US" i="1" dirty="0">
                <a:latin typeface="+mj-lt"/>
              </a:rPr>
              <a:t/>
            </a:r>
            <a:br>
              <a:rPr lang="en-US" i="1" dirty="0">
                <a:latin typeface="+mj-lt"/>
              </a:rPr>
            </a:br>
            <a:endParaRPr lang="en-US" i="1" dirty="0">
              <a:latin typeface="+mj-lt"/>
            </a:endParaRPr>
          </a:p>
        </p:txBody>
      </p:sp>
      <p:sp>
        <p:nvSpPr>
          <p:cNvPr id="3" name="Subtitle 2"/>
          <p:cNvSpPr>
            <a:spLocks noGrp="1"/>
          </p:cNvSpPr>
          <p:nvPr>
            <p:ph type="subTitle" idx="1"/>
          </p:nvPr>
        </p:nvSpPr>
        <p:spPr/>
        <p:txBody>
          <a:bodyPr>
            <a:normAutofit/>
          </a:bodyPr>
          <a:lstStyle/>
          <a:p>
            <a:r>
              <a:rPr lang="en-US" sz="2400" dirty="0" smtClean="0">
                <a:latin typeface="+mn-lt"/>
              </a:rPr>
              <a:t>January 28, 2015</a:t>
            </a:r>
            <a:endParaRPr lang="en-US" sz="2400" dirty="0">
              <a:latin typeface="+mn-lt"/>
            </a:endParaRPr>
          </a:p>
        </p:txBody>
      </p:sp>
    </p:spTree>
    <p:extLst>
      <p:ext uri="{BB962C8B-B14F-4D97-AF65-F5344CB8AC3E}">
        <p14:creationId xmlns:p14="http://schemas.microsoft.com/office/powerpoint/2010/main" val="2203965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hangingPunct="1"/>
            <a:r>
              <a:rPr lang="en-US" altLang="en-US" sz="2800" dirty="0" smtClean="0">
                <a:latin typeface="+mj-lt"/>
              </a:rPr>
              <a:t>Impact Investing</a:t>
            </a:r>
          </a:p>
        </p:txBody>
      </p:sp>
      <p:pic>
        <p:nvPicPr>
          <p:cNvPr id="102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4275" y="1160463"/>
            <a:ext cx="2819400"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4875" y="1855788"/>
            <a:ext cx="1296988"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2 (Border and Accent Bar) 4"/>
          <p:cNvSpPr/>
          <p:nvPr/>
        </p:nvSpPr>
        <p:spPr>
          <a:xfrm>
            <a:off x="7396163" y="3363913"/>
            <a:ext cx="1555750" cy="690562"/>
          </a:xfrm>
          <a:prstGeom prst="accentBorderCallout2">
            <a:avLst>
              <a:gd name="adj1" fmla="val 18750"/>
              <a:gd name="adj2" fmla="val -8333"/>
              <a:gd name="adj3" fmla="val 18750"/>
              <a:gd name="adj4" fmla="val -16667"/>
              <a:gd name="adj5" fmla="val 72965"/>
              <a:gd name="adj6" fmla="val -64708"/>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246" name="TextBox 5"/>
          <p:cNvSpPr txBox="1">
            <a:spLocks noChangeArrowheads="1"/>
          </p:cNvSpPr>
          <p:nvPr/>
        </p:nvSpPr>
        <p:spPr bwMode="auto">
          <a:xfrm>
            <a:off x="7523163" y="3560763"/>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smtClean="0">
                <a:solidFill>
                  <a:prstClr val="black"/>
                </a:solidFill>
                <a:cs typeface="Arial" pitchFamily="34" charset="0"/>
              </a:rPr>
              <a:t>MRI </a:t>
            </a:r>
          </a:p>
        </p:txBody>
      </p:sp>
      <p:sp>
        <p:nvSpPr>
          <p:cNvPr id="7" name="Line Callout 2 (Border and Accent Bar) 6"/>
          <p:cNvSpPr/>
          <p:nvPr/>
        </p:nvSpPr>
        <p:spPr>
          <a:xfrm>
            <a:off x="7396163" y="2281238"/>
            <a:ext cx="1555750" cy="690562"/>
          </a:xfrm>
          <a:prstGeom prst="accentBorderCallout2">
            <a:avLst>
              <a:gd name="adj1" fmla="val 18750"/>
              <a:gd name="adj2" fmla="val -8333"/>
              <a:gd name="adj3" fmla="val 18750"/>
              <a:gd name="adj4" fmla="val -16667"/>
              <a:gd name="adj5" fmla="val 124128"/>
              <a:gd name="adj6" fmla="val -163677"/>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248" name="TextBox 7"/>
          <p:cNvSpPr txBox="1">
            <a:spLocks noChangeArrowheads="1"/>
          </p:cNvSpPr>
          <p:nvPr/>
        </p:nvSpPr>
        <p:spPr bwMode="auto">
          <a:xfrm>
            <a:off x="7523163" y="2441575"/>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smtClean="0">
                <a:solidFill>
                  <a:prstClr val="black"/>
                </a:solidFill>
                <a:cs typeface="Arial" pitchFamily="34" charset="0"/>
              </a:rPr>
              <a:t>PRI </a:t>
            </a:r>
          </a:p>
        </p:txBody>
      </p:sp>
      <p:sp>
        <p:nvSpPr>
          <p:cNvPr id="3" name="Slide Number Placeholder 2"/>
          <p:cNvSpPr>
            <a:spLocks noGrp="1"/>
          </p:cNvSpPr>
          <p:nvPr>
            <p:ph type="sldNum" sz="quarter" idx="12"/>
          </p:nvPr>
        </p:nvSpPr>
        <p:spPr/>
        <p:txBody>
          <a:bodyPr/>
          <a:lstStyle/>
          <a:p>
            <a:fld id="{E9F6DB9A-8B8D-5E4A-92AC-B9084B81DED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a:bodyPr>
          <a:lstStyle/>
          <a:p>
            <a:pPr eaLnBrk="1" hangingPunct="1"/>
            <a:r>
              <a:rPr lang="en-US" altLang="en-US" sz="2800" dirty="0" smtClean="0">
                <a:latin typeface="+mj-lt"/>
              </a:rPr>
              <a:t>Traditional Philanthropy </a:t>
            </a:r>
          </a:p>
        </p:txBody>
      </p:sp>
      <p:sp>
        <p:nvSpPr>
          <p:cNvPr id="16385"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E1953C6D-92FA-4495-9769-9073AA2D08F7}" type="slidenum">
              <a:rPr lang="en-US" altLang="en-US" sz="1200">
                <a:solidFill>
                  <a:srgbClr val="B4B1A0"/>
                </a:solidFill>
              </a:rPr>
              <a:pPr algn="ctr" eaLnBrk="1" hangingPunct="1"/>
              <a:t>11</a:t>
            </a:fld>
            <a:endParaRPr lang="en-US" altLang="en-US" sz="1200">
              <a:solidFill>
                <a:srgbClr val="B4B1A0"/>
              </a:solidFill>
            </a:endParaRPr>
          </a:p>
        </p:txBody>
      </p:sp>
      <p:sp>
        <p:nvSpPr>
          <p:cNvPr id="16386" name="Slide Number Placeholder 3"/>
          <p:cNvSpPr txBox="1">
            <a:spLocks noGrp="1"/>
          </p:cNvSpPr>
          <p:nvPr/>
        </p:nvSpPr>
        <p:spPr bwMode="auto">
          <a:xfrm>
            <a:off x="8250238" y="6221413"/>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fontAlgn="base" hangingPunct="1">
              <a:spcBef>
                <a:spcPct val="0"/>
              </a:spcBef>
              <a:spcAft>
                <a:spcPct val="0"/>
              </a:spcAft>
            </a:pPr>
            <a:endParaRPr lang="en-US" altLang="en-US" sz="1400" smtClean="0">
              <a:solidFill>
                <a:prstClr val="black"/>
              </a:solidFill>
              <a:latin typeface="Arial" pitchFamily="34" charset="0"/>
            </a:endParaRPr>
          </a:p>
        </p:txBody>
      </p:sp>
      <p:sp>
        <p:nvSpPr>
          <p:cNvPr id="16388" name="Line 3"/>
          <p:cNvSpPr>
            <a:spLocks noChangeShapeType="1"/>
          </p:cNvSpPr>
          <p:nvPr/>
        </p:nvSpPr>
        <p:spPr bwMode="auto">
          <a:xfrm>
            <a:off x="1371600" y="3124200"/>
            <a:ext cx="670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00012" tIns="49212" rIns="100012" bIns="49212" anchor="ctr">
            <a:spAutoFit/>
          </a:bodyPr>
          <a:lstStyle/>
          <a:p>
            <a:pPr fontAlgn="base">
              <a:spcBef>
                <a:spcPct val="0"/>
              </a:spcBef>
              <a:spcAft>
                <a:spcPct val="0"/>
              </a:spcAft>
            </a:pPr>
            <a:endParaRPr lang="en-US" smtClean="0">
              <a:solidFill>
                <a:prstClr val="black"/>
              </a:solidFill>
              <a:ea typeface="MS PGothic" pitchFamily="34" charset="-128"/>
            </a:endParaRPr>
          </a:p>
        </p:txBody>
      </p:sp>
      <p:sp>
        <p:nvSpPr>
          <p:cNvPr id="16389" name="Text Box 4"/>
          <p:cNvSpPr txBox="1">
            <a:spLocks noChangeArrowheads="1"/>
          </p:cNvSpPr>
          <p:nvPr/>
        </p:nvSpPr>
        <p:spPr bwMode="auto">
          <a:xfrm>
            <a:off x="1143000" y="1600200"/>
            <a:ext cx="2438400" cy="102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0"/>
              </a:spcBef>
              <a:spcAft>
                <a:spcPct val="0"/>
              </a:spcAft>
            </a:pPr>
            <a:r>
              <a:rPr lang="en-US" altLang="en-US" sz="2000" smtClean="0">
                <a:solidFill>
                  <a:prstClr val="black"/>
                </a:solidFill>
                <a:latin typeface="+mn-lt"/>
              </a:rPr>
              <a:t>Fund</a:t>
            </a:r>
          </a:p>
          <a:p>
            <a:pPr algn="ctr" eaLnBrk="1" fontAlgn="base" hangingPunct="1">
              <a:spcBef>
                <a:spcPct val="0"/>
              </a:spcBef>
              <a:spcAft>
                <a:spcPct val="0"/>
              </a:spcAft>
            </a:pPr>
            <a:r>
              <a:rPr lang="en-US" altLang="en-US" sz="2000" smtClean="0">
                <a:solidFill>
                  <a:prstClr val="black"/>
                </a:solidFill>
                <a:latin typeface="+mn-lt"/>
              </a:rPr>
              <a:t>Grants from Earnings</a:t>
            </a:r>
          </a:p>
          <a:p>
            <a:pPr algn="ctr" eaLnBrk="1" fontAlgn="base" hangingPunct="1">
              <a:spcBef>
                <a:spcPct val="0"/>
              </a:spcBef>
              <a:spcAft>
                <a:spcPct val="0"/>
              </a:spcAft>
            </a:pPr>
            <a:r>
              <a:rPr lang="en-US" altLang="en-US" sz="2000" smtClean="0">
                <a:solidFill>
                  <a:prstClr val="black"/>
                </a:solidFill>
                <a:latin typeface="+mn-lt"/>
              </a:rPr>
              <a:t>~ 5% of assets</a:t>
            </a:r>
          </a:p>
        </p:txBody>
      </p:sp>
      <p:sp>
        <p:nvSpPr>
          <p:cNvPr id="16390" name="Text Box 5"/>
          <p:cNvSpPr txBox="1">
            <a:spLocks noChangeArrowheads="1"/>
          </p:cNvSpPr>
          <p:nvPr/>
        </p:nvSpPr>
        <p:spPr bwMode="auto">
          <a:xfrm>
            <a:off x="914400" y="3995738"/>
            <a:ext cx="32004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lnSpc>
                <a:spcPct val="50000"/>
              </a:lnSpc>
              <a:spcBef>
                <a:spcPct val="50000"/>
              </a:spcBef>
              <a:spcAft>
                <a:spcPct val="0"/>
              </a:spcAft>
            </a:pPr>
            <a:endParaRPr lang="en-US" altLang="en-US" sz="1800" b="1" i="1" dirty="0" smtClean="0">
              <a:solidFill>
                <a:prstClr val="black"/>
              </a:solidFill>
              <a:latin typeface="+mn-lt"/>
            </a:endParaRPr>
          </a:p>
          <a:p>
            <a:pPr algn="ctr" eaLnBrk="1" fontAlgn="base" hangingPunct="1">
              <a:spcBef>
                <a:spcPct val="0"/>
              </a:spcBef>
              <a:spcAft>
                <a:spcPct val="0"/>
              </a:spcAft>
            </a:pPr>
            <a:r>
              <a:rPr lang="en-US" altLang="en-US" sz="1600" b="1" i="1" dirty="0" smtClean="0">
                <a:solidFill>
                  <a:prstClr val="black"/>
                </a:solidFill>
                <a:latin typeface="+mn-lt"/>
              </a:rPr>
              <a:t>Seek only social return</a:t>
            </a:r>
          </a:p>
          <a:p>
            <a:pPr algn="ctr" eaLnBrk="1" fontAlgn="base" hangingPunct="1">
              <a:spcBef>
                <a:spcPct val="0"/>
              </a:spcBef>
              <a:spcAft>
                <a:spcPct val="0"/>
              </a:spcAft>
            </a:pPr>
            <a:r>
              <a:rPr lang="en-US" altLang="en-US" sz="1600" b="1" i="1" dirty="0" smtClean="0">
                <a:solidFill>
                  <a:prstClr val="black"/>
                </a:solidFill>
                <a:latin typeface="+mn-lt"/>
              </a:rPr>
              <a:t>by making grants</a:t>
            </a:r>
          </a:p>
          <a:p>
            <a:pPr algn="ctr" eaLnBrk="1" fontAlgn="base" hangingPunct="1">
              <a:spcBef>
                <a:spcPct val="0"/>
              </a:spcBef>
              <a:spcAft>
                <a:spcPct val="0"/>
              </a:spcAft>
            </a:pPr>
            <a:r>
              <a:rPr lang="en-US" altLang="en-US" sz="1600" b="1" i="1" dirty="0" smtClean="0">
                <a:solidFill>
                  <a:prstClr val="black"/>
                </a:solidFill>
                <a:latin typeface="+mn-lt"/>
              </a:rPr>
              <a:t> </a:t>
            </a:r>
          </a:p>
          <a:p>
            <a:pPr algn="ctr" eaLnBrk="1" fontAlgn="base" hangingPunct="1">
              <a:lnSpc>
                <a:spcPct val="50000"/>
              </a:lnSpc>
              <a:spcBef>
                <a:spcPct val="50000"/>
              </a:spcBef>
              <a:spcAft>
                <a:spcPct val="0"/>
              </a:spcAft>
            </a:pPr>
            <a:endParaRPr lang="en-US" altLang="en-US" sz="1600" b="1" i="1" dirty="0" smtClean="0">
              <a:solidFill>
                <a:prstClr val="black"/>
              </a:solidFill>
              <a:latin typeface="+mn-lt"/>
            </a:endParaRPr>
          </a:p>
          <a:p>
            <a:pPr algn="ctr" eaLnBrk="1" fontAlgn="base" hangingPunct="1">
              <a:lnSpc>
                <a:spcPct val="50000"/>
              </a:lnSpc>
              <a:spcBef>
                <a:spcPct val="50000"/>
              </a:spcBef>
              <a:spcAft>
                <a:spcPct val="0"/>
              </a:spcAft>
            </a:pPr>
            <a:endParaRPr lang="en-US" altLang="en-US" sz="1800" b="1" i="1" dirty="0" smtClean="0">
              <a:solidFill>
                <a:prstClr val="black"/>
              </a:solidFill>
              <a:latin typeface="+mn-lt"/>
            </a:endParaRPr>
          </a:p>
        </p:txBody>
      </p:sp>
      <p:sp>
        <p:nvSpPr>
          <p:cNvPr id="16391" name="Text Box 6"/>
          <p:cNvSpPr txBox="1">
            <a:spLocks noChangeArrowheads="1"/>
          </p:cNvSpPr>
          <p:nvPr/>
        </p:nvSpPr>
        <p:spPr bwMode="auto">
          <a:xfrm>
            <a:off x="5867400" y="1524000"/>
            <a:ext cx="20574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0"/>
              </a:spcBef>
              <a:spcAft>
                <a:spcPct val="0"/>
              </a:spcAft>
            </a:pPr>
            <a:r>
              <a:rPr lang="en-US" altLang="en-US" sz="2000" smtClean="0">
                <a:solidFill>
                  <a:prstClr val="black"/>
                </a:solidFill>
                <a:latin typeface="+mn-lt"/>
              </a:rPr>
              <a:t>Invest </a:t>
            </a:r>
          </a:p>
          <a:p>
            <a:pPr algn="ctr" eaLnBrk="1" fontAlgn="base" hangingPunct="1">
              <a:spcBef>
                <a:spcPct val="0"/>
              </a:spcBef>
              <a:spcAft>
                <a:spcPct val="0"/>
              </a:spcAft>
            </a:pPr>
            <a:r>
              <a:rPr lang="en-US" altLang="en-US" sz="2000" smtClean="0">
                <a:solidFill>
                  <a:prstClr val="black"/>
                </a:solidFill>
                <a:latin typeface="+mn-lt"/>
              </a:rPr>
              <a:t>Endowment Assets</a:t>
            </a:r>
          </a:p>
          <a:p>
            <a:pPr algn="ctr" eaLnBrk="1" fontAlgn="base" hangingPunct="1">
              <a:spcBef>
                <a:spcPct val="0"/>
              </a:spcBef>
              <a:spcAft>
                <a:spcPct val="0"/>
              </a:spcAft>
            </a:pPr>
            <a:r>
              <a:rPr lang="en-US" altLang="en-US" sz="2000" smtClean="0">
                <a:solidFill>
                  <a:prstClr val="black"/>
                </a:solidFill>
                <a:latin typeface="+mn-lt"/>
              </a:rPr>
              <a:t>95% of assets</a:t>
            </a:r>
          </a:p>
        </p:txBody>
      </p:sp>
      <p:sp>
        <p:nvSpPr>
          <p:cNvPr id="16392" name="Text Box 7"/>
          <p:cNvSpPr txBox="1">
            <a:spLocks noChangeArrowheads="1"/>
          </p:cNvSpPr>
          <p:nvPr/>
        </p:nvSpPr>
        <p:spPr bwMode="auto">
          <a:xfrm>
            <a:off x="5029200" y="3733800"/>
            <a:ext cx="3429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lnSpc>
                <a:spcPct val="50000"/>
              </a:lnSpc>
              <a:spcBef>
                <a:spcPct val="50000"/>
              </a:spcBef>
              <a:spcAft>
                <a:spcPct val="0"/>
              </a:spcAft>
            </a:pPr>
            <a:endParaRPr lang="en-US" altLang="en-US" sz="1800" b="1" i="1" smtClean="0">
              <a:solidFill>
                <a:prstClr val="black"/>
              </a:solidFill>
              <a:latin typeface="+mn-lt"/>
            </a:endParaRPr>
          </a:p>
          <a:p>
            <a:pPr algn="ctr" eaLnBrk="1" fontAlgn="base" hangingPunct="1">
              <a:spcBef>
                <a:spcPct val="0"/>
              </a:spcBef>
              <a:spcAft>
                <a:spcPct val="0"/>
              </a:spcAft>
            </a:pPr>
            <a:endParaRPr lang="en-US" altLang="en-US" sz="1600" b="1" i="1" smtClean="0">
              <a:solidFill>
                <a:prstClr val="black"/>
              </a:solidFill>
              <a:latin typeface="+mn-lt"/>
            </a:endParaRPr>
          </a:p>
          <a:p>
            <a:pPr algn="ctr" eaLnBrk="1" fontAlgn="base" hangingPunct="1">
              <a:spcBef>
                <a:spcPct val="0"/>
              </a:spcBef>
              <a:spcAft>
                <a:spcPct val="0"/>
              </a:spcAft>
            </a:pPr>
            <a:r>
              <a:rPr lang="en-US" altLang="en-US" sz="1600" b="1" i="1" smtClean="0">
                <a:solidFill>
                  <a:prstClr val="black"/>
                </a:solidFill>
                <a:latin typeface="+mn-lt"/>
              </a:rPr>
              <a:t>Seek only financial return to fund grants while preserving or growing endowment</a:t>
            </a:r>
          </a:p>
        </p:txBody>
      </p:sp>
      <p:sp>
        <p:nvSpPr>
          <p:cNvPr id="16393" name="Rectangle 8"/>
          <p:cNvSpPr>
            <a:spLocks noChangeArrowheads="1"/>
          </p:cNvSpPr>
          <p:nvPr/>
        </p:nvSpPr>
        <p:spPr bwMode="auto">
          <a:xfrm>
            <a:off x="2209800" y="3124200"/>
            <a:ext cx="304800" cy="382588"/>
          </a:xfrm>
          <a:prstGeom prst="rect">
            <a:avLst/>
          </a:prstGeom>
          <a:solidFill>
            <a:schemeClr val="accent1">
              <a:alpha val="36862"/>
            </a:schemeClr>
          </a:solidFill>
          <a:ln w="9525">
            <a:solidFill>
              <a:schemeClr val="tx1"/>
            </a:solidFill>
            <a:miter lim="800000"/>
            <a:headEnd/>
            <a:tailEnd/>
          </a:ln>
        </p:spPr>
        <p:txBody>
          <a:bodyPr lIns="100012" tIns="49212" rIns="100012" bIns="49212"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smtClean="0">
              <a:solidFill>
                <a:prstClr val="black"/>
              </a:solidFill>
              <a:latin typeface="+mn-lt"/>
            </a:endParaRPr>
          </a:p>
        </p:txBody>
      </p:sp>
      <p:sp>
        <p:nvSpPr>
          <p:cNvPr id="16394" name="Rectangle 9"/>
          <p:cNvSpPr>
            <a:spLocks noChangeArrowheads="1"/>
          </p:cNvSpPr>
          <p:nvPr/>
        </p:nvSpPr>
        <p:spPr bwMode="auto">
          <a:xfrm>
            <a:off x="6781800" y="3124200"/>
            <a:ext cx="304800" cy="382588"/>
          </a:xfrm>
          <a:prstGeom prst="rect">
            <a:avLst/>
          </a:prstGeom>
          <a:solidFill>
            <a:schemeClr val="accent1">
              <a:alpha val="36862"/>
            </a:schemeClr>
          </a:solidFill>
          <a:ln w="9525">
            <a:solidFill>
              <a:schemeClr val="tx1"/>
            </a:solidFill>
            <a:miter lim="800000"/>
            <a:headEnd/>
            <a:tailEnd/>
          </a:ln>
        </p:spPr>
        <p:txBody>
          <a:bodyPr lIns="100012" tIns="49212" rIns="100012" bIns="49212"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smtClean="0">
              <a:solidFill>
                <a:prstClr val="black"/>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595223"/>
            <a:ext cx="8229600" cy="545860"/>
          </a:xfrm>
        </p:spPr>
        <p:txBody>
          <a:bodyPr>
            <a:noAutofit/>
          </a:bodyPr>
          <a:lstStyle/>
          <a:p>
            <a:pPr eaLnBrk="1" hangingPunct="1"/>
            <a:r>
              <a:rPr lang="en-US" altLang="en-US" sz="2800" dirty="0" smtClean="0">
                <a:latin typeface="+mj-lt"/>
              </a:rPr>
              <a:t>New Philanthropic Investing Continuum</a:t>
            </a:r>
            <a:endParaRPr lang="en-US" altLang="en-US" sz="4800" dirty="0" smtClean="0">
              <a:latin typeface="+mj-lt"/>
            </a:endParaRPr>
          </a:p>
        </p:txBody>
      </p:sp>
      <p:sp>
        <p:nvSpPr>
          <p:cNvPr id="21505"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E9B16C6B-9086-43FB-8F22-C6A93BD7905F}" type="slidenum">
              <a:rPr lang="en-US" altLang="en-US" sz="1200">
                <a:solidFill>
                  <a:srgbClr val="B4B1A0"/>
                </a:solidFill>
              </a:rPr>
              <a:pPr algn="ctr" eaLnBrk="1" hangingPunct="1"/>
              <a:t>12</a:t>
            </a:fld>
            <a:endParaRPr lang="en-US" altLang="en-US" sz="1200">
              <a:solidFill>
                <a:srgbClr val="B4B1A0"/>
              </a:solidFill>
            </a:endParaRPr>
          </a:p>
        </p:txBody>
      </p:sp>
      <p:sp>
        <p:nvSpPr>
          <p:cNvPr id="21506" name="Slide Number Placeholder 3"/>
          <p:cNvSpPr txBox="1">
            <a:spLocks noGrp="1"/>
          </p:cNvSpPr>
          <p:nvPr/>
        </p:nvSpPr>
        <p:spPr bwMode="auto">
          <a:xfrm>
            <a:off x="8285163" y="6381750"/>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fontAlgn="base" hangingPunct="1">
              <a:spcBef>
                <a:spcPct val="0"/>
              </a:spcBef>
              <a:spcAft>
                <a:spcPct val="0"/>
              </a:spcAft>
            </a:pPr>
            <a:endParaRPr lang="en-US" altLang="en-US" sz="1400" smtClean="0">
              <a:solidFill>
                <a:prstClr val="black"/>
              </a:solidFill>
              <a:latin typeface="Arial" pitchFamily="34" charset="0"/>
            </a:endParaRPr>
          </a:p>
        </p:txBody>
      </p:sp>
      <p:sp>
        <p:nvSpPr>
          <p:cNvPr id="21508" name="Text Box 6"/>
          <p:cNvSpPr txBox="1">
            <a:spLocks noChangeArrowheads="1"/>
          </p:cNvSpPr>
          <p:nvPr/>
        </p:nvSpPr>
        <p:spPr bwMode="auto">
          <a:xfrm>
            <a:off x="409575" y="3968750"/>
            <a:ext cx="26670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lnSpc>
                <a:spcPct val="50000"/>
              </a:lnSpc>
              <a:spcBef>
                <a:spcPct val="50000"/>
              </a:spcBef>
              <a:spcAft>
                <a:spcPct val="0"/>
              </a:spcAft>
            </a:pPr>
            <a:endParaRPr lang="en-US" altLang="en-US" sz="1800" b="1" i="1" dirty="0" smtClean="0">
              <a:solidFill>
                <a:prstClr val="black"/>
              </a:solidFill>
              <a:latin typeface="+mn-lt"/>
            </a:endParaRPr>
          </a:p>
          <a:p>
            <a:pPr algn="ctr" eaLnBrk="1" fontAlgn="base" hangingPunct="1">
              <a:lnSpc>
                <a:spcPct val="50000"/>
              </a:lnSpc>
              <a:spcBef>
                <a:spcPct val="50000"/>
              </a:spcBef>
              <a:spcAft>
                <a:spcPct val="0"/>
              </a:spcAft>
            </a:pPr>
            <a:r>
              <a:rPr lang="en-US" altLang="en-US" sz="2000" i="1" dirty="0" smtClean="0">
                <a:solidFill>
                  <a:prstClr val="black"/>
                </a:solidFill>
                <a:latin typeface="+mn-lt"/>
              </a:rPr>
              <a:t>Primary Motivation:</a:t>
            </a:r>
          </a:p>
          <a:p>
            <a:pPr algn="ctr" eaLnBrk="1" fontAlgn="base" hangingPunct="1">
              <a:lnSpc>
                <a:spcPct val="50000"/>
              </a:lnSpc>
              <a:spcBef>
                <a:spcPct val="50000"/>
              </a:spcBef>
              <a:spcAft>
                <a:spcPct val="0"/>
              </a:spcAft>
            </a:pPr>
            <a:r>
              <a:rPr lang="en-US" altLang="en-US" sz="2000" i="1" dirty="0" smtClean="0">
                <a:solidFill>
                  <a:prstClr val="black"/>
                </a:solidFill>
                <a:latin typeface="+mn-lt"/>
              </a:rPr>
              <a:t>Social Return</a:t>
            </a:r>
          </a:p>
        </p:txBody>
      </p:sp>
      <p:sp>
        <p:nvSpPr>
          <p:cNvPr id="21509" name="Text Box 8"/>
          <p:cNvSpPr txBox="1">
            <a:spLocks noChangeArrowheads="1"/>
          </p:cNvSpPr>
          <p:nvPr/>
        </p:nvSpPr>
        <p:spPr bwMode="auto">
          <a:xfrm>
            <a:off x="4752975" y="3968750"/>
            <a:ext cx="36576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lnSpc>
                <a:spcPct val="50000"/>
              </a:lnSpc>
              <a:spcBef>
                <a:spcPct val="50000"/>
              </a:spcBef>
              <a:spcAft>
                <a:spcPct val="0"/>
              </a:spcAft>
            </a:pPr>
            <a:endParaRPr lang="en-US" altLang="en-US" sz="1800" b="1" i="1" smtClean="0">
              <a:solidFill>
                <a:prstClr val="black"/>
              </a:solidFill>
              <a:latin typeface="+mn-lt"/>
            </a:endParaRPr>
          </a:p>
          <a:p>
            <a:pPr algn="ctr" eaLnBrk="1" fontAlgn="base" hangingPunct="1">
              <a:lnSpc>
                <a:spcPct val="50000"/>
              </a:lnSpc>
              <a:spcBef>
                <a:spcPct val="50000"/>
              </a:spcBef>
              <a:spcAft>
                <a:spcPct val="0"/>
              </a:spcAft>
            </a:pPr>
            <a:r>
              <a:rPr lang="en-US" altLang="en-US" sz="2000" i="1" smtClean="0">
                <a:solidFill>
                  <a:prstClr val="black"/>
                </a:solidFill>
                <a:latin typeface="+mn-lt"/>
              </a:rPr>
              <a:t>Primary Motivation:</a:t>
            </a:r>
          </a:p>
          <a:p>
            <a:pPr algn="ctr" eaLnBrk="1" fontAlgn="base" hangingPunct="1">
              <a:spcBef>
                <a:spcPct val="0"/>
              </a:spcBef>
              <a:spcAft>
                <a:spcPct val="0"/>
              </a:spcAft>
            </a:pPr>
            <a:r>
              <a:rPr lang="en-US" altLang="en-US" sz="2000" i="1" smtClean="0">
                <a:solidFill>
                  <a:prstClr val="black"/>
                </a:solidFill>
                <a:latin typeface="+mn-lt"/>
              </a:rPr>
              <a:t>Financial Return </a:t>
            </a:r>
          </a:p>
          <a:p>
            <a:pPr algn="ctr" eaLnBrk="1" fontAlgn="base" hangingPunct="1">
              <a:spcBef>
                <a:spcPct val="0"/>
              </a:spcBef>
              <a:spcAft>
                <a:spcPct val="0"/>
              </a:spcAft>
            </a:pPr>
            <a:r>
              <a:rPr lang="en-US" altLang="en-US" sz="1800" i="1" smtClean="0">
                <a:solidFill>
                  <a:srgbClr val="5FA2C3"/>
                </a:solidFill>
                <a:latin typeface="+mn-lt"/>
              </a:rPr>
              <a:t>.</a:t>
            </a:r>
            <a:endParaRPr lang="en-US" altLang="en-US" sz="1800" b="1" i="1" smtClean="0">
              <a:solidFill>
                <a:prstClr val="black"/>
              </a:solidFill>
              <a:latin typeface="+mn-lt"/>
            </a:endParaRPr>
          </a:p>
        </p:txBody>
      </p:sp>
      <p:sp>
        <p:nvSpPr>
          <p:cNvPr id="21510" name="Line 4"/>
          <p:cNvSpPr>
            <a:spLocks noChangeShapeType="1"/>
          </p:cNvSpPr>
          <p:nvPr/>
        </p:nvSpPr>
        <p:spPr bwMode="auto">
          <a:xfrm>
            <a:off x="790575" y="3435350"/>
            <a:ext cx="739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0012" tIns="49212" rIns="100012" bIns="49212" anchor="ctr">
            <a:spAutoFit/>
          </a:bodyPr>
          <a:lstStyle/>
          <a:p>
            <a:pPr fontAlgn="base">
              <a:spcBef>
                <a:spcPct val="0"/>
              </a:spcBef>
              <a:spcAft>
                <a:spcPct val="0"/>
              </a:spcAft>
            </a:pPr>
            <a:endParaRPr lang="en-US" smtClean="0">
              <a:solidFill>
                <a:prstClr val="black"/>
              </a:solidFill>
              <a:ea typeface="MS PGothic" pitchFamily="34" charset="-128"/>
            </a:endParaRPr>
          </a:p>
        </p:txBody>
      </p:sp>
      <p:sp>
        <p:nvSpPr>
          <p:cNvPr id="21511" name="Text Box 5"/>
          <p:cNvSpPr txBox="1">
            <a:spLocks noChangeArrowheads="1"/>
          </p:cNvSpPr>
          <p:nvPr/>
        </p:nvSpPr>
        <p:spPr bwMode="auto">
          <a:xfrm>
            <a:off x="790575" y="2825750"/>
            <a:ext cx="10668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50000"/>
              </a:spcBef>
              <a:spcAft>
                <a:spcPct val="0"/>
              </a:spcAft>
            </a:pPr>
            <a:r>
              <a:rPr lang="en-US" altLang="en-US" sz="2000" smtClean="0">
                <a:solidFill>
                  <a:prstClr val="black"/>
                </a:solidFill>
                <a:latin typeface="+mn-lt"/>
              </a:rPr>
              <a:t>Grants</a:t>
            </a:r>
          </a:p>
        </p:txBody>
      </p:sp>
      <p:sp>
        <p:nvSpPr>
          <p:cNvPr id="21512" name="Text Box 7"/>
          <p:cNvSpPr txBox="1">
            <a:spLocks noChangeArrowheads="1"/>
          </p:cNvSpPr>
          <p:nvPr/>
        </p:nvSpPr>
        <p:spPr bwMode="auto">
          <a:xfrm>
            <a:off x="6642100" y="2597150"/>
            <a:ext cx="1692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50000"/>
              </a:spcBef>
              <a:spcAft>
                <a:spcPct val="0"/>
              </a:spcAft>
            </a:pPr>
            <a:r>
              <a:rPr lang="en-US" altLang="en-US" sz="2000" smtClean="0">
                <a:solidFill>
                  <a:prstClr val="black"/>
                </a:solidFill>
                <a:latin typeface="+mn-lt"/>
              </a:rPr>
              <a:t>Endowment Investments</a:t>
            </a:r>
          </a:p>
        </p:txBody>
      </p:sp>
      <p:sp>
        <p:nvSpPr>
          <p:cNvPr id="21513" name="Text Box 9"/>
          <p:cNvSpPr txBox="1">
            <a:spLocks noChangeArrowheads="1"/>
          </p:cNvSpPr>
          <p:nvPr/>
        </p:nvSpPr>
        <p:spPr bwMode="auto">
          <a:xfrm>
            <a:off x="5040313" y="1987550"/>
            <a:ext cx="161766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50000"/>
              </a:spcBef>
              <a:spcAft>
                <a:spcPct val="0"/>
              </a:spcAft>
            </a:pPr>
            <a:r>
              <a:rPr lang="en-US" altLang="en-US" sz="2000" smtClean="0">
                <a:solidFill>
                  <a:prstClr val="black"/>
                </a:solidFill>
                <a:latin typeface="+mn-lt"/>
              </a:rPr>
              <a:t>MRIs: Mission- Related Investments</a:t>
            </a:r>
          </a:p>
          <a:p>
            <a:pPr lvl="1" eaLnBrk="1" fontAlgn="base" hangingPunct="1">
              <a:lnSpc>
                <a:spcPct val="60000"/>
              </a:lnSpc>
              <a:spcBef>
                <a:spcPct val="50000"/>
              </a:spcBef>
              <a:spcAft>
                <a:spcPct val="0"/>
              </a:spcAft>
            </a:pPr>
            <a:endParaRPr lang="en-US" altLang="en-US" sz="1800" smtClean="0">
              <a:solidFill>
                <a:prstClr val="black"/>
              </a:solidFill>
              <a:latin typeface="+mn-lt"/>
            </a:endParaRPr>
          </a:p>
        </p:txBody>
      </p:sp>
      <p:sp>
        <p:nvSpPr>
          <p:cNvPr id="21514" name="Text Box 10"/>
          <p:cNvSpPr txBox="1">
            <a:spLocks noChangeArrowheads="1"/>
          </p:cNvSpPr>
          <p:nvPr/>
        </p:nvSpPr>
        <p:spPr bwMode="auto">
          <a:xfrm>
            <a:off x="3298825" y="1987550"/>
            <a:ext cx="16827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50000"/>
              </a:spcBef>
              <a:spcAft>
                <a:spcPct val="0"/>
              </a:spcAft>
            </a:pPr>
            <a:r>
              <a:rPr lang="en-US" altLang="en-US" sz="2000" smtClean="0">
                <a:solidFill>
                  <a:prstClr val="black"/>
                </a:solidFill>
                <a:latin typeface="+mn-lt"/>
              </a:rPr>
              <a:t>PRIs: Program- Related Investments</a:t>
            </a:r>
          </a:p>
        </p:txBody>
      </p:sp>
      <p:sp>
        <p:nvSpPr>
          <p:cNvPr id="21515" name="Rectangle 11"/>
          <p:cNvSpPr>
            <a:spLocks noChangeArrowheads="1"/>
          </p:cNvSpPr>
          <p:nvPr/>
        </p:nvSpPr>
        <p:spPr bwMode="auto">
          <a:xfrm>
            <a:off x="1781175" y="2597150"/>
            <a:ext cx="1671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50000"/>
              </a:spcBef>
              <a:spcAft>
                <a:spcPct val="0"/>
              </a:spcAft>
            </a:pPr>
            <a:r>
              <a:rPr lang="en-US" altLang="en-US" sz="2000" smtClean="0">
                <a:solidFill>
                  <a:prstClr val="black"/>
                </a:solidFill>
                <a:latin typeface="+mn-lt"/>
              </a:rPr>
              <a:t>Recoverable Grants</a:t>
            </a:r>
          </a:p>
        </p:txBody>
      </p:sp>
      <p:sp>
        <p:nvSpPr>
          <p:cNvPr id="21516" name="Rectangle 12"/>
          <p:cNvSpPr>
            <a:spLocks noChangeArrowheads="1"/>
          </p:cNvSpPr>
          <p:nvPr/>
        </p:nvSpPr>
        <p:spPr bwMode="auto">
          <a:xfrm>
            <a:off x="1171575" y="3435350"/>
            <a:ext cx="277813" cy="382588"/>
          </a:xfrm>
          <a:prstGeom prst="rect">
            <a:avLst/>
          </a:prstGeom>
          <a:solidFill>
            <a:schemeClr val="accent1">
              <a:alpha val="25098"/>
            </a:schemeClr>
          </a:solidFill>
          <a:ln w="9525">
            <a:solidFill>
              <a:schemeClr val="tx1"/>
            </a:solidFill>
            <a:miter lim="800000"/>
            <a:headEnd/>
            <a:tailEnd/>
          </a:ln>
        </p:spPr>
        <p:txBody>
          <a:bodyPr lIns="100012" tIns="49212" rIns="100012" bIns="49212"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smtClean="0">
              <a:solidFill>
                <a:prstClr val="black"/>
              </a:solidFill>
              <a:latin typeface="+mn-lt"/>
            </a:endParaRPr>
          </a:p>
        </p:txBody>
      </p:sp>
      <p:sp>
        <p:nvSpPr>
          <p:cNvPr id="21517" name="Rectangle 13"/>
          <p:cNvSpPr>
            <a:spLocks noChangeArrowheads="1"/>
          </p:cNvSpPr>
          <p:nvPr/>
        </p:nvSpPr>
        <p:spPr bwMode="auto">
          <a:xfrm>
            <a:off x="2417763" y="3435350"/>
            <a:ext cx="277812" cy="382588"/>
          </a:xfrm>
          <a:prstGeom prst="rect">
            <a:avLst/>
          </a:prstGeom>
          <a:solidFill>
            <a:schemeClr val="accent1">
              <a:alpha val="25098"/>
            </a:schemeClr>
          </a:solidFill>
          <a:ln w="9525">
            <a:solidFill>
              <a:schemeClr val="tx1"/>
            </a:solidFill>
            <a:miter lim="800000"/>
            <a:headEnd/>
            <a:tailEnd/>
          </a:ln>
        </p:spPr>
        <p:txBody>
          <a:bodyPr lIns="100012" tIns="49212" rIns="100012" bIns="49212"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smtClean="0">
              <a:solidFill>
                <a:prstClr val="black"/>
              </a:solidFill>
              <a:latin typeface="+mn-lt"/>
            </a:endParaRPr>
          </a:p>
        </p:txBody>
      </p:sp>
      <p:sp>
        <p:nvSpPr>
          <p:cNvPr id="21518" name="Rectangle 14"/>
          <p:cNvSpPr>
            <a:spLocks noChangeArrowheads="1"/>
          </p:cNvSpPr>
          <p:nvPr/>
        </p:nvSpPr>
        <p:spPr bwMode="auto">
          <a:xfrm>
            <a:off x="3914775" y="3435350"/>
            <a:ext cx="279400" cy="382588"/>
          </a:xfrm>
          <a:prstGeom prst="rect">
            <a:avLst/>
          </a:prstGeom>
          <a:solidFill>
            <a:schemeClr val="accent1">
              <a:alpha val="25098"/>
            </a:schemeClr>
          </a:solidFill>
          <a:ln w="9525">
            <a:solidFill>
              <a:schemeClr val="tx1"/>
            </a:solidFill>
            <a:miter lim="800000"/>
            <a:headEnd/>
            <a:tailEnd/>
          </a:ln>
        </p:spPr>
        <p:txBody>
          <a:bodyPr lIns="100012" tIns="49212" rIns="100012" bIns="49212"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smtClean="0">
              <a:solidFill>
                <a:prstClr val="black"/>
              </a:solidFill>
              <a:latin typeface="+mn-lt"/>
            </a:endParaRPr>
          </a:p>
        </p:txBody>
      </p:sp>
      <p:sp>
        <p:nvSpPr>
          <p:cNvPr id="21519" name="Rectangle 15"/>
          <p:cNvSpPr>
            <a:spLocks noChangeArrowheads="1"/>
          </p:cNvSpPr>
          <p:nvPr/>
        </p:nvSpPr>
        <p:spPr bwMode="auto">
          <a:xfrm>
            <a:off x="5667375" y="3435350"/>
            <a:ext cx="279400" cy="382588"/>
          </a:xfrm>
          <a:prstGeom prst="rect">
            <a:avLst/>
          </a:prstGeom>
          <a:solidFill>
            <a:schemeClr val="accent1">
              <a:alpha val="25098"/>
            </a:schemeClr>
          </a:solidFill>
          <a:ln w="9525">
            <a:solidFill>
              <a:schemeClr val="tx1"/>
            </a:solidFill>
            <a:miter lim="800000"/>
            <a:headEnd/>
            <a:tailEnd/>
          </a:ln>
        </p:spPr>
        <p:txBody>
          <a:bodyPr lIns="100012" tIns="49212" rIns="100012" bIns="49212"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smtClean="0">
              <a:solidFill>
                <a:prstClr val="black"/>
              </a:solidFill>
              <a:latin typeface="+mn-lt"/>
            </a:endParaRPr>
          </a:p>
        </p:txBody>
      </p:sp>
      <p:sp>
        <p:nvSpPr>
          <p:cNvPr id="21520" name="Rectangle 16"/>
          <p:cNvSpPr>
            <a:spLocks noChangeArrowheads="1"/>
          </p:cNvSpPr>
          <p:nvPr/>
        </p:nvSpPr>
        <p:spPr bwMode="auto">
          <a:xfrm>
            <a:off x="7343775" y="3435350"/>
            <a:ext cx="277813" cy="382588"/>
          </a:xfrm>
          <a:prstGeom prst="rect">
            <a:avLst/>
          </a:prstGeom>
          <a:solidFill>
            <a:schemeClr val="accent1">
              <a:alpha val="25098"/>
            </a:schemeClr>
          </a:solidFill>
          <a:ln w="9525">
            <a:solidFill>
              <a:schemeClr val="tx1"/>
            </a:solidFill>
            <a:miter lim="800000"/>
            <a:headEnd/>
            <a:tailEnd/>
          </a:ln>
        </p:spPr>
        <p:txBody>
          <a:bodyPr lIns="100012" tIns="49212" rIns="100012" bIns="49212"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smtClean="0">
              <a:solidFill>
                <a:prstClr val="black"/>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What is a Program Related Investment (PRI)?</a:t>
            </a:r>
            <a:endParaRPr lang="en-US" sz="2800"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55076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9F6DB9A-8B8D-5E4A-92AC-B9084B81DED1}" type="slidenum">
              <a:rPr lang="en-US" smtClean="0"/>
              <a:pPr/>
              <a:t>13</a:t>
            </a:fld>
            <a:endParaRPr lang="en-US"/>
          </a:p>
        </p:txBody>
      </p:sp>
    </p:spTree>
    <p:extLst>
      <p:ext uri="{BB962C8B-B14F-4D97-AF65-F5344CB8AC3E}">
        <p14:creationId xmlns:p14="http://schemas.microsoft.com/office/powerpoint/2010/main" val="959809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pPr>
              <a:defRPr/>
            </a:pPr>
            <a:r>
              <a:rPr lang="en-US" sz="2800" dirty="0">
                <a:latin typeface="+mn-lt"/>
                <a:ea typeface="ＭＳ Ｐゴシック" pitchFamily="34" charset="-128"/>
                <a:cs typeface="+mn-cs"/>
              </a:rPr>
              <a:t>Program-Related Investments</a:t>
            </a:r>
          </a:p>
        </p:txBody>
      </p:sp>
      <p:sp>
        <p:nvSpPr>
          <p:cNvPr id="212995" name="Rectangle 3"/>
          <p:cNvSpPr>
            <a:spLocks noGrp="1" noChangeArrowheads="1"/>
          </p:cNvSpPr>
          <p:nvPr>
            <p:ph idx="1"/>
          </p:nvPr>
        </p:nvSpPr>
        <p:spPr/>
        <p:txBody>
          <a:bodyPr/>
          <a:lstStyle/>
          <a:p>
            <a:pPr eaLnBrk="1" hangingPunct="1">
              <a:buClrTx/>
              <a:buFont typeface="Wingdings" pitchFamily="2" charset="2"/>
              <a:buChar char="ü"/>
              <a:defRPr/>
            </a:pPr>
            <a:r>
              <a:rPr lang="en-US" sz="2400" dirty="0" smtClean="0">
                <a:latin typeface="+mn-lt"/>
                <a:ea typeface="+mn-ea"/>
              </a:rPr>
              <a:t>Like grants, they make foundation funds available for charitable purposes</a:t>
            </a:r>
          </a:p>
          <a:p>
            <a:pPr marL="0" indent="0" algn="ctr" eaLnBrk="1" hangingPunct="1">
              <a:buClrTx/>
              <a:buFont typeface="Wingdings 2" pitchFamily="18" charset="2"/>
              <a:buNone/>
              <a:defRPr/>
            </a:pPr>
            <a:r>
              <a:rPr lang="en-US" sz="2400" b="1" i="1" dirty="0" smtClean="0">
                <a:latin typeface="+mn-lt"/>
                <a:ea typeface="+mn-ea"/>
              </a:rPr>
              <a:t>but</a:t>
            </a:r>
          </a:p>
          <a:p>
            <a:pPr eaLnBrk="1" hangingPunct="1">
              <a:buClrTx/>
              <a:buFont typeface="Wingdings" pitchFamily="2" charset="2"/>
              <a:buChar char="ü"/>
              <a:defRPr/>
            </a:pPr>
            <a:r>
              <a:rPr lang="en-US" sz="2400" dirty="0" smtClean="0">
                <a:latin typeface="+mn-lt"/>
                <a:ea typeface="+mn-ea"/>
              </a:rPr>
              <a:t>Unlike grants, they are expected to be repaid, often with at least a modest financial return</a:t>
            </a:r>
          </a:p>
          <a:p>
            <a:pPr marL="0" indent="0" algn="ctr" eaLnBrk="1" hangingPunct="1">
              <a:buClrTx/>
              <a:buFont typeface="Wingdings 2" pitchFamily="18" charset="2"/>
              <a:buNone/>
              <a:defRPr/>
            </a:pPr>
            <a:r>
              <a:rPr lang="en-US" sz="2400" b="1" i="1" dirty="0" smtClean="0">
                <a:latin typeface="+mn-lt"/>
                <a:ea typeface="+mn-ea"/>
              </a:rPr>
              <a:t>and</a:t>
            </a:r>
          </a:p>
          <a:p>
            <a:pPr eaLnBrk="1" hangingPunct="1">
              <a:buClrTx/>
              <a:buFont typeface="Wingdings" pitchFamily="2" charset="2"/>
              <a:buChar char="ü"/>
              <a:defRPr/>
            </a:pPr>
            <a:r>
              <a:rPr lang="en-US" sz="2400" dirty="0" smtClean="0">
                <a:latin typeface="+mn-lt"/>
                <a:ea typeface="+mn-ea"/>
              </a:rPr>
              <a:t>Unlike other foundation investments, they cannot  be made for the primary purpose of financial gain.</a:t>
            </a:r>
            <a:endParaRPr lang="en-US" sz="2400" b="1" i="1" dirty="0" smtClean="0">
              <a:latin typeface="+mn-lt"/>
              <a:ea typeface="+mn-ea"/>
            </a:endParaRPr>
          </a:p>
          <a:p>
            <a:pPr eaLnBrk="1" hangingPunct="1">
              <a:buClrTx/>
              <a:buFont typeface="Wingdings" pitchFamily="2" charset="2"/>
              <a:buChar char="ü"/>
              <a:defRPr/>
            </a:pPr>
            <a:endParaRPr lang="en-US" dirty="0" smtClean="0">
              <a:latin typeface="+mn-lt"/>
              <a:ea typeface="+mn-ea"/>
            </a:endParaRPr>
          </a:p>
          <a:p>
            <a:pPr eaLnBrk="1" hangingPunct="1">
              <a:buFontTx/>
              <a:buNone/>
              <a:defRPr/>
            </a:pPr>
            <a:endParaRPr lang="en-US" sz="2800" dirty="0" smtClean="0">
              <a:latin typeface="+mn-lt"/>
              <a:ea typeface="+mn-ea"/>
            </a:endParaRPr>
          </a:p>
          <a:p>
            <a:pPr eaLnBrk="1" hangingPunct="1">
              <a:defRPr/>
            </a:pPr>
            <a:endParaRPr lang="en-US" dirty="0" smtClean="0">
              <a:latin typeface="+mn-lt"/>
              <a:ea typeface="+mn-ea"/>
            </a:endParaRPr>
          </a:p>
        </p:txBody>
      </p:sp>
      <p:sp>
        <p:nvSpPr>
          <p:cNvPr id="29698"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fld id="{E9001FA0-55DB-45A4-ADFA-32CB9F1B1E0A}" type="slidenum">
              <a:rPr lang="en-US" altLang="en-US" sz="1600">
                <a:solidFill>
                  <a:srgbClr val="FFFFFF"/>
                </a:solidFill>
              </a:rPr>
              <a:pPr/>
              <a:t>14</a:t>
            </a:fld>
            <a:endParaRPr lang="en-US" altLang="en-US" sz="160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0" y="1219200"/>
            <a:ext cx="8382000" cy="5181339"/>
            <a:chOff x="304800" y="1371600"/>
            <a:chExt cx="8382000" cy="5181339"/>
          </a:xfrm>
        </p:grpSpPr>
        <p:pic>
          <p:nvPicPr>
            <p:cNvPr id="74754" name="Picture 2"/>
            <p:cNvPicPr>
              <a:picLocks noChangeAspect="1" noChangeArrowheads="1"/>
            </p:cNvPicPr>
            <p:nvPr/>
          </p:nvPicPr>
          <p:blipFill>
            <a:blip r:embed="rId3" cstate="print"/>
            <a:srcRect/>
            <a:stretch>
              <a:fillRect/>
            </a:stretch>
          </p:blipFill>
          <p:spPr bwMode="auto">
            <a:xfrm>
              <a:off x="304800" y="1371600"/>
              <a:ext cx="8382000" cy="5181339"/>
            </a:xfrm>
            <a:prstGeom prst="rect">
              <a:avLst/>
            </a:prstGeom>
            <a:noFill/>
            <a:ln w="9525">
              <a:noFill/>
              <a:miter lim="800000"/>
              <a:headEnd/>
              <a:tailEnd/>
            </a:ln>
          </p:spPr>
        </p:pic>
        <p:sp>
          <p:nvSpPr>
            <p:cNvPr id="14" name="TextBox 13"/>
            <p:cNvSpPr txBox="1"/>
            <p:nvPr/>
          </p:nvSpPr>
          <p:spPr>
            <a:xfrm>
              <a:off x="8153400" y="5867400"/>
              <a:ext cx="457200" cy="461665"/>
            </a:xfrm>
            <a:prstGeom prst="rect">
              <a:avLst/>
            </a:prstGeom>
            <a:solidFill>
              <a:schemeClr val="bg1"/>
            </a:solidFill>
          </p:spPr>
          <p:txBody>
            <a:bodyPr wrap="square" rtlCol="0">
              <a:spAutoFit/>
            </a:bodyPr>
            <a:lstStyle/>
            <a:p>
              <a:endParaRPr lang="en-US" dirty="0"/>
            </a:p>
          </p:txBody>
        </p:sp>
      </p:grpSp>
      <p:sp>
        <p:nvSpPr>
          <p:cNvPr id="2" name="Title 1"/>
          <p:cNvSpPr>
            <a:spLocks noGrp="1"/>
          </p:cNvSpPr>
          <p:nvPr>
            <p:ph type="title"/>
          </p:nvPr>
        </p:nvSpPr>
        <p:spPr/>
        <p:txBody>
          <a:bodyPr>
            <a:normAutofit/>
          </a:bodyPr>
          <a:lstStyle/>
          <a:p>
            <a:pPr algn="l"/>
            <a:r>
              <a:rPr lang="en-US" sz="2800" dirty="0" smtClean="0">
                <a:latin typeface="+mj-lt"/>
              </a:rPr>
              <a:t>PRI Benefits for Foundations</a:t>
            </a:r>
            <a:endParaRPr lang="en-US" sz="2800" dirty="0">
              <a:latin typeface="+mj-lt"/>
            </a:endParaRPr>
          </a:p>
        </p:txBody>
      </p:sp>
      <p:sp>
        <p:nvSpPr>
          <p:cNvPr id="12" name="Slide Number Placeholder 11"/>
          <p:cNvSpPr>
            <a:spLocks noGrp="1"/>
          </p:cNvSpPr>
          <p:nvPr>
            <p:ph type="sldNum" sz="quarter" idx="12"/>
          </p:nvPr>
        </p:nvSpPr>
        <p:spPr/>
        <p:txBody>
          <a:bodyPr/>
          <a:lstStyle/>
          <a:p>
            <a:fld id="{5320175F-AF85-4EEA-A84E-73DBEB6747D0}" type="slidenum">
              <a:rPr lang="en-US" smtClean="0"/>
              <a:pPr/>
              <a:t>15</a:t>
            </a:fld>
            <a:endParaRPr lang="en-US" dirty="0"/>
          </a:p>
        </p:txBody>
      </p:sp>
      <p:sp>
        <p:nvSpPr>
          <p:cNvPr id="13" name="Line 7"/>
          <p:cNvSpPr>
            <a:spLocks noChangeShapeType="1"/>
          </p:cNvSpPr>
          <p:nvPr/>
        </p:nvSpPr>
        <p:spPr bwMode="auto">
          <a:xfrm flipV="1">
            <a:off x="0" y="1219200"/>
            <a:ext cx="9144000" cy="0"/>
          </a:xfrm>
          <a:prstGeom prst="line">
            <a:avLst/>
          </a:prstGeom>
          <a:noFill/>
          <a:ln w="127000">
            <a:solidFill>
              <a:srgbClr val="000080"/>
            </a:solidFill>
            <a:round/>
            <a:headEnd type="none" w="sm" len="sm"/>
            <a:tailEnd type="none" w="sm" len="sm"/>
          </a:ln>
          <a:effec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n-lt"/>
              </a:rPr>
              <a:t>Benefits to Recipients</a:t>
            </a:r>
            <a:endParaRPr lang="en-US" sz="2800" dirty="0">
              <a:latin typeface="+mn-lt"/>
            </a:endParaRPr>
          </a:p>
        </p:txBody>
      </p:sp>
      <p:sp>
        <p:nvSpPr>
          <p:cNvPr id="31745"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fld id="{7B17CDA5-0F81-4DC4-9BAA-38429C8884CD}" type="slidenum">
              <a:rPr lang="en-US" altLang="en-US" sz="1600">
                <a:solidFill>
                  <a:srgbClr val="FFFFFF"/>
                </a:solidFill>
              </a:rPr>
              <a:pPr/>
              <a:t>16</a:t>
            </a:fld>
            <a:endParaRPr lang="en-US" altLang="en-US" sz="1600">
              <a:solidFill>
                <a:srgbClr val="FFFFFF"/>
              </a:solidFill>
            </a:endParaRPr>
          </a:p>
        </p:txBody>
      </p:sp>
      <p:sp>
        <p:nvSpPr>
          <p:cNvPr id="31747" name="Rectangle 3"/>
          <p:cNvSpPr txBox="1">
            <a:spLocks noChangeArrowheads="1"/>
          </p:cNvSpPr>
          <p:nvPr/>
        </p:nvSpPr>
        <p:spPr bwMode="auto">
          <a:xfrm>
            <a:off x="381000" y="1492370"/>
            <a:ext cx="8534400" cy="44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a:spcBef>
                <a:spcPct val="20000"/>
              </a:spcBef>
              <a:buFont typeface="Wingdings" pitchFamily="2" charset="2"/>
              <a:buNone/>
            </a:pPr>
            <a:endParaRPr lang="en-US" altLang="en-US" dirty="0">
              <a:latin typeface="+mn-lt"/>
              <a:cs typeface="Arial" pitchFamily="34" charset="0"/>
            </a:endParaRPr>
          </a:p>
          <a:p>
            <a:pPr>
              <a:spcBef>
                <a:spcPct val="20000"/>
              </a:spcBef>
              <a:buFont typeface="Wingdings" pitchFamily="2" charset="2"/>
              <a:buChar char="ü"/>
            </a:pPr>
            <a:r>
              <a:rPr lang="en-US" altLang="en-US" sz="2800" dirty="0">
                <a:latin typeface="+mn-lt"/>
                <a:cs typeface="Arial" pitchFamily="34" charset="0"/>
              </a:rPr>
              <a:t>Access to inexpensive investment capital </a:t>
            </a:r>
          </a:p>
          <a:p>
            <a:pPr>
              <a:spcBef>
                <a:spcPct val="20000"/>
              </a:spcBef>
              <a:buFont typeface="Wingdings" pitchFamily="2" charset="2"/>
              <a:buChar char="ü"/>
            </a:pPr>
            <a:endParaRPr lang="en-US" altLang="en-US" sz="2800" dirty="0">
              <a:latin typeface="+mn-lt"/>
              <a:cs typeface="Arial" pitchFamily="34" charset="0"/>
            </a:endParaRPr>
          </a:p>
          <a:p>
            <a:pPr>
              <a:spcBef>
                <a:spcPct val="20000"/>
              </a:spcBef>
              <a:buFont typeface="Wingdings" pitchFamily="2" charset="2"/>
              <a:buChar char="ü"/>
            </a:pPr>
            <a:r>
              <a:rPr lang="en-US" altLang="en-US" sz="2800" dirty="0">
                <a:latin typeface="+mn-lt"/>
                <a:cs typeface="Arial" pitchFamily="34" charset="0"/>
              </a:rPr>
              <a:t>Strengthens financial capacity</a:t>
            </a:r>
          </a:p>
          <a:p>
            <a:pPr>
              <a:spcBef>
                <a:spcPct val="20000"/>
              </a:spcBef>
              <a:buFont typeface="Wingdings" pitchFamily="2" charset="2"/>
              <a:buChar char="ü"/>
            </a:pPr>
            <a:endParaRPr lang="en-US" altLang="en-US" sz="2800" dirty="0">
              <a:latin typeface="+mn-lt"/>
              <a:cs typeface="Arial" pitchFamily="34" charset="0"/>
            </a:endParaRPr>
          </a:p>
          <a:p>
            <a:pPr>
              <a:spcBef>
                <a:spcPct val="20000"/>
              </a:spcBef>
              <a:buFont typeface="Wingdings" pitchFamily="2" charset="2"/>
              <a:buChar char="ü"/>
            </a:pPr>
            <a:r>
              <a:rPr lang="en-US" altLang="en-US" sz="2800" dirty="0">
                <a:latin typeface="+mn-lt"/>
                <a:cs typeface="Arial" pitchFamily="34" charset="0"/>
              </a:rPr>
              <a:t>Builds credit and performance record</a:t>
            </a:r>
            <a:r>
              <a:rPr lang="en-US" altLang="en-US" dirty="0">
                <a:latin typeface="+mn-lt"/>
                <a:cs typeface="Arial" pitchFamily="34" charset="0"/>
              </a:rPr>
              <a:t> 		</a:t>
            </a:r>
          </a:p>
        </p:txBody>
      </p:sp>
      <p:sp>
        <p:nvSpPr>
          <p:cNvPr id="3174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algn="r" eaLnBrk="1" hangingPunct="1"/>
            <a:fld id="{DBD0EE6F-29B4-48DB-A8F0-331499A65F4E}" type="slidenum">
              <a:rPr lang="en-US" altLang="en-US" sz="1400">
                <a:latin typeface="Georgia" pitchFamily="18" charset="0"/>
              </a:rPr>
              <a:pPr algn="r" eaLnBrk="1" hangingPunct="1"/>
              <a:t>16</a:t>
            </a:fld>
            <a:endParaRPr lang="en-US" altLang="en-US" sz="1400">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n-US" altLang="en-US" sz="2800" dirty="0" smtClean="0">
                <a:latin typeface="+mn-lt"/>
              </a:rPr>
              <a:t>Ripe for PRIs?</a:t>
            </a:r>
          </a:p>
        </p:txBody>
      </p:sp>
      <p:sp>
        <p:nvSpPr>
          <p:cNvPr id="252931" name="Rectangle 3"/>
          <p:cNvSpPr>
            <a:spLocks noGrp="1" noChangeArrowheads="1"/>
          </p:cNvSpPr>
          <p:nvPr>
            <p:ph idx="1"/>
          </p:nvPr>
        </p:nvSpPr>
        <p:spPr/>
        <p:txBody>
          <a:bodyPr/>
          <a:lstStyle/>
          <a:p>
            <a:pPr eaLnBrk="1" hangingPunct="1">
              <a:defRPr/>
            </a:pPr>
            <a:endParaRPr lang="en-US" dirty="0" smtClean="0">
              <a:latin typeface="+mn-lt"/>
            </a:endParaRPr>
          </a:p>
          <a:p>
            <a:pPr eaLnBrk="1" hangingPunct="1">
              <a:buClrTx/>
              <a:buFont typeface="Wingdings" pitchFamily="2" charset="2"/>
              <a:buChar char="ü"/>
              <a:defRPr/>
            </a:pPr>
            <a:r>
              <a:rPr lang="en-US" sz="2800" dirty="0" smtClean="0">
                <a:latin typeface="+mn-lt"/>
                <a:ea typeface="ＭＳ Ｐゴシック" pitchFamily="34" charset="-128"/>
                <a:cs typeface="Arial" charset="0"/>
              </a:rPr>
              <a:t>Reliable Income Stream </a:t>
            </a:r>
          </a:p>
          <a:p>
            <a:pPr eaLnBrk="1" hangingPunct="1">
              <a:buClrTx/>
              <a:buFont typeface="Wingdings" pitchFamily="2" charset="2"/>
              <a:buChar char="ü"/>
              <a:defRPr/>
            </a:pPr>
            <a:endParaRPr lang="en-US" sz="2800" dirty="0" smtClean="0">
              <a:latin typeface="+mn-lt"/>
              <a:ea typeface="ＭＳ Ｐゴシック" pitchFamily="34" charset="-128"/>
              <a:cs typeface="Arial" charset="0"/>
            </a:endParaRPr>
          </a:p>
          <a:p>
            <a:pPr eaLnBrk="1" hangingPunct="1">
              <a:buClrTx/>
              <a:buFont typeface="Wingdings" pitchFamily="2" charset="2"/>
              <a:buChar char="ü"/>
              <a:defRPr/>
            </a:pPr>
            <a:r>
              <a:rPr lang="en-US" sz="2800" dirty="0" smtClean="0">
                <a:latin typeface="+mn-lt"/>
                <a:ea typeface="ＭＳ Ｐゴシック" pitchFamily="34" charset="-128"/>
                <a:cs typeface="Arial" charset="0"/>
              </a:rPr>
              <a:t>Feasible Business Plan</a:t>
            </a:r>
          </a:p>
          <a:p>
            <a:pPr marL="0" indent="0" eaLnBrk="1" hangingPunct="1">
              <a:buClrTx/>
              <a:buFont typeface="Wingdings 2" pitchFamily="18" charset="2"/>
              <a:buNone/>
              <a:defRPr/>
            </a:pPr>
            <a:endParaRPr lang="en-US" sz="2800" dirty="0" smtClean="0">
              <a:latin typeface="+mn-lt"/>
              <a:ea typeface="ＭＳ Ｐゴシック" pitchFamily="34" charset="-128"/>
              <a:cs typeface="Arial" charset="0"/>
            </a:endParaRPr>
          </a:p>
          <a:p>
            <a:pPr eaLnBrk="1" hangingPunct="1">
              <a:buClrTx/>
              <a:buFont typeface="Wingdings" pitchFamily="2" charset="2"/>
              <a:buChar char="ü"/>
              <a:defRPr/>
            </a:pPr>
            <a:r>
              <a:rPr lang="en-US" sz="2800" dirty="0" smtClean="0">
                <a:latin typeface="+mn-lt"/>
                <a:ea typeface="ＭＳ Ｐゴシック" pitchFamily="34" charset="-128"/>
                <a:cs typeface="Arial" charset="0"/>
              </a:rPr>
              <a:t>Financial and Managerial Capacity</a:t>
            </a:r>
          </a:p>
          <a:p>
            <a:pPr eaLnBrk="1" hangingPunct="1">
              <a:defRPr/>
            </a:pPr>
            <a:endParaRPr lang="en-US" dirty="0" smtClean="0">
              <a:latin typeface="+mn-lt"/>
            </a:endParaRPr>
          </a:p>
          <a:p>
            <a:pPr eaLnBrk="1" hangingPunct="1">
              <a:defRPr/>
            </a:pPr>
            <a:endParaRPr lang="en-US" dirty="0" smtClean="0">
              <a:latin typeface="+mn-lt"/>
            </a:endParaRPr>
          </a:p>
          <a:p>
            <a:pPr eaLnBrk="1" hangingPunct="1">
              <a:defRPr/>
            </a:pPr>
            <a:endParaRPr lang="en-US" dirty="0" smtClean="0">
              <a:latin typeface="+mn-lt"/>
            </a:endParaRPr>
          </a:p>
          <a:p>
            <a:pPr eaLnBrk="1" hangingPunct="1">
              <a:defRPr/>
            </a:pPr>
            <a:endParaRPr lang="en-US" dirty="0" smtClean="0">
              <a:latin typeface="+mn-lt"/>
            </a:endParaRPr>
          </a:p>
          <a:p>
            <a:pPr eaLnBrk="1" hangingPunct="1">
              <a:buFontTx/>
              <a:buNone/>
              <a:defRPr/>
            </a:pPr>
            <a:endParaRPr lang="en-US" dirty="0" smtClean="0">
              <a:latin typeface="+mn-lt"/>
            </a:endParaRPr>
          </a:p>
          <a:p>
            <a:pPr eaLnBrk="1" hangingPunct="1">
              <a:defRPr/>
            </a:pPr>
            <a:endParaRPr lang="en-US" dirty="0" smtClean="0">
              <a:latin typeface="+mn-lt"/>
            </a:endParaRPr>
          </a:p>
          <a:p>
            <a:pPr eaLnBrk="1" hangingPunct="1">
              <a:defRPr/>
            </a:pPr>
            <a:endParaRPr lang="en-US" dirty="0" smtClean="0">
              <a:latin typeface="+mn-lt"/>
            </a:endParaRPr>
          </a:p>
        </p:txBody>
      </p:sp>
      <p:sp>
        <p:nvSpPr>
          <p:cNvPr id="32769"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fld id="{4E814494-3CCE-442B-AC48-A780072AB107}" type="slidenum">
              <a:rPr lang="en-US" altLang="en-US" sz="1600">
                <a:solidFill>
                  <a:srgbClr val="FFFFFF"/>
                </a:solidFill>
              </a:rPr>
              <a:pPr/>
              <a:t>17</a:t>
            </a:fld>
            <a:endParaRPr lang="en-US" altLang="en-US" sz="160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latin typeface="+mj-lt"/>
              </a:rPr>
              <a:t>PRIs – The Challenges</a:t>
            </a:r>
            <a:endParaRPr lang="en-US" sz="2800" dirty="0">
              <a:latin typeface="+mj-lt"/>
            </a:endParaRPr>
          </a:p>
        </p:txBody>
      </p:sp>
      <p:sp>
        <p:nvSpPr>
          <p:cNvPr id="3" name="Content Placeholder 2"/>
          <p:cNvSpPr>
            <a:spLocks noGrp="1"/>
          </p:cNvSpPr>
          <p:nvPr>
            <p:ph idx="1"/>
          </p:nvPr>
        </p:nvSpPr>
        <p:spPr>
          <a:xfrm>
            <a:off x="381000" y="1371600"/>
            <a:ext cx="8458200" cy="4724400"/>
          </a:xfrm>
        </p:spPr>
        <p:txBody>
          <a:bodyPr>
            <a:normAutofit/>
          </a:bodyPr>
          <a:lstStyle/>
          <a:p>
            <a:endParaRPr lang="en-US" dirty="0" smtClean="0">
              <a:latin typeface="+mn-lt"/>
            </a:endParaRPr>
          </a:p>
          <a:p>
            <a:pPr>
              <a:buFont typeface="Wingdings" panose="05000000000000000000" pitchFamily="2" charset="2"/>
              <a:buChar char="ü"/>
            </a:pPr>
            <a:r>
              <a:rPr lang="en-US" dirty="0" smtClean="0">
                <a:latin typeface="+mn-lt"/>
              </a:rPr>
              <a:t>Can be complex and time consuming</a:t>
            </a:r>
          </a:p>
          <a:p>
            <a:pPr>
              <a:buFont typeface="Wingdings" panose="05000000000000000000" pitchFamily="2" charset="2"/>
              <a:buChar char="ü"/>
            </a:pPr>
            <a:r>
              <a:rPr lang="en-US" dirty="0" smtClean="0">
                <a:latin typeface="+mn-lt"/>
              </a:rPr>
              <a:t>Requires programmatic and financial skills</a:t>
            </a:r>
          </a:p>
          <a:p>
            <a:pPr>
              <a:buFont typeface="Wingdings" panose="05000000000000000000" pitchFamily="2" charset="2"/>
              <a:buChar char="ü"/>
            </a:pPr>
            <a:r>
              <a:rPr lang="en-US" dirty="0" smtClean="0">
                <a:latin typeface="+mn-lt"/>
              </a:rPr>
              <a:t>Legal fees and other transaction costs</a:t>
            </a:r>
          </a:p>
          <a:p>
            <a:pPr>
              <a:buFont typeface="Wingdings" panose="05000000000000000000" pitchFamily="2" charset="2"/>
              <a:buChar char="ü"/>
            </a:pPr>
            <a:r>
              <a:rPr lang="en-US" dirty="0" smtClean="0">
                <a:latin typeface="+mn-lt"/>
              </a:rPr>
              <a:t>Negotiations and structuring potentially adversarial</a:t>
            </a:r>
          </a:p>
          <a:p>
            <a:pPr>
              <a:buFont typeface="Wingdings" panose="05000000000000000000" pitchFamily="2" charset="2"/>
              <a:buChar char="ü"/>
            </a:pPr>
            <a:r>
              <a:rPr lang="en-US" dirty="0" smtClean="0">
                <a:latin typeface="+mn-lt"/>
              </a:rPr>
              <a:t>Social impact difficult to measure / quantify</a:t>
            </a:r>
          </a:p>
          <a:p>
            <a:pPr>
              <a:buFont typeface="Wingdings" panose="05000000000000000000" pitchFamily="2" charset="2"/>
              <a:buChar char="ü"/>
            </a:pPr>
            <a:r>
              <a:rPr lang="en-US" dirty="0" smtClean="0">
                <a:latin typeface="+mn-lt"/>
              </a:rPr>
              <a:t>Long-term reporting and monitoring</a:t>
            </a:r>
          </a:p>
          <a:p>
            <a:pPr>
              <a:buNone/>
            </a:pPr>
            <a:endParaRPr lang="en-US" dirty="0" smtClean="0">
              <a:latin typeface="+mn-lt"/>
            </a:endParaRPr>
          </a:p>
        </p:txBody>
      </p:sp>
      <p:sp>
        <p:nvSpPr>
          <p:cNvPr id="12" name="Slide Number Placeholder 11"/>
          <p:cNvSpPr>
            <a:spLocks noGrp="1"/>
          </p:cNvSpPr>
          <p:nvPr>
            <p:ph type="sldNum" sz="quarter" idx="12"/>
          </p:nvPr>
        </p:nvSpPr>
        <p:spPr/>
        <p:txBody>
          <a:bodyPr/>
          <a:lstStyle/>
          <a:p>
            <a:fld id="{5320175F-AF85-4EEA-A84E-73DBEB6747D0}"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normAutofit/>
          </a:bodyPr>
          <a:lstStyle/>
          <a:p>
            <a:r>
              <a:rPr lang="en-US" altLang="en-US" sz="2800" dirty="0" smtClean="0">
                <a:latin typeface="+mj-lt"/>
              </a:rPr>
              <a:t>Mission-Related Investments (MRIs)</a:t>
            </a:r>
          </a:p>
        </p:txBody>
      </p:sp>
      <p:sp>
        <p:nvSpPr>
          <p:cNvPr id="24578" name="Content Placeholder 2"/>
          <p:cNvSpPr>
            <a:spLocks noGrp="1"/>
          </p:cNvSpPr>
          <p:nvPr>
            <p:ph idx="1"/>
          </p:nvPr>
        </p:nvSpPr>
        <p:spPr/>
        <p:txBody>
          <a:bodyPr/>
          <a:lstStyle/>
          <a:p>
            <a:pPr>
              <a:buFont typeface="Wingdings" panose="05000000000000000000" pitchFamily="2" charset="2"/>
              <a:buChar char="ü"/>
            </a:pPr>
            <a:r>
              <a:rPr lang="en-US" altLang="en-US" sz="2800" dirty="0" smtClean="0">
                <a:latin typeface="+mn-lt"/>
              </a:rPr>
              <a:t>Align corpus investments with mission</a:t>
            </a:r>
          </a:p>
          <a:p>
            <a:pPr marL="0" indent="0">
              <a:buNone/>
            </a:pPr>
            <a:endParaRPr lang="en-US" altLang="en-US" sz="2800" dirty="0" smtClean="0">
              <a:latin typeface="+mn-lt"/>
            </a:endParaRPr>
          </a:p>
          <a:p>
            <a:pPr>
              <a:buFont typeface="Wingdings" panose="05000000000000000000" pitchFamily="2" charset="2"/>
              <a:buChar char="ü"/>
            </a:pPr>
            <a:r>
              <a:rPr lang="en-US" altLang="en-US" sz="2800" dirty="0" smtClean="0">
                <a:latin typeface="+mn-lt"/>
              </a:rPr>
              <a:t>Increase flow of capital to underserved/high risk markets</a:t>
            </a:r>
          </a:p>
          <a:p>
            <a:pPr marL="0" indent="0">
              <a:buNone/>
            </a:pPr>
            <a:endParaRPr lang="en-US" altLang="en-US" sz="2800" dirty="0" smtClean="0">
              <a:latin typeface="+mn-lt"/>
            </a:endParaRPr>
          </a:p>
          <a:p>
            <a:pPr>
              <a:buFont typeface="Wingdings" panose="05000000000000000000" pitchFamily="2" charset="2"/>
              <a:buChar char="ü"/>
            </a:pPr>
            <a:r>
              <a:rPr lang="en-US" altLang="en-US" sz="2800" dirty="0" smtClean="0">
                <a:latin typeface="+mn-lt"/>
              </a:rPr>
              <a:t>Generate social or environmental benefits</a:t>
            </a:r>
          </a:p>
          <a:p>
            <a:pPr marL="0" indent="0">
              <a:buNone/>
            </a:pPr>
            <a:endParaRPr lang="en-US" altLang="en-US" sz="2800" dirty="0" smtClean="0">
              <a:latin typeface="+mn-lt"/>
            </a:endParaRPr>
          </a:p>
          <a:p>
            <a:pPr>
              <a:buFont typeface="Wingdings" panose="05000000000000000000" pitchFamily="2" charset="2"/>
              <a:buChar char="ü"/>
            </a:pPr>
            <a:r>
              <a:rPr lang="en-US" altLang="en-US" sz="2800" dirty="0" smtClean="0">
                <a:latin typeface="+mn-lt"/>
              </a:rPr>
              <a:t>Achieve a competitive financial return</a:t>
            </a:r>
          </a:p>
        </p:txBody>
      </p:sp>
      <p:sp>
        <p:nvSpPr>
          <p:cNvPr id="2" name="Slide Number Placeholder 1"/>
          <p:cNvSpPr>
            <a:spLocks noGrp="1"/>
          </p:cNvSpPr>
          <p:nvPr>
            <p:ph type="sldNum" sz="quarter" idx="12"/>
          </p:nvPr>
        </p:nvSpPr>
        <p:spPr/>
        <p:txBody>
          <a:bodyPr/>
          <a:lstStyle/>
          <a:p>
            <a:fld id="{E9F6DB9A-8B8D-5E4A-92AC-B9084B81DED1}"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Carolina Community Loan Fund</a:t>
            </a:r>
            <a:endParaRPr lang="en-US" dirty="0"/>
          </a:p>
        </p:txBody>
      </p:sp>
      <p:pic>
        <p:nvPicPr>
          <p:cNvPr id="10" name="Content Placeholder 9"/>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4648200" y="3557665"/>
            <a:ext cx="3815645" cy="2861734"/>
          </a:xfrm>
        </p:spPr>
      </p:pic>
      <p:pic>
        <p:nvPicPr>
          <p:cNvPr id="12" name="Content Placeholder 11"/>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3801534" y="1235153"/>
            <a:ext cx="4038600" cy="2271712"/>
          </a:xfrm>
        </p:spPr>
      </p:pic>
      <p:sp>
        <p:nvSpPr>
          <p:cNvPr id="4" name="Slide Number Placeholder 3"/>
          <p:cNvSpPr>
            <a:spLocks noGrp="1"/>
          </p:cNvSpPr>
          <p:nvPr>
            <p:ph type="sldNum" sz="quarter" idx="12"/>
          </p:nvPr>
        </p:nvSpPr>
        <p:spPr/>
        <p:txBody>
          <a:bodyPr/>
          <a:lstStyle/>
          <a:p>
            <a:fld id="{E9F6DB9A-8B8D-5E4A-92AC-B9084B81DED1}" type="slidenum">
              <a:rPr lang="en-US" smtClean="0"/>
              <a:pPr/>
              <a:t>2</a:t>
            </a:fld>
            <a:endParaRPr lang="en-US"/>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65416" y="4097505"/>
            <a:ext cx="2990496" cy="2242872"/>
          </a:xfrm>
          <a:prstGeom prst="rect">
            <a:avLst/>
          </a:prstGeom>
        </p:spPr>
      </p:pic>
      <p:pic>
        <p:nvPicPr>
          <p:cNvPr id="2050" name="Picture 2" descr="S:\Social Investment Practice\PRIVATE\Conference - Convening presentations\Pittsburgh Impact Investing Panel\hub city farmers market 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9726" y="1141083"/>
            <a:ext cx="2990496" cy="287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378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Ford Foundation’s </a:t>
            </a:r>
            <a:br>
              <a:rPr lang="en-US" dirty="0" smtClean="0"/>
            </a:br>
            <a:r>
              <a:rPr lang="en-US" dirty="0" smtClean="0"/>
              <a:t>PRI Program</a:t>
            </a:r>
            <a:endParaRPr lang="en-US" dirty="0"/>
          </a:p>
        </p:txBody>
      </p:sp>
    </p:spTree>
    <p:extLst>
      <p:ext uri="{BB962C8B-B14F-4D97-AF65-F5344CB8AC3E}">
        <p14:creationId xmlns:p14="http://schemas.microsoft.com/office/powerpoint/2010/main" val="1983423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975"/>
            <a:ext cx="7772400" cy="1165225"/>
          </a:xfrm>
        </p:spPr>
        <p:txBody>
          <a:bodyPr>
            <a:normAutofit fontScale="90000"/>
          </a:bodyPr>
          <a:lstStyle/>
          <a:p>
            <a:r>
              <a:rPr lang="en-US" u="sng" dirty="0" smtClean="0"/>
              <a:t>Ford Foundation PRI Fund - History</a:t>
            </a:r>
            <a:endParaRPr lang="en-US" u="sng" dirty="0"/>
          </a:p>
        </p:txBody>
      </p:sp>
      <p:sp>
        <p:nvSpPr>
          <p:cNvPr id="3" name="Subtitle 2"/>
          <p:cNvSpPr>
            <a:spLocks noGrp="1"/>
          </p:cNvSpPr>
          <p:nvPr>
            <p:ph type="subTitle" idx="1"/>
          </p:nvPr>
        </p:nvSpPr>
        <p:spPr>
          <a:xfrm>
            <a:off x="304800" y="990600"/>
            <a:ext cx="8686800" cy="1752600"/>
          </a:xfrm>
        </p:spPr>
        <p:txBody>
          <a:bodyPr>
            <a:normAutofit/>
          </a:bodyPr>
          <a:lstStyle/>
          <a:p>
            <a:pPr marL="457200" indent="-457200" algn="l">
              <a:buFont typeface="Arial" panose="020B0604020202020204" pitchFamily="34" charset="0"/>
              <a:buChar char="•"/>
            </a:pPr>
            <a:r>
              <a:rPr lang="en-US" sz="2200" dirty="0" smtClean="0"/>
              <a:t>Ford pioneered the use of PRIs in 1968</a:t>
            </a:r>
          </a:p>
          <a:p>
            <a:pPr marL="457200" indent="-457200" algn="l">
              <a:buFont typeface="Arial" panose="020B0604020202020204" pitchFamily="34" charset="0"/>
              <a:buChar char="•"/>
            </a:pPr>
            <a:r>
              <a:rPr lang="en-US" sz="2200" dirty="0" smtClean="0"/>
              <a:t>From 1968-2014, Ford committed over $650 million in PRIs</a:t>
            </a:r>
          </a:p>
          <a:p>
            <a:pPr marL="457200" indent="-457200" algn="l">
              <a:buFont typeface="Arial" panose="020B0604020202020204" pitchFamily="34" charset="0"/>
              <a:buChar char="•"/>
            </a:pPr>
            <a:r>
              <a:rPr lang="en-US" sz="2200" dirty="0" smtClean="0"/>
              <a:t>The PRI Fund currently is capped at $280 million, with $250 million outstanding and committed</a:t>
            </a:r>
            <a:endParaRPr lang="en-US" sz="2200"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31120" y="2743200"/>
            <a:ext cx="6015332" cy="377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008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58101" y="1842353"/>
            <a:ext cx="4852299" cy="387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52400" y="53975"/>
            <a:ext cx="8839200" cy="1165225"/>
          </a:xfrm>
          <a:prstGeom prst="rect">
            <a:avLst/>
          </a:prstGeom>
        </p:spPr>
        <p:txBody>
          <a:bodyPr vert="horz" lIns="91440" tIns="45720" rIns="91440" bIns="45720" rtlCol="0" anchor="t">
            <a:normAutofit fontScale="70000" lnSpcReduction="2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u="sng" cap="none" dirty="0" smtClean="0">
                <a:solidFill>
                  <a:prstClr val="black"/>
                </a:solidFill>
              </a:rPr>
              <a:t>Ford Foundation PRI Fund – </a:t>
            </a:r>
          </a:p>
          <a:p>
            <a:pPr algn="ctr"/>
            <a:r>
              <a:rPr lang="en-US" u="sng" cap="none" dirty="0" smtClean="0">
                <a:solidFill>
                  <a:prstClr val="black"/>
                </a:solidFill>
              </a:rPr>
              <a:t>Distribution by Geography</a:t>
            </a:r>
          </a:p>
          <a:p>
            <a:pPr algn="ctr"/>
            <a:r>
              <a:rPr lang="en-US" cap="none" dirty="0" smtClean="0">
                <a:solidFill>
                  <a:prstClr val="black"/>
                </a:solidFill>
              </a:rPr>
              <a:t>$250 million outstanding &amp; committed</a:t>
            </a:r>
            <a:endParaRPr lang="en-US" cap="none" dirty="0">
              <a:solidFill>
                <a:prstClr val="black"/>
              </a:solidFill>
            </a:endParaRPr>
          </a:p>
        </p:txBody>
      </p:sp>
    </p:spTree>
    <p:extLst>
      <p:ext uri="{BB962C8B-B14F-4D97-AF65-F5344CB8AC3E}">
        <p14:creationId xmlns:p14="http://schemas.microsoft.com/office/powerpoint/2010/main" val="3734053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33600" y="1769706"/>
            <a:ext cx="5080482" cy="416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 y="76200"/>
            <a:ext cx="9067800" cy="1384995"/>
          </a:xfrm>
          <a:prstGeom prst="rect">
            <a:avLst/>
          </a:prstGeom>
        </p:spPr>
        <p:txBody>
          <a:bodyPr wrap="square">
            <a:spAutoFit/>
          </a:bodyPr>
          <a:lstStyle/>
          <a:p>
            <a:pPr algn="ctr" defTabSz="914400"/>
            <a:r>
              <a:rPr lang="en-US" sz="2800" b="1" u="sng" dirty="0" smtClean="0">
                <a:solidFill>
                  <a:prstClr val="black"/>
                </a:solidFill>
              </a:rPr>
              <a:t>Ford Foundation PRI Fund – </a:t>
            </a:r>
          </a:p>
          <a:p>
            <a:pPr algn="ctr" defTabSz="914400"/>
            <a:r>
              <a:rPr lang="en-US" sz="2800" b="1" u="sng" dirty="0" smtClean="0">
                <a:solidFill>
                  <a:prstClr val="black"/>
                </a:solidFill>
              </a:rPr>
              <a:t>Distribution by Sector</a:t>
            </a:r>
          </a:p>
          <a:p>
            <a:pPr algn="ctr" defTabSz="914400"/>
            <a:r>
              <a:rPr lang="en-US" sz="2800" b="1" dirty="0" smtClean="0">
                <a:solidFill>
                  <a:prstClr val="black"/>
                </a:solidFill>
              </a:rPr>
              <a:t>$250 million outstanding &amp; committed</a:t>
            </a:r>
            <a:endParaRPr lang="en-US" sz="2800" b="1" dirty="0">
              <a:solidFill>
                <a:prstClr val="black"/>
              </a:solidFill>
            </a:endParaRPr>
          </a:p>
        </p:txBody>
      </p:sp>
    </p:spTree>
    <p:extLst>
      <p:ext uri="{BB962C8B-B14F-4D97-AF65-F5344CB8AC3E}">
        <p14:creationId xmlns:p14="http://schemas.microsoft.com/office/powerpoint/2010/main" val="4113041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indent="0" algn="ctr">
              <a:buNone/>
            </a:pPr>
            <a:r>
              <a:rPr lang="en-US" sz="4400" dirty="0" smtClean="0">
                <a:latin typeface="+mj-lt"/>
              </a:rPr>
              <a:t>The Kresge Foundation’s</a:t>
            </a:r>
          </a:p>
          <a:p>
            <a:pPr marL="0" indent="0" algn="ctr">
              <a:buNone/>
            </a:pPr>
            <a:r>
              <a:rPr lang="en-US" sz="4400" dirty="0" smtClean="0">
                <a:latin typeface="+mj-lt"/>
              </a:rPr>
              <a:t>Social Investments Practice</a:t>
            </a:r>
            <a:endParaRPr lang="en-US" sz="4400" dirty="0">
              <a:latin typeface="+mj-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solidFill>
                  <a:srgbClr val="494848">
                    <a:tint val="75000"/>
                  </a:srgbClr>
                </a:solidFill>
              </a:rPr>
              <a:pPr/>
              <a:t>24</a:t>
            </a:fld>
            <a:endParaRPr lang="en-US">
              <a:solidFill>
                <a:srgbClr val="494848">
                  <a:tint val="75000"/>
                </a:srgbClr>
              </a:solidFill>
            </a:endParaRPr>
          </a:p>
        </p:txBody>
      </p:sp>
    </p:spTree>
    <p:extLst>
      <p:ext uri="{BB962C8B-B14F-4D97-AF65-F5344CB8AC3E}">
        <p14:creationId xmlns:p14="http://schemas.microsoft.com/office/powerpoint/2010/main" val="66359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mj-lt"/>
              </a:rPr>
              <a:t>Kresge’s Social Investment Practice</a:t>
            </a:r>
            <a:endParaRPr lang="en-US" sz="2800" dirty="0">
              <a:latin typeface="+mj-lt"/>
            </a:endParaRPr>
          </a:p>
        </p:txBody>
      </p:sp>
      <p:sp>
        <p:nvSpPr>
          <p:cNvPr id="3" name="Content Placeholder 2"/>
          <p:cNvSpPr>
            <a:spLocks noGrp="1"/>
          </p:cNvSpPr>
          <p:nvPr>
            <p:ph idx="1"/>
          </p:nvPr>
        </p:nvSpPr>
        <p:spPr/>
        <p:txBody>
          <a:bodyPr/>
          <a:lstStyle/>
          <a:p>
            <a:pPr marL="0" indent="0">
              <a:buNone/>
            </a:pPr>
            <a:endParaRPr lang="en-US" i="1" dirty="0" smtClean="0">
              <a:latin typeface="+mn-lt"/>
            </a:endParaRPr>
          </a:p>
          <a:p>
            <a:pPr marL="0" indent="0">
              <a:buNone/>
            </a:pPr>
            <a:r>
              <a:rPr lang="en-US" i="1" dirty="0" smtClean="0">
                <a:latin typeface="+mn-lt"/>
              </a:rPr>
              <a:t>The </a:t>
            </a:r>
            <a:r>
              <a:rPr lang="en-US" i="1" dirty="0">
                <a:latin typeface="+mn-lt"/>
              </a:rPr>
              <a:t>Social Investment Practice works to advance programmatic priorities by deploying a range of tools to fill unmet capital needs.  </a:t>
            </a:r>
            <a:endParaRPr lang="en-US" i="1" dirty="0" smtClean="0">
              <a:latin typeface="+mn-lt"/>
            </a:endParaRPr>
          </a:p>
          <a:p>
            <a:pPr marL="0" indent="0">
              <a:buNone/>
            </a:pPr>
            <a:endParaRPr lang="en-US" i="1" dirty="0" smtClean="0">
              <a:latin typeface="+mn-lt"/>
            </a:endParaRPr>
          </a:p>
          <a:p>
            <a:pPr marL="0" indent="0">
              <a:buNone/>
            </a:pPr>
            <a:endParaRPr lang="en-US" i="1" dirty="0">
              <a:latin typeface="+mn-lt"/>
            </a:endParaRPr>
          </a:p>
          <a:p>
            <a:pPr marL="0" indent="0">
              <a:buNone/>
            </a:pPr>
            <a:r>
              <a:rPr lang="en-US" i="1" dirty="0" smtClean="0">
                <a:latin typeface="+mn-lt"/>
              </a:rPr>
              <a:t>The </a:t>
            </a:r>
            <a:r>
              <a:rPr lang="en-US" i="1" dirty="0">
                <a:latin typeface="+mn-lt"/>
              </a:rPr>
              <a:t>Practice seeks to create and/or invest in transactions that align with the Foundation’s strategies, leverage resources from other investors and achieve high social impact.  </a:t>
            </a:r>
          </a:p>
        </p:txBody>
      </p:sp>
      <p:sp>
        <p:nvSpPr>
          <p:cNvPr id="6" name="Slide Number Placeholder 5"/>
          <p:cNvSpPr>
            <a:spLocks noGrp="1"/>
          </p:cNvSpPr>
          <p:nvPr>
            <p:ph type="sldNum" sz="quarter" idx="12"/>
          </p:nvPr>
        </p:nvSpPr>
        <p:spPr/>
        <p:txBody>
          <a:bodyPr/>
          <a:lstStyle/>
          <a:p>
            <a:fld id="{E9F6DB9A-8B8D-5E4A-92AC-B9084B81DED1}" type="slidenum">
              <a:rPr lang="en-US" smtClean="0"/>
              <a:pPr/>
              <a:t>25</a:t>
            </a:fld>
            <a:endParaRPr lang="en-US"/>
          </a:p>
        </p:txBody>
      </p:sp>
    </p:spTree>
    <p:extLst>
      <p:ext uri="{BB962C8B-B14F-4D97-AF65-F5344CB8AC3E}">
        <p14:creationId xmlns:p14="http://schemas.microsoft.com/office/powerpoint/2010/main" val="1150011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Total Social Investments by Program</a:t>
            </a:r>
            <a:endParaRPr lang="en-US" sz="2800" dirty="0">
              <a:latin typeface="+mj-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pPr/>
              <a:t>26</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40138"/>
            <a:ext cx="7873043" cy="508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979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Roadmap to Integration</a:t>
            </a:r>
            <a:endParaRPr lang="en-US" sz="2800" dirty="0">
              <a:solidFill>
                <a:srgbClr val="FF0000"/>
              </a:solidFill>
              <a:latin typeface="+mj-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15688916"/>
              </p:ext>
            </p:extLst>
          </p:nvPr>
        </p:nvGraphicFramePr>
        <p:xfrm>
          <a:off x="457200" y="1323474"/>
          <a:ext cx="8229600" cy="4802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E9F6DB9A-8B8D-5E4A-92AC-B9084B81DED1}" type="slidenum">
              <a:rPr lang="en-US" smtClean="0"/>
              <a:pPr/>
              <a:t>27</a:t>
            </a:fld>
            <a:endParaRPr lang="en-US"/>
          </a:p>
        </p:txBody>
      </p:sp>
    </p:spTree>
    <p:extLst>
      <p:ext uri="{BB962C8B-B14F-4D97-AF65-F5344CB8AC3E}">
        <p14:creationId xmlns:p14="http://schemas.microsoft.com/office/powerpoint/2010/main" val="112350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n-lt"/>
              </a:rPr>
              <a:t>Kresge Screening for Financeable Opportunities</a:t>
            </a:r>
            <a:endParaRPr lang="en-US" sz="2800" dirty="0">
              <a:latin typeface="+mn-lt"/>
            </a:endParaRPr>
          </a:p>
        </p:txBody>
      </p:sp>
      <p:sp>
        <p:nvSpPr>
          <p:cNvPr id="3" name="Content Placeholder 2"/>
          <p:cNvSpPr>
            <a:spLocks noGrp="1"/>
          </p:cNvSpPr>
          <p:nvPr>
            <p:ph idx="1"/>
          </p:nvPr>
        </p:nvSpPr>
        <p:spPr>
          <a:xfrm>
            <a:off x="457199" y="1600200"/>
            <a:ext cx="8373979" cy="4819199"/>
          </a:xfrm>
        </p:spPr>
        <p:txBody>
          <a:bodyPr>
            <a:normAutofit fontScale="92500" lnSpcReduction="20000"/>
          </a:bodyPr>
          <a:lstStyle/>
          <a:p>
            <a:pPr lvl="0">
              <a:buFont typeface="Wingdings" panose="05000000000000000000" pitchFamily="2" charset="2"/>
              <a:buChar char="ü"/>
            </a:pPr>
            <a:r>
              <a:rPr lang="en-US" dirty="0">
                <a:latin typeface="+mn-lt"/>
              </a:rPr>
              <a:t>What is the proximity of this investment opportunity to </a:t>
            </a:r>
            <a:r>
              <a:rPr lang="en-US" b="1" dirty="0">
                <a:latin typeface="+mn-lt"/>
              </a:rPr>
              <a:t>program strategy</a:t>
            </a:r>
            <a:r>
              <a:rPr lang="en-US" dirty="0">
                <a:latin typeface="+mn-lt"/>
              </a:rPr>
              <a:t>?  Is Program onboard with this opportunity?</a:t>
            </a:r>
          </a:p>
          <a:p>
            <a:pPr lvl="0">
              <a:buFont typeface="Wingdings" panose="05000000000000000000" pitchFamily="2" charset="2"/>
              <a:buChar char="ü"/>
            </a:pPr>
            <a:r>
              <a:rPr lang="en-US" dirty="0">
                <a:latin typeface="+mn-lt"/>
              </a:rPr>
              <a:t>Is non-grant capital needed to </a:t>
            </a:r>
            <a:r>
              <a:rPr lang="en-US" b="1" dirty="0">
                <a:latin typeface="+mn-lt"/>
              </a:rPr>
              <a:t>fulfill the scale of the problem/need?  </a:t>
            </a:r>
            <a:endParaRPr lang="en-US" dirty="0">
              <a:latin typeface="+mn-lt"/>
            </a:endParaRPr>
          </a:p>
          <a:p>
            <a:pPr lvl="0">
              <a:buFont typeface="Wingdings" panose="05000000000000000000" pitchFamily="2" charset="2"/>
              <a:buChar char="ü"/>
            </a:pPr>
            <a:r>
              <a:rPr lang="en-US" b="1" dirty="0">
                <a:latin typeface="+mn-lt"/>
              </a:rPr>
              <a:t>Is the ratio of impact to risk right?  i.e. high risk transactions = high potential for impact</a:t>
            </a:r>
            <a:endParaRPr lang="en-US" dirty="0">
              <a:latin typeface="+mn-lt"/>
            </a:endParaRPr>
          </a:p>
          <a:p>
            <a:pPr lvl="0">
              <a:buFont typeface="Wingdings" panose="05000000000000000000" pitchFamily="2" charset="2"/>
              <a:buChar char="ü"/>
            </a:pPr>
            <a:r>
              <a:rPr lang="en-US" dirty="0">
                <a:latin typeface="+mn-lt"/>
              </a:rPr>
              <a:t>Is there a potential</a:t>
            </a:r>
            <a:r>
              <a:rPr lang="en-US" b="1" dirty="0">
                <a:latin typeface="+mn-lt"/>
              </a:rPr>
              <a:t> source of repayment (cash flow, earned revenue, etc.)?  </a:t>
            </a:r>
            <a:endParaRPr lang="en-US" dirty="0">
              <a:latin typeface="+mn-lt"/>
            </a:endParaRPr>
          </a:p>
          <a:p>
            <a:pPr lvl="0">
              <a:buFont typeface="Wingdings" panose="05000000000000000000" pitchFamily="2" charset="2"/>
              <a:buChar char="ü"/>
            </a:pPr>
            <a:r>
              <a:rPr lang="en-US" dirty="0">
                <a:latin typeface="+mn-lt"/>
              </a:rPr>
              <a:t>Does organization have a strong financial track record, or evidence of future </a:t>
            </a:r>
            <a:r>
              <a:rPr lang="en-US" b="1" dirty="0">
                <a:latin typeface="+mn-lt"/>
              </a:rPr>
              <a:t>strong financial performance?</a:t>
            </a:r>
            <a:endParaRPr lang="en-US" dirty="0">
              <a:latin typeface="+mn-lt"/>
            </a:endParaRPr>
          </a:p>
          <a:p>
            <a:pPr lvl="0">
              <a:buFont typeface="Wingdings" panose="05000000000000000000" pitchFamily="2" charset="2"/>
              <a:buChar char="ü"/>
            </a:pPr>
            <a:r>
              <a:rPr lang="en-US" dirty="0">
                <a:latin typeface="+mn-lt"/>
              </a:rPr>
              <a:t>Does organization have evidence of their ability to</a:t>
            </a:r>
            <a:r>
              <a:rPr lang="en-US" b="1" dirty="0">
                <a:latin typeface="+mn-lt"/>
              </a:rPr>
              <a:t> take on and manage debt?</a:t>
            </a:r>
            <a:endParaRPr lang="en-US" dirty="0">
              <a:latin typeface="+mn-lt"/>
            </a:endParaRPr>
          </a:p>
          <a:p>
            <a:pPr lvl="0">
              <a:buFont typeface="Wingdings" panose="05000000000000000000" pitchFamily="2" charset="2"/>
              <a:buChar char="ü"/>
            </a:pPr>
            <a:r>
              <a:rPr lang="en-US" dirty="0">
                <a:latin typeface="+mn-lt"/>
              </a:rPr>
              <a:t>Does the organization have </a:t>
            </a:r>
            <a:r>
              <a:rPr lang="en-US" b="1" dirty="0">
                <a:latin typeface="+mn-lt"/>
              </a:rPr>
              <a:t>clear and measureable objectives</a:t>
            </a:r>
            <a:r>
              <a:rPr lang="en-US" dirty="0">
                <a:latin typeface="+mn-lt"/>
              </a:rPr>
              <a:t> for how the money would be used and the impact It will have?</a:t>
            </a:r>
          </a:p>
          <a:p>
            <a:pPr lvl="0">
              <a:buFont typeface="Wingdings" panose="05000000000000000000" pitchFamily="2" charset="2"/>
              <a:buChar char="ü"/>
            </a:pPr>
            <a:r>
              <a:rPr lang="en-US" dirty="0">
                <a:latin typeface="+mn-lt"/>
              </a:rPr>
              <a:t>Would </a:t>
            </a:r>
            <a:r>
              <a:rPr lang="en-US" dirty="0" err="1">
                <a:latin typeface="+mn-lt"/>
              </a:rPr>
              <a:t>Kresge’s</a:t>
            </a:r>
            <a:r>
              <a:rPr lang="en-US" dirty="0">
                <a:latin typeface="+mn-lt"/>
              </a:rPr>
              <a:t> role help to </a:t>
            </a:r>
            <a:r>
              <a:rPr lang="en-US" b="1" dirty="0">
                <a:latin typeface="+mn-lt"/>
              </a:rPr>
              <a:t>attract additional capital sources?  Can we be a good co-investor by participating in this transaction?</a:t>
            </a:r>
            <a:endParaRPr lang="en-US" dirty="0">
              <a:latin typeface="+mn-lt"/>
            </a:endParaRPr>
          </a:p>
          <a:p>
            <a:endParaRPr lang="en-US" dirty="0">
              <a:latin typeface="+mn-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pPr/>
              <a:t>28</a:t>
            </a:fld>
            <a:endParaRPr lang="en-US"/>
          </a:p>
        </p:txBody>
      </p:sp>
    </p:spTree>
    <p:extLst>
      <p:ext uri="{BB962C8B-B14F-4D97-AF65-F5344CB8AC3E}">
        <p14:creationId xmlns:p14="http://schemas.microsoft.com/office/powerpoint/2010/main" val="2081675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Social Investment Tools - </a:t>
            </a:r>
            <a:r>
              <a:rPr lang="en-US" sz="2800" i="1" dirty="0" smtClean="0">
                <a:latin typeface="+mj-lt"/>
              </a:rPr>
              <a:t>Loans</a:t>
            </a:r>
            <a:endParaRPr lang="en-US" sz="2800" i="1" dirty="0">
              <a:latin typeface="+mj-lt"/>
            </a:endParaRPr>
          </a:p>
        </p:txBody>
      </p:sp>
      <p:sp>
        <p:nvSpPr>
          <p:cNvPr id="3" name="Content Placeholder 2"/>
          <p:cNvSpPr>
            <a:spLocks noGrp="1"/>
          </p:cNvSpPr>
          <p:nvPr>
            <p:ph idx="1"/>
          </p:nvPr>
        </p:nvSpPr>
        <p:spPr/>
        <p:txBody>
          <a:bodyPr>
            <a:normAutofit/>
          </a:bodyPr>
          <a:lstStyle/>
          <a:p>
            <a:pPr marL="0" lvl="0" indent="0">
              <a:buNone/>
            </a:pPr>
            <a:r>
              <a:rPr lang="en-US" sz="1800" dirty="0" smtClean="0">
                <a:latin typeface="+mn-lt"/>
              </a:rPr>
              <a:t>An entity or individual</a:t>
            </a:r>
            <a:r>
              <a:rPr lang="en-US" sz="1800" dirty="0">
                <a:latin typeface="+mn-lt"/>
              </a:rPr>
              <a:t> borrows an amount of </a:t>
            </a:r>
            <a:r>
              <a:rPr lang="en-US" sz="1800" dirty="0">
                <a:solidFill>
                  <a:schemeClr val="tx1"/>
                </a:solidFill>
                <a:latin typeface="+mn-lt"/>
              </a:rPr>
              <a:t>money</a:t>
            </a:r>
            <a:r>
              <a:rPr lang="en-US" sz="1800" dirty="0">
                <a:latin typeface="+mn-lt"/>
              </a:rPr>
              <a:t>, called the </a:t>
            </a:r>
            <a:r>
              <a:rPr lang="en-US" sz="1800" i="1" dirty="0">
                <a:solidFill>
                  <a:srgbClr val="FF0000"/>
                </a:solidFill>
                <a:latin typeface="+mn-lt"/>
              </a:rPr>
              <a:t>principal</a:t>
            </a:r>
            <a:r>
              <a:rPr lang="en-US" sz="1800" dirty="0">
                <a:solidFill>
                  <a:srgbClr val="FF0000"/>
                </a:solidFill>
                <a:latin typeface="+mn-lt"/>
              </a:rPr>
              <a:t>, </a:t>
            </a:r>
            <a:r>
              <a:rPr lang="en-US" sz="1800" dirty="0">
                <a:latin typeface="+mn-lt"/>
              </a:rPr>
              <a:t>from the lender, and is obligated to </a:t>
            </a:r>
            <a:r>
              <a:rPr lang="en-US" sz="1800" i="1" dirty="0" smtClean="0">
                <a:solidFill>
                  <a:srgbClr val="FF0000"/>
                </a:solidFill>
                <a:latin typeface="+mn-lt"/>
              </a:rPr>
              <a:t>repay</a:t>
            </a:r>
            <a:r>
              <a:rPr lang="en-US" sz="1800" dirty="0">
                <a:latin typeface="+mn-lt"/>
              </a:rPr>
              <a:t> an equal amount of money to the lender at a later </a:t>
            </a:r>
            <a:r>
              <a:rPr lang="en-US" sz="1800" dirty="0" smtClean="0">
                <a:latin typeface="+mn-lt"/>
              </a:rPr>
              <a:t>time.  Typically</a:t>
            </a:r>
            <a:r>
              <a:rPr lang="en-US" sz="1800" dirty="0">
                <a:latin typeface="+mn-lt"/>
              </a:rPr>
              <a:t>, the money is paid back in </a:t>
            </a:r>
            <a:r>
              <a:rPr lang="en-US" sz="1800" dirty="0" smtClean="0">
                <a:latin typeface="+mn-lt"/>
              </a:rPr>
              <a:t>regular </a:t>
            </a:r>
            <a:r>
              <a:rPr lang="en-US" sz="1800" i="1" dirty="0" smtClean="0">
                <a:solidFill>
                  <a:srgbClr val="FF0000"/>
                </a:solidFill>
                <a:latin typeface="+mn-lt"/>
              </a:rPr>
              <a:t>installments</a:t>
            </a:r>
            <a:r>
              <a:rPr lang="en-US" sz="1800" dirty="0">
                <a:latin typeface="+mn-lt"/>
              </a:rPr>
              <a:t>, or partial </a:t>
            </a:r>
            <a:r>
              <a:rPr lang="en-US" sz="1800" dirty="0" smtClean="0">
                <a:latin typeface="+mn-lt"/>
              </a:rPr>
              <a:t>repayments.</a:t>
            </a:r>
          </a:p>
          <a:p>
            <a:pPr marL="0" lvl="0" indent="0">
              <a:buNone/>
            </a:pPr>
            <a:endParaRPr lang="en-US" sz="1800" dirty="0">
              <a:latin typeface="+mn-lt"/>
            </a:endParaRPr>
          </a:p>
          <a:p>
            <a:pPr marL="0" lvl="0" indent="0">
              <a:buNone/>
            </a:pPr>
            <a:r>
              <a:rPr lang="en-US" sz="1800" dirty="0">
                <a:latin typeface="+mn-lt"/>
              </a:rPr>
              <a:t>The loan is generally provided at a cost, referred to as </a:t>
            </a:r>
            <a:r>
              <a:rPr lang="en-US" sz="1800" i="1" dirty="0">
                <a:solidFill>
                  <a:srgbClr val="FF0000"/>
                </a:solidFill>
                <a:latin typeface="+mn-lt"/>
              </a:rPr>
              <a:t>interest</a:t>
            </a:r>
            <a:r>
              <a:rPr lang="en-US" sz="1800" dirty="0">
                <a:latin typeface="+mn-lt"/>
              </a:rPr>
              <a:t> on the </a:t>
            </a:r>
            <a:r>
              <a:rPr lang="en-US" sz="1800" dirty="0" smtClean="0">
                <a:latin typeface="+mn-lt"/>
              </a:rPr>
              <a:t>debt. </a:t>
            </a:r>
            <a:r>
              <a:rPr lang="en-US" sz="1800" dirty="0">
                <a:latin typeface="+mn-lt"/>
              </a:rPr>
              <a:t>In a legal loan, each of these obligations and restrictions is enforced by contract, which can also place the borrower under additional restrictions known as </a:t>
            </a:r>
            <a:r>
              <a:rPr lang="en-US" sz="1800" i="1" dirty="0">
                <a:solidFill>
                  <a:srgbClr val="FF0000"/>
                </a:solidFill>
                <a:latin typeface="+mn-lt"/>
              </a:rPr>
              <a:t>loan covenants</a:t>
            </a:r>
            <a:r>
              <a:rPr lang="en-US" sz="1800" dirty="0">
                <a:latin typeface="+mn-lt"/>
              </a:rPr>
              <a:t>. </a:t>
            </a:r>
            <a:endParaRPr lang="en-US" sz="1800" dirty="0" smtClean="0">
              <a:latin typeface="+mn-lt"/>
            </a:endParaRPr>
          </a:p>
          <a:p>
            <a:pPr marL="0" lvl="0" indent="0">
              <a:buNone/>
            </a:pPr>
            <a:endParaRPr lang="en-US" sz="1800" dirty="0" smtClean="0">
              <a:latin typeface="+mn-lt"/>
            </a:endParaRPr>
          </a:p>
          <a:p>
            <a:pPr marL="0" lvl="0" indent="0">
              <a:buNone/>
            </a:pPr>
            <a:r>
              <a:rPr lang="en-US" sz="1800" i="1" dirty="0" smtClean="0">
                <a:latin typeface="+mn-lt"/>
              </a:rPr>
              <a:t>Kresge’s Social Investment Practice can provide debt with flexible </a:t>
            </a:r>
          </a:p>
          <a:p>
            <a:pPr marL="0" lvl="0" indent="0">
              <a:buNone/>
            </a:pPr>
            <a:r>
              <a:rPr lang="en-US" sz="1800" i="1" dirty="0" smtClean="0">
                <a:latin typeface="+mn-lt"/>
              </a:rPr>
              <a:t>structures including low-interest rates, interest-only periods, </a:t>
            </a:r>
          </a:p>
          <a:p>
            <a:pPr marL="0" lvl="0" indent="0">
              <a:buNone/>
            </a:pPr>
            <a:r>
              <a:rPr lang="en-US" sz="1800" i="1" dirty="0" smtClean="0">
                <a:latin typeface="+mn-lt"/>
              </a:rPr>
              <a:t>long terms, and performance-based pricing and </a:t>
            </a:r>
          </a:p>
          <a:p>
            <a:pPr marL="0" lvl="0" indent="0">
              <a:buNone/>
            </a:pPr>
            <a:r>
              <a:rPr lang="en-US" sz="1800" i="1" dirty="0" smtClean="0">
                <a:latin typeface="+mn-lt"/>
              </a:rPr>
              <a:t>repayment expectations.  </a:t>
            </a:r>
            <a:endParaRPr lang="en-US" sz="1800" i="1" dirty="0">
              <a:latin typeface="+mn-lt"/>
            </a:endParaRPr>
          </a:p>
          <a:p>
            <a:pPr marL="0" lvl="0" indent="0">
              <a:buNone/>
            </a:pPr>
            <a:endParaRPr lang="en-US" dirty="0" smtClean="0">
              <a:latin typeface="+mn-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pPr/>
              <a:t>29</a:t>
            </a:fld>
            <a:endParaRPr lang="en-US"/>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21908" y="4150897"/>
            <a:ext cx="2261935" cy="169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 Crossing – </a:t>
            </a:r>
            <a:r>
              <a:rPr lang="en-US" i="1" dirty="0" smtClean="0"/>
              <a:t>The Strong Families Fund</a:t>
            </a:r>
            <a:endParaRPr lang="en-US" dirty="0"/>
          </a:p>
        </p:txBody>
      </p:sp>
      <p:sp>
        <p:nvSpPr>
          <p:cNvPr id="4" name="Slide Number Placeholder 3"/>
          <p:cNvSpPr>
            <a:spLocks noGrp="1"/>
          </p:cNvSpPr>
          <p:nvPr>
            <p:ph type="sldNum" sz="quarter" idx="12"/>
          </p:nvPr>
        </p:nvSpPr>
        <p:spPr/>
        <p:txBody>
          <a:bodyPr/>
          <a:lstStyle/>
          <a:p>
            <a:fld id="{E9F6DB9A-8B8D-5E4A-92AC-B9084B81DED1}" type="slidenum">
              <a:rPr lang="en-US" smtClean="0"/>
              <a:pPr/>
              <a:t>3</a:t>
            </a:fld>
            <a:endParaRPr lang="en-US"/>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634" y="4353617"/>
            <a:ext cx="1695450" cy="1695450"/>
          </a:xfr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7255" y="3581221"/>
            <a:ext cx="1695450" cy="169545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3619" y="4397739"/>
            <a:ext cx="1695450" cy="169545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369" y="1541897"/>
            <a:ext cx="1695450" cy="169545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6221" y="1541897"/>
            <a:ext cx="1695450" cy="169545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52238" y="3565290"/>
            <a:ext cx="1695450" cy="1695450"/>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45894" y="1541897"/>
            <a:ext cx="1695450" cy="1695450"/>
          </a:xfrm>
          <a:prstGeom prst="rect">
            <a:avLst/>
          </a:prstGeom>
        </p:spPr>
      </p:pic>
    </p:spTree>
    <p:extLst>
      <p:ext uri="{BB962C8B-B14F-4D97-AF65-F5344CB8AC3E}">
        <p14:creationId xmlns:p14="http://schemas.microsoft.com/office/powerpoint/2010/main" val="4163814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Social Investment Tools – </a:t>
            </a:r>
            <a:r>
              <a:rPr lang="en-US" sz="2800" i="1" dirty="0" smtClean="0">
                <a:latin typeface="+mj-lt"/>
              </a:rPr>
              <a:t>Credit Enhancement</a:t>
            </a:r>
            <a:endParaRPr lang="en-US" sz="2800" dirty="0">
              <a:latin typeface="+mj-lt"/>
            </a:endParaRPr>
          </a:p>
        </p:txBody>
      </p:sp>
      <p:sp>
        <p:nvSpPr>
          <p:cNvPr id="3" name="Content Placeholder 2"/>
          <p:cNvSpPr>
            <a:spLocks noGrp="1"/>
          </p:cNvSpPr>
          <p:nvPr>
            <p:ph idx="1"/>
          </p:nvPr>
        </p:nvSpPr>
        <p:spPr>
          <a:xfrm>
            <a:off x="457200" y="1600200"/>
            <a:ext cx="6569242" cy="4525963"/>
          </a:xfrm>
        </p:spPr>
        <p:txBody>
          <a:bodyPr>
            <a:normAutofit/>
          </a:bodyPr>
          <a:lstStyle/>
          <a:p>
            <a:r>
              <a:rPr lang="en-US" sz="2000" dirty="0" smtClean="0">
                <a:latin typeface="+mn-lt"/>
              </a:rPr>
              <a:t>Credit enhancement is generally used </a:t>
            </a:r>
            <a:r>
              <a:rPr lang="en-US" sz="2000" dirty="0">
                <a:latin typeface="+mn-lt"/>
              </a:rPr>
              <a:t>to incentivize the </a:t>
            </a:r>
            <a:r>
              <a:rPr lang="en-US" sz="2000" dirty="0" smtClean="0">
                <a:latin typeface="+mn-lt"/>
              </a:rPr>
              <a:t>issuance </a:t>
            </a:r>
            <a:r>
              <a:rPr lang="en-US" sz="2000" dirty="0">
                <a:latin typeface="+mn-lt"/>
              </a:rPr>
              <a:t>of </a:t>
            </a:r>
            <a:r>
              <a:rPr lang="en-US" sz="2000" dirty="0" smtClean="0">
                <a:latin typeface="+mn-lt"/>
              </a:rPr>
              <a:t>debt or to obtain better terms for debt instruments. Through </a:t>
            </a:r>
            <a:r>
              <a:rPr lang="en-US" sz="2000" dirty="0">
                <a:latin typeface="+mn-lt"/>
              </a:rPr>
              <a:t>credit enhancement, the lender is provided with reassurance that the borrower will honor the </a:t>
            </a:r>
            <a:r>
              <a:rPr lang="en-US" sz="2000" dirty="0" smtClean="0">
                <a:latin typeface="+mn-lt"/>
              </a:rPr>
              <a:t>obligation.</a:t>
            </a:r>
          </a:p>
          <a:p>
            <a:endParaRPr lang="en-US" sz="2000" dirty="0">
              <a:latin typeface="+mn-lt"/>
            </a:endParaRPr>
          </a:p>
          <a:p>
            <a:r>
              <a:rPr lang="en-US" sz="2000" dirty="0" smtClean="0">
                <a:latin typeface="+mn-lt"/>
              </a:rPr>
              <a:t>Typical forms of credit enhancement include additional collateral, insurance, 3</a:t>
            </a:r>
            <a:r>
              <a:rPr lang="en-US" sz="2000" baseline="30000" dirty="0" smtClean="0">
                <a:latin typeface="+mn-lt"/>
              </a:rPr>
              <a:t>rd</a:t>
            </a:r>
            <a:r>
              <a:rPr lang="en-US" sz="2000" dirty="0" smtClean="0">
                <a:latin typeface="+mn-lt"/>
              </a:rPr>
              <a:t> party guarantees, subordinate debt, and loan loss reserves.</a:t>
            </a:r>
          </a:p>
          <a:p>
            <a:endParaRPr lang="en-US" sz="2000" dirty="0" smtClean="0">
              <a:latin typeface="+mn-lt"/>
            </a:endParaRPr>
          </a:p>
          <a:p>
            <a:r>
              <a:rPr lang="en-US" sz="1800" i="1" dirty="0" smtClean="0">
                <a:latin typeface="+mn-lt"/>
              </a:rPr>
              <a:t>Kresge’s Social Investment Practice can provide credit enhancement in the form of </a:t>
            </a:r>
            <a:r>
              <a:rPr lang="en-US" sz="1800" i="1" dirty="0" smtClean="0">
                <a:solidFill>
                  <a:srgbClr val="FF0000"/>
                </a:solidFill>
                <a:latin typeface="+mn-lt"/>
              </a:rPr>
              <a:t>subordinate debt </a:t>
            </a:r>
            <a:r>
              <a:rPr lang="en-US" sz="1800" i="1" dirty="0" smtClean="0">
                <a:latin typeface="+mn-lt"/>
              </a:rPr>
              <a:t>and </a:t>
            </a:r>
            <a:r>
              <a:rPr lang="en-US" sz="1800" i="1" dirty="0" smtClean="0">
                <a:solidFill>
                  <a:srgbClr val="FF0000"/>
                </a:solidFill>
                <a:latin typeface="+mn-lt"/>
              </a:rPr>
              <a:t>guarantees</a:t>
            </a:r>
            <a:r>
              <a:rPr lang="en-US" sz="1800" i="1" dirty="0" smtClean="0">
                <a:latin typeface="+mn-lt"/>
              </a:rPr>
              <a:t> while Programs can use grants to fund </a:t>
            </a:r>
            <a:r>
              <a:rPr lang="en-US" sz="1800" i="1" dirty="0" smtClean="0">
                <a:solidFill>
                  <a:srgbClr val="FF0000"/>
                </a:solidFill>
                <a:latin typeface="+mn-lt"/>
              </a:rPr>
              <a:t>loan loss reserves</a:t>
            </a:r>
            <a:r>
              <a:rPr lang="en-US" sz="1800" i="1" dirty="0" smtClean="0">
                <a:latin typeface="+mn-lt"/>
              </a:rPr>
              <a:t>.</a:t>
            </a:r>
            <a:endParaRPr lang="en-US" sz="1800" i="1" dirty="0">
              <a:latin typeface="+mn-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pPr/>
              <a:t>30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224" y="2616117"/>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440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Social Investment Tools - </a:t>
            </a:r>
            <a:r>
              <a:rPr lang="en-US" sz="2800" i="1" dirty="0" smtClean="0">
                <a:latin typeface="+mj-lt"/>
              </a:rPr>
              <a:t>Equity</a:t>
            </a:r>
            <a:endParaRPr lang="en-US" sz="2800" dirty="0">
              <a:latin typeface="+mj-lt"/>
            </a:endParaRPr>
          </a:p>
        </p:txBody>
      </p:sp>
      <p:sp>
        <p:nvSpPr>
          <p:cNvPr id="3" name="Content Placeholder 2"/>
          <p:cNvSpPr>
            <a:spLocks noGrp="1"/>
          </p:cNvSpPr>
          <p:nvPr>
            <p:ph idx="1"/>
          </p:nvPr>
        </p:nvSpPr>
        <p:spPr>
          <a:xfrm>
            <a:off x="457200" y="1600201"/>
            <a:ext cx="8229600" cy="2562726"/>
          </a:xfrm>
        </p:spPr>
        <p:txBody>
          <a:bodyPr/>
          <a:lstStyle/>
          <a:p>
            <a:r>
              <a:rPr lang="en-US" dirty="0" smtClean="0">
                <a:latin typeface="+mn-lt"/>
              </a:rPr>
              <a:t>An equity investment is an investment in a for-profit in exchange for a share in the ownership of the company.  In the event of a bankruptcy, liquidation, or other inability for the company to repay its investors, equity investors will be repaid last after all other obligations including loans, taxes, and operating expenses.</a:t>
            </a:r>
            <a:endParaRPr lang="en-US" dirty="0">
              <a:latin typeface="+mn-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pPr/>
              <a:t>31</a:t>
            </a:fld>
            <a:endParaRPr lang="en-US"/>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80639" y="3571542"/>
            <a:ext cx="3406161" cy="255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 y="4110188"/>
            <a:ext cx="4823439" cy="1477328"/>
          </a:xfrm>
          <a:prstGeom prst="rect">
            <a:avLst/>
          </a:prstGeom>
          <a:noFill/>
        </p:spPr>
        <p:txBody>
          <a:bodyPr wrap="square" rtlCol="0">
            <a:spAutoFit/>
          </a:bodyPr>
          <a:lstStyle/>
          <a:p>
            <a:r>
              <a:rPr lang="en-US" i="1" dirty="0" smtClean="0"/>
              <a:t>Kresge’s Social Investment Practice can make </a:t>
            </a:r>
            <a:r>
              <a:rPr lang="en-US" b="1" i="1" dirty="0" smtClean="0">
                <a:solidFill>
                  <a:srgbClr val="FF0000"/>
                </a:solidFill>
              </a:rPr>
              <a:t>equity investments </a:t>
            </a:r>
            <a:r>
              <a:rPr lang="en-US" i="1" dirty="0" smtClean="0"/>
              <a:t>in for-profit organizations in exchange for ownership shares.  Kresge/SIP can also make loans to for-profit organizations that may convert to equity under certain conditions.  </a:t>
            </a:r>
            <a:endParaRPr lang="en-US" i="1" dirty="0"/>
          </a:p>
        </p:txBody>
      </p:sp>
    </p:spTree>
    <p:extLst>
      <p:ext uri="{BB962C8B-B14F-4D97-AF65-F5344CB8AC3E}">
        <p14:creationId xmlns:p14="http://schemas.microsoft.com/office/powerpoint/2010/main" val="3237443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Colorado Coalition for the Homeless</a:t>
            </a:r>
            <a:endParaRPr lang="en-US" sz="2800" dirty="0">
              <a:latin typeface="+mj-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pPr/>
              <a:t>32</a:t>
            </a:fld>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999744" y="1305063"/>
            <a:ext cx="7184700" cy="4889588"/>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Woodward Corridor Investment Fund</a:t>
            </a:r>
            <a:endParaRPr lang="en-US" sz="2800" dirty="0">
              <a:latin typeface="+mj-lt"/>
            </a:endParaRPr>
          </a:p>
        </p:txBody>
      </p:sp>
      <p:sp>
        <p:nvSpPr>
          <p:cNvPr id="6" name="Slide Number Placeholder 5"/>
          <p:cNvSpPr>
            <a:spLocks noGrp="1"/>
          </p:cNvSpPr>
          <p:nvPr>
            <p:ph type="sldNum" sz="quarter" idx="12"/>
          </p:nvPr>
        </p:nvSpPr>
        <p:spPr/>
        <p:txBody>
          <a:bodyPr/>
          <a:lstStyle/>
          <a:p>
            <a:fld id="{E9F6DB9A-8B8D-5E4A-92AC-B9084B81DED1}" type="slidenum">
              <a:rPr lang="en-US" smtClean="0"/>
              <a:pPr/>
              <a:t>33</a:t>
            </a:fld>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178076" y="1600200"/>
            <a:ext cx="6787847" cy="4525963"/>
          </a:xfrm>
        </p:spPr>
      </p:pic>
    </p:spTree>
    <p:extLst>
      <p:ext uri="{BB962C8B-B14F-4D97-AF65-F5344CB8AC3E}">
        <p14:creationId xmlns:p14="http://schemas.microsoft.com/office/powerpoint/2010/main" val="3968933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Roca, Inc. </a:t>
            </a:r>
            <a:endParaRPr lang="en-US" sz="2800"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177528" y="1600200"/>
            <a:ext cx="6788944" cy="4525963"/>
          </a:xfrm>
        </p:spPr>
      </p:pic>
      <p:sp>
        <p:nvSpPr>
          <p:cNvPr id="4" name="Slide Number Placeholder 3"/>
          <p:cNvSpPr>
            <a:spLocks noGrp="1"/>
          </p:cNvSpPr>
          <p:nvPr>
            <p:ph type="sldNum" sz="quarter" idx="12"/>
          </p:nvPr>
        </p:nvSpPr>
        <p:spPr/>
        <p:txBody>
          <a:bodyPr/>
          <a:lstStyle/>
          <a:p>
            <a:fld id="{E9F6DB9A-8B8D-5E4A-92AC-B9084B81DED1}" type="slidenum">
              <a:rPr lang="en-US" smtClean="0"/>
              <a:pPr/>
              <a:t>34</a:t>
            </a:fld>
            <a:endParaRPr lang="en-US"/>
          </a:p>
        </p:txBody>
      </p:sp>
    </p:spTree>
    <p:extLst>
      <p:ext uri="{BB962C8B-B14F-4D97-AF65-F5344CB8AC3E}">
        <p14:creationId xmlns:p14="http://schemas.microsoft.com/office/powerpoint/2010/main" val="576475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2450663"/>
              </p:ext>
            </p:extLst>
          </p:nvPr>
        </p:nvGraphicFramePr>
        <p:xfrm>
          <a:off x="381000" y="1010648"/>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7B6C7F21-8047-4A12-96B6-C84A47221DDD}" type="slidenum">
              <a:rPr lang="en-US" smtClean="0"/>
              <a:pPr/>
              <a:t>35</a:t>
            </a:fld>
            <a:endParaRPr lang="en-US" dirty="0"/>
          </a:p>
        </p:txBody>
      </p:sp>
    </p:spTree>
    <p:extLst>
      <p:ext uri="{BB962C8B-B14F-4D97-AF65-F5344CB8AC3E}">
        <p14:creationId xmlns:p14="http://schemas.microsoft.com/office/powerpoint/2010/main" val="3326775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t>For More Information</a:t>
            </a:r>
            <a:endParaRPr lang="en-US" sz="2800" i="1" dirty="0"/>
          </a:p>
        </p:txBody>
      </p:sp>
      <p:sp>
        <p:nvSpPr>
          <p:cNvPr id="4" name="Content Placeholder 3"/>
          <p:cNvSpPr>
            <a:spLocks noGrp="1"/>
          </p:cNvSpPr>
          <p:nvPr>
            <p:ph sz="half" idx="2"/>
          </p:nvPr>
        </p:nvSpPr>
        <p:spPr>
          <a:xfrm>
            <a:off x="4244622" y="2641599"/>
            <a:ext cx="4718756" cy="3484563"/>
          </a:xfrm>
        </p:spPr>
        <p:txBody>
          <a:bodyPr>
            <a:normAutofit/>
          </a:bodyPr>
          <a:lstStyle/>
          <a:p>
            <a:pPr marL="0" indent="0">
              <a:buNone/>
            </a:pPr>
            <a:r>
              <a:rPr lang="en-US" sz="2400" b="1" dirty="0">
                <a:latin typeface="+mn-lt"/>
              </a:rPr>
              <a:t>Christine </a:t>
            </a:r>
            <a:r>
              <a:rPr lang="en-US" sz="2400" b="1" dirty="0" smtClean="0">
                <a:latin typeface="+mn-lt"/>
              </a:rPr>
              <a:t>Looney</a:t>
            </a:r>
          </a:p>
          <a:p>
            <a:pPr marL="0" indent="0">
              <a:buNone/>
            </a:pPr>
            <a:r>
              <a:rPr lang="en-US" sz="2400" dirty="0" smtClean="0">
                <a:latin typeface="+mn-lt"/>
              </a:rPr>
              <a:t>Senior Program Investment Officer</a:t>
            </a:r>
          </a:p>
          <a:p>
            <a:pPr marL="0" indent="0">
              <a:buNone/>
            </a:pPr>
            <a:r>
              <a:rPr lang="en-US" sz="2400" dirty="0" smtClean="0">
                <a:latin typeface="+mn-lt"/>
              </a:rPr>
              <a:t>Ford Foundation</a:t>
            </a:r>
            <a:endParaRPr lang="en-US" sz="2400" dirty="0">
              <a:latin typeface="+mn-lt"/>
            </a:endParaRPr>
          </a:p>
          <a:p>
            <a:pPr marL="0" indent="0">
              <a:buNone/>
            </a:pPr>
            <a:r>
              <a:rPr lang="en-US" sz="2400" u="sng" dirty="0">
                <a:latin typeface="+mn-lt"/>
                <a:hlinkClick r:id="rId2"/>
              </a:rPr>
              <a:t>c.looney@fordfoundation.org</a:t>
            </a:r>
            <a:endParaRPr lang="en-US" sz="2400" dirty="0">
              <a:latin typeface="+mn-lt"/>
            </a:endParaRPr>
          </a:p>
          <a:p>
            <a:pPr marL="0" indent="0">
              <a:buNone/>
            </a:pPr>
            <a:endParaRPr lang="en-US" dirty="0"/>
          </a:p>
        </p:txBody>
      </p:sp>
      <p:sp>
        <p:nvSpPr>
          <p:cNvPr id="3" name="Content Placeholder 2"/>
          <p:cNvSpPr>
            <a:spLocks noGrp="1"/>
          </p:cNvSpPr>
          <p:nvPr>
            <p:ph sz="half" idx="1"/>
          </p:nvPr>
        </p:nvSpPr>
        <p:spPr>
          <a:xfrm>
            <a:off x="457199" y="1600200"/>
            <a:ext cx="3787423" cy="4525963"/>
          </a:xfrm>
        </p:spPr>
        <p:txBody>
          <a:bodyPr>
            <a:normAutofit/>
          </a:bodyPr>
          <a:lstStyle/>
          <a:p>
            <a:pPr marL="0" indent="0" algn="ctr">
              <a:buNone/>
            </a:pPr>
            <a:endParaRPr lang="en-US" sz="3200" b="1" i="1" dirty="0" smtClean="0">
              <a:latin typeface="Bradley Hand ITC" panose="03070402050302030203" pitchFamily="66" charset="0"/>
            </a:endParaRPr>
          </a:p>
          <a:p>
            <a:endParaRPr lang="en-US" sz="2800" dirty="0" smtClean="0">
              <a:latin typeface="+mn-lt"/>
            </a:endParaRPr>
          </a:p>
          <a:p>
            <a:pPr marL="0" indent="0">
              <a:buNone/>
            </a:pPr>
            <a:r>
              <a:rPr lang="en-US" sz="2400" b="1" dirty="0" smtClean="0">
                <a:latin typeface="+mn-lt"/>
              </a:rPr>
              <a:t>Kim Dempsey</a:t>
            </a:r>
          </a:p>
          <a:p>
            <a:pPr marL="0" indent="0">
              <a:buNone/>
            </a:pPr>
            <a:r>
              <a:rPr lang="en-US" sz="2400" dirty="0" smtClean="0">
                <a:latin typeface="+mn-lt"/>
              </a:rPr>
              <a:t>Deputy Director</a:t>
            </a:r>
          </a:p>
          <a:p>
            <a:pPr marL="0" indent="0">
              <a:buNone/>
            </a:pPr>
            <a:r>
              <a:rPr lang="en-US" sz="2400" dirty="0" smtClean="0">
                <a:latin typeface="+mn-lt"/>
              </a:rPr>
              <a:t>Social Investments Practice</a:t>
            </a:r>
          </a:p>
          <a:p>
            <a:pPr marL="0" indent="0">
              <a:buNone/>
            </a:pPr>
            <a:r>
              <a:rPr lang="en-US" sz="2400" dirty="0" smtClean="0">
                <a:latin typeface="+mn-lt"/>
              </a:rPr>
              <a:t>Kresge Foundation</a:t>
            </a:r>
          </a:p>
          <a:p>
            <a:pPr marL="0" indent="0">
              <a:buNone/>
            </a:pPr>
            <a:r>
              <a:rPr lang="en-US" sz="2400" dirty="0" smtClean="0">
                <a:latin typeface="+mn-lt"/>
                <a:hlinkClick r:id="rId3"/>
              </a:rPr>
              <a:t>kidempsey@kresge.org</a:t>
            </a:r>
            <a:endParaRPr lang="en-US" sz="2400" dirty="0" smtClean="0">
              <a:latin typeface="+mn-lt"/>
            </a:endParaRPr>
          </a:p>
          <a:p>
            <a:pPr marL="0" indent="0">
              <a:buNone/>
            </a:pPr>
            <a:endParaRPr lang="en-US" sz="2000" dirty="0">
              <a:latin typeface="+mn-lt"/>
            </a:endParaRPr>
          </a:p>
          <a:p>
            <a:endParaRPr lang="en-US" sz="2000" dirty="0" smtClean="0">
              <a:latin typeface="+mn-lt"/>
            </a:endParaRPr>
          </a:p>
          <a:p>
            <a:endParaRPr lang="en-US" dirty="0"/>
          </a:p>
        </p:txBody>
      </p:sp>
      <p:sp>
        <p:nvSpPr>
          <p:cNvPr id="5" name="Slide Number Placeholder 4"/>
          <p:cNvSpPr>
            <a:spLocks noGrp="1"/>
          </p:cNvSpPr>
          <p:nvPr>
            <p:ph type="sldNum" sz="quarter" idx="12"/>
          </p:nvPr>
        </p:nvSpPr>
        <p:spPr/>
        <p:txBody>
          <a:bodyPr/>
          <a:lstStyle/>
          <a:p>
            <a:fld id="{E9F6DB9A-8B8D-5E4A-92AC-B9084B81DED1}" type="slidenum">
              <a:rPr lang="en-US" smtClean="0"/>
              <a:pPr/>
              <a:t>36</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americanprogress.org/wp-content/uploads/2014/10/FDIC-webfigs1.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3625"/>
            <a:ext cx="8336280" cy="53371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206375"/>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smtClean="0">
                <a:solidFill>
                  <a:prstClr val="black"/>
                </a:solidFill>
              </a:rPr>
              <a:t>Core Innovation Capital - VC</a:t>
            </a:r>
            <a:endParaRPr lang="en-US" u="sng" dirty="0">
              <a:solidFill>
                <a:prstClr val="black"/>
              </a:solidFill>
            </a:endParaRPr>
          </a:p>
        </p:txBody>
      </p:sp>
    </p:spTree>
    <p:extLst>
      <p:ext uri="{BB962C8B-B14F-4D97-AF65-F5344CB8AC3E}">
        <p14:creationId xmlns:p14="http://schemas.microsoft.com/office/powerpoint/2010/main" val="3650771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Content Placeholder 4" descr="Franklin1877.jpeg"/>
          <p:cNvPicPr>
            <a:picLocks noChangeAspect="1"/>
          </p:cNvPicPr>
          <p:nvPr/>
        </p:nvPicPr>
        <p:blipFill>
          <a:blip r:embed="rId3" cstate="email">
            <a:extLst>
              <a:ext uri="{28A0092B-C50C-407E-A947-70E740481C1C}">
                <a14:useLocalDpi xmlns:a14="http://schemas.microsoft.com/office/drawing/2010/main" val="0"/>
              </a:ext>
            </a:extLst>
          </a:blip>
          <a:srcRect l="-48994" r="-48994"/>
          <a:stretch>
            <a:fillRect/>
          </a:stretch>
        </p:blipFill>
        <p:spPr bwMode="auto">
          <a:xfrm>
            <a:off x="722313" y="1308453"/>
            <a:ext cx="7935912"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latin typeface="+mj-lt"/>
              </a:rPr>
              <a:t>What is impact investing?</a:t>
            </a:r>
            <a:endParaRPr lang="en-US" sz="3200" dirty="0">
              <a:latin typeface="+mj-lt"/>
            </a:endParaRPr>
          </a:p>
        </p:txBody>
      </p:sp>
      <p:sp>
        <p:nvSpPr>
          <p:cNvPr id="3" name="Content Placeholder 2"/>
          <p:cNvSpPr>
            <a:spLocks noGrp="1"/>
          </p:cNvSpPr>
          <p:nvPr>
            <p:ph sz="half" idx="1"/>
          </p:nvPr>
        </p:nvSpPr>
        <p:spPr>
          <a:xfrm>
            <a:off x="570089" y="2768247"/>
            <a:ext cx="5345289" cy="3357915"/>
          </a:xfrm>
        </p:spPr>
        <p:txBody>
          <a:bodyPr>
            <a:normAutofit/>
          </a:bodyPr>
          <a:lstStyle/>
          <a:p>
            <a:r>
              <a:rPr lang="en-US" dirty="0" smtClean="0">
                <a:latin typeface="Calibri"/>
                <a:cs typeface="Calibri"/>
              </a:rPr>
              <a:t>Program-related investments (PRIs)</a:t>
            </a:r>
          </a:p>
          <a:p>
            <a:r>
              <a:rPr lang="en-US" dirty="0">
                <a:latin typeface="Calibri"/>
                <a:cs typeface="Calibri"/>
              </a:rPr>
              <a:t>Other investments for social or environmental </a:t>
            </a:r>
            <a:r>
              <a:rPr lang="en-US" dirty="0" smtClean="0">
                <a:latin typeface="Calibri"/>
                <a:cs typeface="Calibri"/>
              </a:rPr>
              <a:t>mission</a:t>
            </a:r>
          </a:p>
          <a:p>
            <a:pPr marL="0" indent="0">
              <a:buNone/>
            </a:pPr>
            <a:r>
              <a:rPr lang="en-US" sz="2400" dirty="0">
                <a:latin typeface="Calibri"/>
                <a:cs typeface="Calibri"/>
              </a:rPr>
              <a:t>	</a:t>
            </a:r>
            <a:r>
              <a:rPr lang="en-US" sz="2400" i="1" dirty="0" smtClean="0">
                <a:latin typeface="Calibri"/>
                <a:cs typeface="Calibri"/>
              </a:rPr>
              <a:t>Sometimes </a:t>
            </a:r>
            <a:r>
              <a:rPr lang="en-US" sz="2400" i="1" dirty="0">
                <a:latin typeface="Calibri"/>
                <a:cs typeface="Calibri"/>
              </a:rPr>
              <a:t>called</a:t>
            </a:r>
          </a:p>
          <a:p>
            <a:pPr lvl="2"/>
            <a:r>
              <a:rPr lang="en-US" sz="1800" i="1" dirty="0">
                <a:latin typeface="Calibri"/>
                <a:cs typeface="Calibri"/>
              </a:rPr>
              <a:t>Mission-driven</a:t>
            </a:r>
          </a:p>
          <a:p>
            <a:pPr lvl="2"/>
            <a:r>
              <a:rPr lang="en-US" sz="1800" i="1" dirty="0" smtClean="0">
                <a:latin typeface="Calibri"/>
                <a:cs typeface="Calibri"/>
              </a:rPr>
              <a:t>Mission-related (MRIs)</a:t>
            </a:r>
            <a:endParaRPr lang="en-US" sz="1800" i="1" dirty="0">
              <a:latin typeface="Calibri"/>
              <a:cs typeface="Calibri"/>
            </a:endParaRPr>
          </a:p>
          <a:p>
            <a:pPr lvl="2"/>
            <a:r>
              <a:rPr lang="en-US" sz="1800" i="1" dirty="0">
                <a:latin typeface="Calibri"/>
                <a:cs typeface="Calibri"/>
              </a:rPr>
              <a:t>Impact</a:t>
            </a:r>
          </a:p>
          <a:p>
            <a:endParaRPr lang="en-US" dirty="0" smtClean="0">
              <a:latin typeface="Calibri"/>
              <a:cs typeface="Calibri"/>
            </a:endParaRPr>
          </a:p>
        </p:txBody>
      </p:sp>
      <p:sp>
        <p:nvSpPr>
          <p:cNvPr id="9" name="Slide Number Placeholder 8"/>
          <p:cNvSpPr>
            <a:spLocks noGrp="1"/>
          </p:cNvSpPr>
          <p:nvPr>
            <p:ph type="sldNum" sz="quarter" idx="12"/>
          </p:nvPr>
        </p:nvSpPr>
        <p:spPr/>
        <p:txBody>
          <a:bodyPr/>
          <a:lstStyle/>
          <a:p>
            <a:fld id="{CC821A1C-FA2F-45CB-8FFF-7251BB0E11AB}" type="slidenum">
              <a:rPr lang="en-US" smtClean="0"/>
              <a:pPr/>
              <a:t>6</a:t>
            </a:fld>
            <a:endParaRPr lang="en-US"/>
          </a:p>
        </p:txBody>
      </p:sp>
      <p:sp>
        <p:nvSpPr>
          <p:cNvPr id="5" name="Title 1"/>
          <p:cNvSpPr txBox="1">
            <a:spLocks/>
          </p:cNvSpPr>
          <p:nvPr/>
        </p:nvSpPr>
        <p:spPr>
          <a:xfrm>
            <a:off x="771061" y="1573268"/>
            <a:ext cx="7915739" cy="16550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cap="all">
                <a:solidFill>
                  <a:srgbClr val="3399CC"/>
                </a:solidFill>
                <a:latin typeface="Arial"/>
                <a:ea typeface="+mj-ea"/>
                <a:cs typeface="Arial"/>
              </a:defRPr>
            </a:lvl1pPr>
          </a:lstStyle>
          <a:p>
            <a:endParaRPr lang="en-US" sz="1800" dirty="0"/>
          </a:p>
        </p:txBody>
      </p:sp>
      <p:sp>
        <p:nvSpPr>
          <p:cNvPr id="6" name="Rectangle 5"/>
          <p:cNvSpPr/>
          <p:nvPr/>
        </p:nvSpPr>
        <p:spPr>
          <a:xfrm>
            <a:off x="690330" y="1347492"/>
            <a:ext cx="7915739" cy="1292662"/>
          </a:xfrm>
          <a:prstGeom prst="rect">
            <a:avLst/>
          </a:prstGeom>
        </p:spPr>
        <p:txBody>
          <a:bodyPr wrap="square">
            <a:spAutoFit/>
          </a:bodyPr>
          <a:lstStyle/>
          <a:p>
            <a:r>
              <a:rPr lang="en-US" sz="2600" i="1" dirty="0" smtClean="0"/>
              <a:t>Impact investments include </a:t>
            </a:r>
            <a:r>
              <a:rPr lang="en-US" sz="2600" i="1" dirty="0"/>
              <a:t>any type of investment that is intended and designed to generate both a measurable social or environmental benefit and a financial return. </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24587" y="2662730"/>
            <a:ext cx="2462213"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392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p:txBody>
          <a:bodyPr>
            <a:normAutofit/>
          </a:bodyPr>
          <a:lstStyle/>
          <a:p>
            <a:r>
              <a:rPr lang="en-US" altLang="en-US" sz="2800" dirty="0" smtClean="0">
                <a:latin typeface="+mn-lt"/>
              </a:rPr>
              <a:t>Impact Investment Continuum </a:t>
            </a:r>
          </a:p>
        </p:txBody>
      </p:sp>
      <p:sp>
        <p:nvSpPr>
          <p:cNvPr id="10" name="Rectangle 9"/>
          <p:cNvSpPr/>
          <p:nvPr/>
        </p:nvSpPr>
        <p:spPr>
          <a:xfrm>
            <a:off x="1885950" y="3667125"/>
            <a:ext cx="4497388" cy="619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256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1571624"/>
            <a:ext cx="8039873" cy="382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28"/>
          <p:cNvSpPr>
            <a:spLocks/>
          </p:cNvSpPr>
          <p:nvPr/>
        </p:nvSpPr>
        <p:spPr bwMode="auto">
          <a:xfrm>
            <a:off x="6208888" y="6019800"/>
            <a:ext cx="250249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eaLnBrk="1" hangingPunct="1"/>
            <a:r>
              <a:rPr lang="en-US" altLang="en-US" sz="1200" dirty="0">
                <a:latin typeface="Georgia" pitchFamily="18" charset="0"/>
              </a:rPr>
              <a:t>Source: The F.B. Heron </a:t>
            </a:r>
            <a:r>
              <a:rPr lang="en-US" altLang="en-US" sz="1200" dirty="0" smtClean="0">
                <a:latin typeface="Georgia" pitchFamily="18" charset="0"/>
              </a:rPr>
              <a:t>Foundation</a:t>
            </a:r>
            <a:endParaRPr lang="en-US" altLang="en-US" sz="1200" dirty="0">
              <a:latin typeface="Georgia" pitchFamily="18" charset="0"/>
            </a:endParaRPr>
          </a:p>
        </p:txBody>
      </p:sp>
      <p:sp>
        <p:nvSpPr>
          <p:cNvPr id="3" name="Slide Number Placeholder 2"/>
          <p:cNvSpPr>
            <a:spLocks noGrp="1"/>
          </p:cNvSpPr>
          <p:nvPr>
            <p:ph type="sldNum" sz="quarter" idx="12"/>
          </p:nvPr>
        </p:nvSpPr>
        <p:spPr/>
        <p:txBody>
          <a:bodyPr/>
          <a:lstStyle/>
          <a:p>
            <a:fld id="{E9F6DB9A-8B8D-5E4A-92AC-B9084B81DED1}"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j-lt"/>
              </a:rPr>
              <a:t>Foundation</a:t>
            </a:r>
            <a:r>
              <a:rPr lang="en-US" sz="2800" dirty="0" smtClean="0">
                <a:latin typeface="+mj-lt"/>
              </a:rPr>
              <a:t> Investments</a:t>
            </a:r>
            <a:endParaRPr lang="en-US" sz="2800" dirty="0">
              <a:latin typeface="+mj-lt"/>
            </a:endParaRPr>
          </a:p>
        </p:txBody>
      </p:sp>
      <p:sp>
        <p:nvSpPr>
          <p:cNvPr id="3" name="Content Placeholder 2"/>
          <p:cNvSpPr>
            <a:spLocks noGrp="1"/>
          </p:cNvSpPr>
          <p:nvPr>
            <p:ph idx="1"/>
          </p:nvPr>
        </p:nvSpPr>
        <p:spPr/>
        <p:txBody>
          <a:bodyPr/>
          <a:lstStyle/>
          <a:p>
            <a:endParaRPr lang="en-US" dirty="0"/>
          </a:p>
        </p:txBody>
      </p:sp>
      <p:sp>
        <p:nvSpPr>
          <p:cNvPr id="15361"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fld id="{6539DEE1-0845-42E7-849D-52EB13CC0CAD}" type="slidenum">
              <a:rPr lang="en-US" altLang="en-US" sz="1600">
                <a:solidFill>
                  <a:srgbClr val="FFFFFF"/>
                </a:solidFill>
              </a:rPr>
              <a:pPr/>
              <a:t>8</a:t>
            </a:fld>
            <a:endParaRPr lang="en-US" altLang="en-US" sz="1600">
              <a:solidFill>
                <a:srgbClr val="FFFFFF"/>
              </a:solidFill>
            </a:endParaRPr>
          </a:p>
        </p:txBody>
      </p:sp>
      <p:sp>
        <p:nvSpPr>
          <p:cNvPr id="4101" name="AutoShape 4"/>
          <p:cNvSpPr>
            <a:spLocks noChangeArrowheads="1"/>
          </p:cNvSpPr>
          <p:nvPr/>
        </p:nvSpPr>
        <p:spPr bwMode="auto">
          <a:xfrm>
            <a:off x="457200" y="1716088"/>
            <a:ext cx="2286000" cy="3124200"/>
          </a:xfrm>
          <a:prstGeom prst="flowChartProcess">
            <a:avLst/>
          </a:prstGeom>
          <a:solidFill>
            <a:schemeClr val="accent6">
              <a:lumMod val="60000"/>
              <a:lumOff val="40000"/>
            </a:schemeClr>
          </a:solidFill>
          <a:ln>
            <a:noFill/>
          </a:ln>
        </p:spPr>
        <p:txBody>
          <a:bodyPr wrap="none" anchor="ctr"/>
          <a:lstStyle/>
          <a:p>
            <a:pPr>
              <a:defRPr/>
            </a:pPr>
            <a:endParaRPr lang="en-US">
              <a:latin typeface="Times New Roman" pitchFamily="18" charset="0"/>
              <a:ea typeface="ＭＳ Ｐゴシック" pitchFamily="28" charset="-128"/>
            </a:endParaRPr>
          </a:p>
        </p:txBody>
      </p:sp>
      <p:sp>
        <p:nvSpPr>
          <p:cNvPr id="4105" name="AutoShape 5"/>
          <p:cNvSpPr>
            <a:spLocks noChangeArrowheads="1"/>
          </p:cNvSpPr>
          <p:nvPr/>
        </p:nvSpPr>
        <p:spPr bwMode="auto">
          <a:xfrm>
            <a:off x="6384925" y="1716088"/>
            <a:ext cx="2286000" cy="3124200"/>
          </a:xfrm>
          <a:prstGeom prst="flowChartProcess">
            <a:avLst/>
          </a:prstGeom>
          <a:solidFill>
            <a:schemeClr val="bg2">
              <a:lumMod val="75000"/>
            </a:schemeClr>
          </a:solidFill>
          <a:ln>
            <a:noFill/>
          </a:ln>
        </p:spPr>
        <p:txBody>
          <a:bodyPr wrap="none" anchor="ctr"/>
          <a:lstStyle/>
          <a:p>
            <a:pPr>
              <a:defRPr/>
            </a:pPr>
            <a:endParaRPr lang="en-US">
              <a:latin typeface="Times New Roman" pitchFamily="18" charset="0"/>
              <a:ea typeface="ＭＳ Ｐゴシック" pitchFamily="28" charset="-128"/>
            </a:endParaRPr>
          </a:p>
        </p:txBody>
      </p:sp>
      <p:sp>
        <p:nvSpPr>
          <p:cNvPr id="15365" name="Text Box 6"/>
          <p:cNvSpPr txBox="1">
            <a:spLocks noChangeArrowheads="1"/>
          </p:cNvSpPr>
          <p:nvPr/>
        </p:nvSpPr>
        <p:spPr bwMode="auto">
          <a:xfrm>
            <a:off x="6400800" y="2805113"/>
            <a:ext cx="228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algn="ctr">
              <a:spcBef>
                <a:spcPct val="50000"/>
              </a:spcBef>
            </a:pPr>
            <a:r>
              <a:rPr lang="en-US" altLang="en-US" sz="2800" dirty="0">
                <a:solidFill>
                  <a:srgbClr val="000000"/>
                </a:solidFill>
                <a:latin typeface="+mn-lt"/>
              </a:rPr>
              <a:t>Endowment</a:t>
            </a:r>
            <a:r>
              <a:rPr lang="en-US" altLang="en-US" sz="2800" dirty="0">
                <a:solidFill>
                  <a:srgbClr val="000000"/>
                </a:solidFill>
                <a:latin typeface="Georgia" pitchFamily="18" charset="0"/>
              </a:rPr>
              <a:t> </a:t>
            </a:r>
            <a:r>
              <a:rPr lang="en-US" altLang="en-US" sz="2800" dirty="0">
                <a:solidFill>
                  <a:srgbClr val="000000"/>
                </a:solidFill>
                <a:latin typeface="+mn-lt"/>
              </a:rPr>
              <a:t>Investments</a:t>
            </a:r>
          </a:p>
        </p:txBody>
      </p:sp>
      <p:sp>
        <p:nvSpPr>
          <p:cNvPr id="15366" name="Text Box 7"/>
          <p:cNvSpPr txBox="1">
            <a:spLocks noChangeArrowheads="1"/>
          </p:cNvSpPr>
          <p:nvPr/>
        </p:nvSpPr>
        <p:spPr bwMode="auto">
          <a:xfrm>
            <a:off x="457200" y="30480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algn="ctr">
              <a:spcBef>
                <a:spcPct val="50000"/>
              </a:spcBef>
            </a:pPr>
            <a:r>
              <a:rPr lang="en-US" altLang="en-US" sz="2800" dirty="0">
                <a:solidFill>
                  <a:srgbClr val="000000"/>
                </a:solidFill>
                <a:latin typeface="+mn-lt"/>
              </a:rPr>
              <a:t>Grants</a:t>
            </a:r>
          </a:p>
        </p:txBody>
      </p:sp>
      <p:sp>
        <p:nvSpPr>
          <p:cNvPr id="15367" name="Rectangle 8"/>
          <p:cNvSpPr>
            <a:spLocks noChangeArrowheads="1"/>
          </p:cNvSpPr>
          <p:nvPr/>
        </p:nvSpPr>
        <p:spPr bwMode="auto">
          <a:xfrm>
            <a:off x="3124200" y="1716088"/>
            <a:ext cx="2743200" cy="3124200"/>
          </a:xfrm>
          <a:prstGeom prst="rect">
            <a:avLst/>
          </a:prstGeom>
          <a:solidFill>
            <a:srgbClr val="F2F6C4"/>
          </a:solidFill>
          <a:ln w="3175">
            <a:solidFill>
              <a:srgbClr val="B2B2B2"/>
            </a:solidFill>
            <a:miter lim="800000"/>
            <a:headEnd/>
            <a:tailEnd/>
          </a:ln>
        </p:spPr>
        <p:txBody>
          <a:bodyPr wrap="none" anchor="ct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endParaRPr lang="en-US" altLang="en-US" sz="1800">
              <a:latin typeface="Times New Roman" pitchFamily="18" charset="0"/>
            </a:endParaRPr>
          </a:p>
        </p:txBody>
      </p:sp>
      <p:sp>
        <p:nvSpPr>
          <p:cNvPr id="15368" name="Text Box 9"/>
          <p:cNvSpPr txBox="1">
            <a:spLocks noChangeArrowheads="1"/>
          </p:cNvSpPr>
          <p:nvPr/>
        </p:nvSpPr>
        <p:spPr bwMode="auto">
          <a:xfrm>
            <a:off x="3429000" y="2521789"/>
            <a:ext cx="2133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algn="ctr">
              <a:spcBef>
                <a:spcPct val="50000"/>
              </a:spcBef>
            </a:pPr>
            <a:r>
              <a:rPr lang="en-US" altLang="en-US" sz="2800" dirty="0">
                <a:solidFill>
                  <a:srgbClr val="000000"/>
                </a:solidFill>
                <a:latin typeface="+mn-lt"/>
              </a:rPr>
              <a:t>Mission or Social Investments</a:t>
            </a:r>
          </a:p>
        </p:txBody>
      </p:sp>
      <p:cxnSp>
        <p:nvCxnSpPr>
          <p:cNvPr id="15369" name="AutoShape 10"/>
          <p:cNvCxnSpPr>
            <a:cxnSpLocks noChangeShapeType="1"/>
          </p:cNvCxnSpPr>
          <p:nvPr/>
        </p:nvCxnSpPr>
        <p:spPr bwMode="auto">
          <a:xfrm>
            <a:off x="268288" y="6096000"/>
            <a:ext cx="4360862" cy="0"/>
          </a:xfrm>
          <a:prstGeom prst="straightConnector1">
            <a:avLst/>
          </a:prstGeom>
          <a:noFill/>
          <a:ln w="38100">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cxnSp>
        <p:nvCxnSpPr>
          <p:cNvPr id="15370" name="AutoShape 11"/>
          <p:cNvCxnSpPr>
            <a:cxnSpLocks noChangeShapeType="1"/>
          </p:cNvCxnSpPr>
          <p:nvPr/>
        </p:nvCxnSpPr>
        <p:spPr bwMode="auto">
          <a:xfrm>
            <a:off x="4495800" y="5257800"/>
            <a:ext cx="4360863" cy="0"/>
          </a:xfrm>
          <a:prstGeom prst="straightConnector1">
            <a:avLst/>
          </a:prstGeom>
          <a:noFill/>
          <a:ln w="38100">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sp>
        <p:nvSpPr>
          <p:cNvPr id="15371" name="Text Box 12"/>
          <p:cNvSpPr txBox="1">
            <a:spLocks noChangeArrowheads="1"/>
          </p:cNvSpPr>
          <p:nvPr/>
        </p:nvSpPr>
        <p:spPr bwMode="auto">
          <a:xfrm>
            <a:off x="1371600" y="5541963"/>
            <a:ext cx="31242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anchor="ctr">
            <a:spAutoFit/>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algn="ctr">
              <a:spcBef>
                <a:spcPct val="50000"/>
              </a:spcBef>
            </a:pPr>
            <a:r>
              <a:rPr lang="en-US" altLang="en-US" sz="2000" dirty="0">
                <a:solidFill>
                  <a:srgbClr val="000000"/>
                </a:solidFill>
                <a:latin typeface="+mn-lt"/>
              </a:rPr>
              <a:t>Programmatic Returns</a:t>
            </a:r>
          </a:p>
        </p:txBody>
      </p:sp>
      <p:sp>
        <p:nvSpPr>
          <p:cNvPr id="15372" name="Text Box 13"/>
          <p:cNvSpPr txBox="1">
            <a:spLocks noChangeArrowheads="1"/>
          </p:cNvSpPr>
          <p:nvPr/>
        </p:nvSpPr>
        <p:spPr bwMode="auto">
          <a:xfrm>
            <a:off x="4914900" y="5438775"/>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anchor="ctr">
            <a:spAutoFit/>
          </a:bodyPr>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algn="ctr">
              <a:spcBef>
                <a:spcPct val="50000"/>
              </a:spcBef>
            </a:pPr>
            <a:r>
              <a:rPr lang="en-US" altLang="en-US" sz="2000" dirty="0">
                <a:solidFill>
                  <a:srgbClr val="000000"/>
                </a:solidFill>
                <a:latin typeface="+mn-lt"/>
              </a:rPr>
              <a:t>Financial Returns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pPr eaLnBrk="1" hangingPunct="1"/>
            <a:r>
              <a:rPr lang="en-US" altLang="en-US" sz="2600" dirty="0" smtClean="0">
                <a:latin typeface="+mj-lt"/>
              </a:rPr>
              <a:t>Social + Financial (or Environmental) Gain = </a:t>
            </a:r>
            <a:br>
              <a:rPr lang="en-US" altLang="en-US" sz="2600" dirty="0" smtClean="0">
                <a:latin typeface="+mj-lt"/>
              </a:rPr>
            </a:br>
            <a:r>
              <a:rPr lang="en-US" altLang="en-US" sz="2600" dirty="0" smtClean="0">
                <a:latin typeface="+mj-lt"/>
              </a:rPr>
              <a:t>Investing for Impact</a:t>
            </a:r>
          </a:p>
        </p:txBody>
      </p:sp>
      <p:pic>
        <p:nvPicPr>
          <p:cNvPr id="8195"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657350"/>
            <a:ext cx="9144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E9F6DB9A-8B8D-5E4A-92AC-B9084B81DED1}" type="slidenum">
              <a:rPr lang="en-US" smtClean="0"/>
              <a:pPr/>
              <a:t>9</a:t>
            </a:fld>
            <a:endParaRPr lang="en-US"/>
          </a:p>
        </p:txBody>
      </p:sp>
      <p:sp>
        <p:nvSpPr>
          <p:cNvPr id="7" name="Rectangle 128"/>
          <p:cNvSpPr>
            <a:spLocks/>
          </p:cNvSpPr>
          <p:nvPr/>
        </p:nvSpPr>
        <p:spPr bwMode="auto">
          <a:xfrm>
            <a:off x="6487066" y="6104443"/>
            <a:ext cx="250166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2400">
                <a:solidFill>
                  <a:schemeClr val="tx1"/>
                </a:solidFill>
                <a:latin typeface="HelveticaNeueLT Std Lt" pitchFamily="34" charset="0"/>
                <a:ea typeface="MS PGothic" pitchFamily="34" charset="-128"/>
              </a:defRPr>
            </a:lvl1pPr>
            <a:lvl2pPr marL="742950" indent="-285750">
              <a:defRPr sz="2400">
                <a:solidFill>
                  <a:schemeClr val="tx1"/>
                </a:solidFill>
                <a:latin typeface="HelveticaNeueLT Std Lt" pitchFamily="34" charset="0"/>
                <a:ea typeface="MS PGothic" pitchFamily="34" charset="-128"/>
              </a:defRPr>
            </a:lvl2pPr>
            <a:lvl3pPr marL="1143000" indent="-228600">
              <a:defRPr sz="2400">
                <a:solidFill>
                  <a:schemeClr val="tx1"/>
                </a:solidFill>
                <a:latin typeface="HelveticaNeueLT Std Lt" pitchFamily="34" charset="0"/>
                <a:ea typeface="MS PGothic" pitchFamily="34" charset="-128"/>
              </a:defRPr>
            </a:lvl3pPr>
            <a:lvl4pPr marL="1600200" indent="-228600">
              <a:defRPr sz="2400">
                <a:solidFill>
                  <a:schemeClr val="tx1"/>
                </a:solidFill>
                <a:latin typeface="HelveticaNeueLT Std Lt" pitchFamily="34" charset="0"/>
                <a:ea typeface="MS PGothic" pitchFamily="34" charset="-128"/>
              </a:defRPr>
            </a:lvl4pPr>
            <a:lvl5pPr marL="2057400" indent="-228600">
              <a:defRPr sz="2400">
                <a:solidFill>
                  <a:schemeClr val="tx1"/>
                </a:solidFill>
                <a:latin typeface="HelveticaNeueLT Std L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NeueLT Std Lt" pitchFamily="34" charset="0"/>
                <a:ea typeface="MS PGothic" pitchFamily="34" charset="-128"/>
              </a:defRPr>
            </a:lvl9pPr>
          </a:lstStyle>
          <a:p>
            <a:pPr eaLnBrk="1" hangingPunct="1"/>
            <a:r>
              <a:rPr lang="en-US" altLang="en-US" sz="1200" dirty="0">
                <a:latin typeface="Georgia" pitchFamily="18" charset="0"/>
              </a:rPr>
              <a:t>Source: </a:t>
            </a:r>
            <a:r>
              <a:rPr lang="en-US" altLang="en-US" sz="1200" dirty="0" smtClean="0">
                <a:latin typeface="Georgia" pitchFamily="18" charset="0"/>
              </a:rPr>
              <a:t>Calvert Foundation</a:t>
            </a:r>
            <a:endParaRPr lang="en-US" altLang="en-US" sz="1200" dirty="0">
              <a:latin typeface="Georg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494848"/>
      </a:dk1>
      <a:lt1>
        <a:sysClr val="window" lastClr="FFFFFF"/>
      </a:lt1>
      <a:dk2>
        <a:srgbClr val="2D519E"/>
      </a:dk2>
      <a:lt2>
        <a:srgbClr val="C7B22E"/>
      </a:lt2>
      <a:accent1>
        <a:srgbClr val="3CA597"/>
      </a:accent1>
      <a:accent2>
        <a:srgbClr val="B23135"/>
      </a:accent2>
      <a:accent3>
        <a:srgbClr val="3581B2"/>
      </a:accent3>
      <a:accent4>
        <a:srgbClr val="B15830"/>
      </a:accent4>
      <a:accent5>
        <a:srgbClr val="564B84"/>
      </a:accent5>
      <a:accent6>
        <a:srgbClr val="83BA3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9_Office Theme">
  <a:themeElements>
    <a:clrScheme name="Custom 1">
      <a:dk1>
        <a:srgbClr val="494848"/>
      </a:dk1>
      <a:lt1>
        <a:sysClr val="window" lastClr="FFFFFF"/>
      </a:lt1>
      <a:dk2>
        <a:srgbClr val="2D519E"/>
      </a:dk2>
      <a:lt2>
        <a:srgbClr val="C7B22E"/>
      </a:lt2>
      <a:accent1>
        <a:srgbClr val="3CA597"/>
      </a:accent1>
      <a:accent2>
        <a:srgbClr val="B23135"/>
      </a:accent2>
      <a:accent3>
        <a:srgbClr val="3581B2"/>
      </a:accent3>
      <a:accent4>
        <a:srgbClr val="B15830"/>
      </a:accent4>
      <a:accent5>
        <a:srgbClr val="564B84"/>
      </a:accent5>
      <a:accent6>
        <a:srgbClr val="83BA3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94245C1E487B4486EE5ED06BF978E1" ma:contentTypeVersion="0" ma:contentTypeDescription="Create a new document." ma:contentTypeScope="" ma:versionID="4d6be0d3bfe3185f429fa3fc377440f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551201-7A9A-451E-A897-D73B3015A706}">
  <ds:schemaRefs>
    <ds:schemaRef ds:uri="http://schemas.microsoft.com/office/infopath/2007/PartnerControls"/>
    <ds:schemaRef ds:uri="http://purl.org/dc/dcmitype/"/>
    <ds:schemaRef ds:uri="http://schemas.openxmlformats.org/package/2006/metadata/core-properties"/>
    <ds:schemaRef ds:uri="http://purl.org/dc/elements/1.1/"/>
    <ds:schemaRef ds:uri="http://schemas.microsoft.com/office/2006/documentManagement/types"/>
    <ds:schemaRef ds:uri="http://www.w3.org/XML/1998/namespac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29C6AE6-FD79-4DF8-BFAF-05109FE0BCA3}">
  <ds:schemaRefs>
    <ds:schemaRef ds:uri="http://schemas.microsoft.com/sharepoint/v3/contenttype/forms"/>
  </ds:schemaRefs>
</ds:datastoreItem>
</file>

<file path=customXml/itemProps3.xml><?xml version="1.0" encoding="utf-8"?>
<ds:datastoreItem xmlns:ds="http://schemas.openxmlformats.org/officeDocument/2006/customXml" ds:itemID="{E1F08BE0-6F48-4EB1-903B-7323B8627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2176</TotalTime>
  <Words>2298</Words>
  <Application>Microsoft Office PowerPoint</Application>
  <PresentationFormat>On-screen Show (4:3)</PresentationFormat>
  <Paragraphs>289</Paragraphs>
  <Slides>36</Slides>
  <Notes>16</Notes>
  <HiddenSlides>0</HiddenSlides>
  <MMClips>0</MMClips>
  <ScaleCrop>false</ScaleCrop>
  <HeadingPairs>
    <vt:vector size="4" baseType="variant">
      <vt:variant>
        <vt:lpstr>Theme</vt:lpstr>
      </vt:variant>
      <vt:variant>
        <vt:i4>7</vt:i4>
      </vt:variant>
      <vt:variant>
        <vt:lpstr>Slide Titles</vt:lpstr>
      </vt:variant>
      <vt:variant>
        <vt:i4>36</vt:i4>
      </vt:variant>
    </vt:vector>
  </HeadingPairs>
  <TitlesOfParts>
    <vt:vector size="43" baseType="lpstr">
      <vt:lpstr>Office Theme</vt:lpstr>
      <vt:lpstr>3_Office Theme</vt:lpstr>
      <vt:lpstr>9_Office Theme</vt:lpstr>
      <vt:lpstr>1_Office Theme</vt:lpstr>
      <vt:lpstr>2_Office Theme</vt:lpstr>
      <vt:lpstr>4_Office Theme</vt:lpstr>
      <vt:lpstr>5_Office Theme</vt:lpstr>
      <vt:lpstr>Impact Investing Panel Ford Foundation Kresge Foundation  The Philanthropy Forum at GSPIA Grantmakers of Western Pennsylvania  </vt:lpstr>
      <vt:lpstr>South Carolina Community Loan Fund</vt:lpstr>
      <vt:lpstr>Hamilton Crossing – The Strong Families Fund</vt:lpstr>
      <vt:lpstr>PowerPoint Presentation</vt:lpstr>
      <vt:lpstr>PowerPoint Presentation</vt:lpstr>
      <vt:lpstr>What is impact investing?</vt:lpstr>
      <vt:lpstr>Impact Investment Continuum </vt:lpstr>
      <vt:lpstr>Foundation Investments</vt:lpstr>
      <vt:lpstr>Social + Financial (or Environmental) Gain =  Investing for Impact</vt:lpstr>
      <vt:lpstr>Impact Investing</vt:lpstr>
      <vt:lpstr>Traditional Philanthropy </vt:lpstr>
      <vt:lpstr>New Philanthropic Investing Continuum</vt:lpstr>
      <vt:lpstr>What is a Program Related Investment (PRI)?</vt:lpstr>
      <vt:lpstr>Program-Related Investments</vt:lpstr>
      <vt:lpstr>PRI Benefits for Foundations</vt:lpstr>
      <vt:lpstr>Benefits to Recipients</vt:lpstr>
      <vt:lpstr>Ripe for PRIs?</vt:lpstr>
      <vt:lpstr>PRIs – The Challenges</vt:lpstr>
      <vt:lpstr>Mission-Related Investments (MRIs)</vt:lpstr>
      <vt:lpstr>The Ford Foundation’s  PRI Program</vt:lpstr>
      <vt:lpstr>Ford Foundation PRI Fund - History</vt:lpstr>
      <vt:lpstr>PowerPoint Presentation</vt:lpstr>
      <vt:lpstr>PowerPoint Presentation</vt:lpstr>
      <vt:lpstr>PowerPoint Presentation</vt:lpstr>
      <vt:lpstr>Kresge’s Social Investment Practice</vt:lpstr>
      <vt:lpstr>Total Social Investments by Program</vt:lpstr>
      <vt:lpstr>Roadmap to Integration</vt:lpstr>
      <vt:lpstr>Kresge Screening for Financeable Opportunities</vt:lpstr>
      <vt:lpstr>Social Investment Tools - Loans</vt:lpstr>
      <vt:lpstr>Social Investment Tools – Credit Enhancement</vt:lpstr>
      <vt:lpstr>Social Investment Tools - Equity</vt:lpstr>
      <vt:lpstr>Colorado Coalition for the Homeless</vt:lpstr>
      <vt:lpstr>Woodward Corridor Investment Fund</vt:lpstr>
      <vt:lpstr>Roca, Inc. </vt:lpstr>
      <vt:lpstr>PowerPoint Presentation</vt:lpstr>
      <vt:lpstr>For More Information</vt:lpstr>
    </vt:vector>
  </TitlesOfParts>
  <Company>Q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Golus</dc:creator>
  <cp:lastModifiedBy>Jennifer Nielsen</cp:lastModifiedBy>
  <cp:revision>138</cp:revision>
  <cp:lastPrinted>2014-04-11T15:04:08Z</cp:lastPrinted>
  <dcterms:created xsi:type="dcterms:W3CDTF">2014-04-14T15:21:13Z</dcterms:created>
  <dcterms:modified xsi:type="dcterms:W3CDTF">2015-05-14T12:49:33Z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0x0101004794245C1E487B4486EE5ED06BF978E1</vt:lpwstr>
  </property>
</Properties>
</file>