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559" r:id="rId3"/>
    <p:sldId id="599" r:id="rId4"/>
    <p:sldId id="597" r:id="rId5"/>
    <p:sldId id="602" r:id="rId6"/>
    <p:sldId id="633" r:id="rId7"/>
    <p:sldId id="634" r:id="rId8"/>
    <p:sldId id="415" r:id="rId9"/>
    <p:sldId id="515" r:id="rId10"/>
    <p:sldId id="635" r:id="rId11"/>
    <p:sldId id="470" r:id="rId12"/>
    <p:sldId id="689" r:id="rId13"/>
    <p:sldId id="514" r:id="rId14"/>
    <p:sldId id="492" r:id="rId15"/>
    <p:sldId id="516" r:id="rId16"/>
    <p:sldId id="561" r:id="rId17"/>
    <p:sldId id="562" r:id="rId18"/>
    <p:sldId id="563" r:id="rId19"/>
    <p:sldId id="624" r:id="rId20"/>
    <p:sldId id="625" r:id="rId21"/>
    <p:sldId id="376" r:id="rId22"/>
    <p:sldId id="521" r:id="rId23"/>
    <p:sldId id="557" r:id="rId24"/>
    <p:sldId id="627" r:id="rId25"/>
    <p:sldId id="626" r:id="rId26"/>
    <p:sldId id="637" r:id="rId27"/>
    <p:sldId id="638" r:id="rId28"/>
    <p:sldId id="518" r:id="rId29"/>
    <p:sldId id="380" r:id="rId30"/>
    <p:sldId id="636" r:id="rId31"/>
    <p:sldId id="564" r:id="rId32"/>
    <p:sldId id="565" r:id="rId33"/>
    <p:sldId id="630" r:id="rId34"/>
    <p:sldId id="629" r:id="rId35"/>
    <p:sldId id="628" r:id="rId36"/>
    <p:sldId id="715" r:id="rId37"/>
    <p:sldId id="716" r:id="rId38"/>
    <p:sldId id="717" r:id="rId39"/>
    <p:sldId id="523" r:id="rId40"/>
    <p:sldId id="702" r:id="rId41"/>
    <p:sldId id="705" r:id="rId42"/>
    <p:sldId id="706" r:id="rId43"/>
    <p:sldId id="707" r:id="rId44"/>
    <p:sldId id="708" r:id="rId45"/>
    <p:sldId id="709" r:id="rId46"/>
    <p:sldId id="712" r:id="rId47"/>
    <p:sldId id="714" r:id="rId48"/>
    <p:sldId id="594" r:id="rId49"/>
    <p:sldId id="468" r:id="rId50"/>
    <p:sldId id="491" r:id="rId51"/>
    <p:sldId id="697" r:id="rId52"/>
    <p:sldId id="666" r:id="rId53"/>
    <p:sldId id="313" r:id="rId54"/>
    <p:sldId id="692" r:id="rId5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B2"/>
    <a:srgbClr val="FFFF99"/>
    <a:srgbClr val="C9CACC"/>
    <a:srgbClr val="FFFFFF"/>
    <a:srgbClr val="B95B22"/>
    <a:srgbClr val="007B78"/>
    <a:srgbClr val="578279"/>
    <a:srgbClr val="BA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89852" autoAdjust="0"/>
  </p:normalViewPr>
  <p:slideViewPr>
    <p:cSldViewPr snapToObjects="1">
      <p:cViewPr>
        <p:scale>
          <a:sx n="89" d="100"/>
          <a:sy n="89" d="100"/>
        </p:scale>
        <p:origin x="-8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0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48"/>
    </p:cViewPr>
  </p:sorterViewPr>
  <p:notesViewPr>
    <p:cSldViewPr snapToObjects="1">
      <p:cViewPr varScale="1">
        <p:scale>
          <a:sx n="48" d="100"/>
          <a:sy n="48" d="100"/>
        </p:scale>
        <p:origin x="-1745" y="-9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57690-37C2-41DB-9B20-A4E61861F52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C8B1C-62DB-4E0B-9CF0-2BE07B2D6BA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r>
            <a:rPr lang="en-US" sz="2500" b="1" dirty="0" smtClean="0"/>
            <a:t>Assess what makes sense for the organization</a:t>
          </a:r>
        </a:p>
        <a:p>
          <a:pPr>
            <a:spcBef>
              <a:spcPts val="300"/>
            </a:spcBef>
            <a:spcAft>
              <a:spcPts val="300"/>
            </a:spcAft>
          </a:pPr>
          <a:r>
            <a:rPr lang="en-US" sz="2200" b="0" i="0" dirty="0" smtClean="0"/>
            <a:t>10% de </a:t>
          </a:r>
          <a:r>
            <a:rPr lang="en-US" sz="2200" b="0" i="0" dirty="0" err="1" smtClean="0"/>
            <a:t>minimis</a:t>
          </a:r>
          <a:r>
            <a:rPr lang="en-US" sz="2200" b="0" i="0" dirty="0" smtClean="0"/>
            <a:t> rate or negotiated indirect cost rate</a:t>
          </a:r>
        </a:p>
      </dgm:t>
    </dgm:pt>
    <dgm:pt modelId="{CB747510-29D6-40C2-98DD-643123062936}" type="parTrans" cxnId="{27613024-0039-4412-90D1-3ADB638B4108}">
      <dgm:prSet/>
      <dgm:spPr/>
      <dgm:t>
        <a:bodyPr/>
        <a:lstStyle/>
        <a:p>
          <a:endParaRPr lang="en-US"/>
        </a:p>
      </dgm:t>
    </dgm:pt>
    <dgm:pt modelId="{296712B0-F8A3-47F1-9565-A823C9287514}" type="sibTrans" cxnId="{27613024-0039-4412-90D1-3ADB638B4108}">
      <dgm:prSet/>
      <dgm:spPr/>
      <dgm:t>
        <a:bodyPr/>
        <a:lstStyle/>
        <a:p>
          <a:endParaRPr lang="en-US"/>
        </a:p>
      </dgm:t>
    </dgm:pt>
    <dgm:pt modelId="{41B090FD-98E1-44F4-A76D-9A71A646ACC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500" b="1" dirty="0" smtClean="0"/>
            <a:t>Apply for a rate or advocate for 10% coverage</a:t>
          </a:r>
        </a:p>
        <a:p>
          <a:r>
            <a:rPr lang="en-US" sz="2200" b="0" i="0" dirty="0" smtClean="0"/>
            <a:t>If the org chooses not to negotiate and indirect cost rate, it should ensure it gets the de </a:t>
          </a:r>
          <a:r>
            <a:rPr lang="en-US" sz="2200" b="0" i="0" dirty="0" err="1" smtClean="0"/>
            <a:t>minimis</a:t>
          </a:r>
          <a:r>
            <a:rPr lang="en-US" sz="2200" b="0" i="0" dirty="0" smtClean="0"/>
            <a:t> rate on all applicable contracts</a:t>
          </a:r>
          <a:endParaRPr lang="en-US" sz="2200" b="0" i="0" dirty="0"/>
        </a:p>
      </dgm:t>
    </dgm:pt>
    <dgm:pt modelId="{A15D6E04-0E69-422F-BF0B-B1BA03547024}" type="parTrans" cxnId="{EE37E181-5876-46F2-AB90-40B1D9E1465E}">
      <dgm:prSet/>
      <dgm:spPr/>
      <dgm:t>
        <a:bodyPr/>
        <a:lstStyle/>
        <a:p>
          <a:endParaRPr lang="en-US"/>
        </a:p>
      </dgm:t>
    </dgm:pt>
    <dgm:pt modelId="{EC60E126-D719-4294-AA31-2191E8187A6A}" type="sibTrans" cxnId="{EE37E181-5876-46F2-AB90-40B1D9E1465E}">
      <dgm:prSet/>
      <dgm:spPr/>
      <dgm:t>
        <a:bodyPr/>
        <a:lstStyle/>
        <a:p>
          <a:endParaRPr lang="en-US"/>
        </a:p>
      </dgm:t>
    </dgm:pt>
    <dgm:pt modelId="{D8191186-84BC-43AD-9B17-6AF78BDF382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500" b="1" dirty="0" smtClean="0"/>
            <a:t>Determine which contracts include federal funding</a:t>
          </a:r>
          <a:endParaRPr lang="en-US" sz="2500" b="1" dirty="0"/>
        </a:p>
      </dgm:t>
    </dgm:pt>
    <dgm:pt modelId="{C27B652E-4FBF-408F-89B8-25DC2944808A}" type="sibTrans" cxnId="{4DE72016-E0C0-4CFD-914A-F1D665ECC12C}">
      <dgm:prSet/>
      <dgm:spPr/>
      <dgm:t>
        <a:bodyPr/>
        <a:lstStyle/>
        <a:p>
          <a:endParaRPr lang="en-US"/>
        </a:p>
      </dgm:t>
    </dgm:pt>
    <dgm:pt modelId="{5D777F72-79A7-4ECF-9740-97581F3D6D15}" type="parTrans" cxnId="{4DE72016-E0C0-4CFD-914A-F1D665ECC12C}">
      <dgm:prSet/>
      <dgm:spPr/>
      <dgm:t>
        <a:bodyPr/>
        <a:lstStyle/>
        <a:p>
          <a:endParaRPr lang="en-US"/>
        </a:p>
      </dgm:t>
    </dgm:pt>
    <dgm:pt modelId="{7370DBBD-249E-4C61-A136-095C24B1351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500" b="1" i="0" dirty="0" smtClean="0"/>
            <a:t>Adjust how costs are allocated to applicable contracts</a:t>
          </a:r>
          <a:endParaRPr lang="en-US" sz="2500" b="1" i="0" dirty="0"/>
        </a:p>
      </dgm:t>
    </dgm:pt>
    <dgm:pt modelId="{597C7125-29A2-4EBB-8DAF-E18577344DE4}" type="parTrans" cxnId="{5A068FB4-CB3B-4748-B8CB-A3D88BBC0464}">
      <dgm:prSet/>
      <dgm:spPr/>
      <dgm:t>
        <a:bodyPr/>
        <a:lstStyle/>
        <a:p>
          <a:endParaRPr lang="en-US"/>
        </a:p>
      </dgm:t>
    </dgm:pt>
    <dgm:pt modelId="{0F6713D5-B6F4-4257-AFE4-B766F9B19B8D}" type="sibTrans" cxnId="{5A068FB4-CB3B-4748-B8CB-A3D88BBC0464}">
      <dgm:prSet/>
      <dgm:spPr/>
      <dgm:t>
        <a:bodyPr/>
        <a:lstStyle/>
        <a:p>
          <a:endParaRPr lang="en-US"/>
        </a:p>
      </dgm:t>
    </dgm:pt>
    <dgm:pt modelId="{3D8D9E32-C7E9-426C-A6CC-3F5D367861E7}" type="pres">
      <dgm:prSet presAssocID="{E0357690-37C2-41DB-9B20-A4E61861F5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8D143-D304-4003-A241-E800DCCABA75}" type="pres">
      <dgm:prSet presAssocID="{7370DBBD-249E-4C61-A136-095C24B13516}" presName="boxAndChildren" presStyleCnt="0"/>
      <dgm:spPr/>
    </dgm:pt>
    <dgm:pt modelId="{08D6CE14-4FCD-431B-8CCB-AFD8B46F5882}" type="pres">
      <dgm:prSet presAssocID="{7370DBBD-249E-4C61-A136-095C24B13516}" presName="parentTextBox" presStyleLbl="node1" presStyleIdx="0" presStyleCnt="4" custScaleY="61988" custLinFactNeighborY="-4325"/>
      <dgm:spPr/>
      <dgm:t>
        <a:bodyPr/>
        <a:lstStyle/>
        <a:p>
          <a:endParaRPr lang="en-US"/>
        </a:p>
      </dgm:t>
    </dgm:pt>
    <dgm:pt modelId="{84854B8D-10D6-4307-91A2-874C475B1DAE}" type="pres">
      <dgm:prSet presAssocID="{EC60E126-D719-4294-AA31-2191E8187A6A}" presName="sp" presStyleCnt="0"/>
      <dgm:spPr/>
    </dgm:pt>
    <dgm:pt modelId="{89515C4E-052F-4C90-BB36-4FF1849B5376}" type="pres">
      <dgm:prSet presAssocID="{41B090FD-98E1-44F4-A76D-9A71A646ACC1}" presName="arrowAndChildren" presStyleCnt="0"/>
      <dgm:spPr/>
    </dgm:pt>
    <dgm:pt modelId="{94C0BA79-28A2-4CA2-978C-99B7E1AF4798}" type="pres">
      <dgm:prSet presAssocID="{41B090FD-98E1-44F4-A76D-9A71A646ACC1}" presName="parentTextArrow" presStyleLbl="node1" presStyleIdx="1" presStyleCnt="4" custScaleY="97254"/>
      <dgm:spPr/>
      <dgm:t>
        <a:bodyPr/>
        <a:lstStyle/>
        <a:p>
          <a:endParaRPr lang="en-US"/>
        </a:p>
      </dgm:t>
    </dgm:pt>
    <dgm:pt modelId="{74C90AF5-13CB-4AEF-BAAD-B9C0D2D3CE1E}" type="pres">
      <dgm:prSet presAssocID="{296712B0-F8A3-47F1-9565-A823C9287514}" presName="sp" presStyleCnt="0"/>
      <dgm:spPr/>
    </dgm:pt>
    <dgm:pt modelId="{61EB77AF-C26F-4970-9262-F4B0FC0E0C81}" type="pres">
      <dgm:prSet presAssocID="{394C8B1C-62DB-4E0B-9CF0-2BE07B2D6BAF}" presName="arrowAndChildren" presStyleCnt="0"/>
      <dgm:spPr/>
    </dgm:pt>
    <dgm:pt modelId="{BB29E3CD-40DF-4C83-92F5-8926380FB07A}" type="pres">
      <dgm:prSet presAssocID="{394C8B1C-62DB-4E0B-9CF0-2BE07B2D6BAF}" presName="parentTextArrow" presStyleLbl="node1" presStyleIdx="2" presStyleCnt="4" custScaleY="60988"/>
      <dgm:spPr/>
      <dgm:t>
        <a:bodyPr/>
        <a:lstStyle/>
        <a:p>
          <a:endParaRPr lang="en-US"/>
        </a:p>
      </dgm:t>
    </dgm:pt>
    <dgm:pt modelId="{F7664CC1-4D80-42FD-A4F8-FD403DE6069B}" type="pres">
      <dgm:prSet presAssocID="{C27B652E-4FBF-408F-89B8-25DC2944808A}" presName="sp" presStyleCnt="0"/>
      <dgm:spPr/>
    </dgm:pt>
    <dgm:pt modelId="{9B899144-1F6B-4D5C-96FE-E78F2ED94847}" type="pres">
      <dgm:prSet presAssocID="{D8191186-84BC-43AD-9B17-6AF78BDF3822}" presName="arrowAndChildren" presStyleCnt="0"/>
      <dgm:spPr/>
    </dgm:pt>
    <dgm:pt modelId="{CC49390D-4541-4899-B544-8071727B13B7}" type="pres">
      <dgm:prSet presAssocID="{D8191186-84BC-43AD-9B17-6AF78BDF3822}" presName="parentTextArrow" presStyleLbl="node1" presStyleIdx="3" presStyleCnt="4" custScaleY="59368" custLinFactNeighborX="27778" custLinFactNeighborY="-121"/>
      <dgm:spPr/>
      <dgm:t>
        <a:bodyPr/>
        <a:lstStyle/>
        <a:p>
          <a:endParaRPr lang="en-US"/>
        </a:p>
      </dgm:t>
    </dgm:pt>
  </dgm:ptLst>
  <dgm:cxnLst>
    <dgm:cxn modelId="{16CF236A-0DA3-42DE-A813-5352D7BEC019}" type="presOf" srcId="{E0357690-37C2-41DB-9B20-A4E61861F520}" destId="{3D8D9E32-C7E9-426C-A6CC-3F5D367861E7}" srcOrd="0" destOrd="0" presId="urn:microsoft.com/office/officeart/2005/8/layout/process4"/>
    <dgm:cxn modelId="{4DE72016-E0C0-4CFD-914A-F1D665ECC12C}" srcId="{E0357690-37C2-41DB-9B20-A4E61861F520}" destId="{D8191186-84BC-43AD-9B17-6AF78BDF3822}" srcOrd="0" destOrd="0" parTransId="{5D777F72-79A7-4ECF-9740-97581F3D6D15}" sibTransId="{C27B652E-4FBF-408F-89B8-25DC2944808A}"/>
    <dgm:cxn modelId="{5A068FB4-CB3B-4748-B8CB-A3D88BBC0464}" srcId="{E0357690-37C2-41DB-9B20-A4E61861F520}" destId="{7370DBBD-249E-4C61-A136-095C24B13516}" srcOrd="3" destOrd="0" parTransId="{597C7125-29A2-4EBB-8DAF-E18577344DE4}" sibTransId="{0F6713D5-B6F4-4257-AFE4-B766F9B19B8D}"/>
    <dgm:cxn modelId="{EE37E181-5876-46F2-AB90-40B1D9E1465E}" srcId="{E0357690-37C2-41DB-9B20-A4E61861F520}" destId="{41B090FD-98E1-44F4-A76D-9A71A646ACC1}" srcOrd="2" destOrd="0" parTransId="{A15D6E04-0E69-422F-BF0B-B1BA03547024}" sibTransId="{EC60E126-D719-4294-AA31-2191E8187A6A}"/>
    <dgm:cxn modelId="{27613024-0039-4412-90D1-3ADB638B4108}" srcId="{E0357690-37C2-41DB-9B20-A4E61861F520}" destId="{394C8B1C-62DB-4E0B-9CF0-2BE07B2D6BAF}" srcOrd="1" destOrd="0" parTransId="{CB747510-29D6-40C2-98DD-643123062936}" sibTransId="{296712B0-F8A3-47F1-9565-A823C9287514}"/>
    <dgm:cxn modelId="{3707239C-04B9-44EE-A6B6-41436B30543B}" type="presOf" srcId="{41B090FD-98E1-44F4-A76D-9A71A646ACC1}" destId="{94C0BA79-28A2-4CA2-978C-99B7E1AF4798}" srcOrd="0" destOrd="0" presId="urn:microsoft.com/office/officeart/2005/8/layout/process4"/>
    <dgm:cxn modelId="{2C9BCCA7-1E08-4FA7-BACA-B7A8D22C3561}" type="presOf" srcId="{394C8B1C-62DB-4E0B-9CF0-2BE07B2D6BAF}" destId="{BB29E3CD-40DF-4C83-92F5-8926380FB07A}" srcOrd="0" destOrd="0" presId="urn:microsoft.com/office/officeart/2005/8/layout/process4"/>
    <dgm:cxn modelId="{09DBFD52-1D1B-4A0D-A6C2-FACD05CE11E0}" type="presOf" srcId="{7370DBBD-249E-4C61-A136-095C24B13516}" destId="{08D6CE14-4FCD-431B-8CCB-AFD8B46F5882}" srcOrd="0" destOrd="0" presId="urn:microsoft.com/office/officeart/2005/8/layout/process4"/>
    <dgm:cxn modelId="{34D62C73-DFF5-44D0-BF64-83FE72690330}" type="presOf" srcId="{D8191186-84BC-43AD-9B17-6AF78BDF3822}" destId="{CC49390D-4541-4899-B544-8071727B13B7}" srcOrd="0" destOrd="0" presId="urn:microsoft.com/office/officeart/2005/8/layout/process4"/>
    <dgm:cxn modelId="{30676366-379A-4CBA-BB15-177354A0117B}" type="presParOf" srcId="{3D8D9E32-C7E9-426C-A6CC-3F5D367861E7}" destId="{EC88D143-D304-4003-A241-E800DCCABA75}" srcOrd="0" destOrd="0" presId="urn:microsoft.com/office/officeart/2005/8/layout/process4"/>
    <dgm:cxn modelId="{EBDBD318-B3F6-4948-A507-5721B10A7754}" type="presParOf" srcId="{EC88D143-D304-4003-A241-E800DCCABA75}" destId="{08D6CE14-4FCD-431B-8CCB-AFD8B46F5882}" srcOrd="0" destOrd="0" presId="urn:microsoft.com/office/officeart/2005/8/layout/process4"/>
    <dgm:cxn modelId="{F4A3E5BB-D542-4DBB-82F0-AEADD1EF39F5}" type="presParOf" srcId="{3D8D9E32-C7E9-426C-A6CC-3F5D367861E7}" destId="{84854B8D-10D6-4307-91A2-874C475B1DAE}" srcOrd="1" destOrd="0" presId="urn:microsoft.com/office/officeart/2005/8/layout/process4"/>
    <dgm:cxn modelId="{14BD0D5E-E88B-4746-836A-E6E7BD5B53CE}" type="presParOf" srcId="{3D8D9E32-C7E9-426C-A6CC-3F5D367861E7}" destId="{89515C4E-052F-4C90-BB36-4FF1849B5376}" srcOrd="2" destOrd="0" presId="urn:microsoft.com/office/officeart/2005/8/layout/process4"/>
    <dgm:cxn modelId="{9FFDC850-40F9-446F-98BA-509AAAFEE518}" type="presParOf" srcId="{89515C4E-052F-4C90-BB36-4FF1849B5376}" destId="{94C0BA79-28A2-4CA2-978C-99B7E1AF4798}" srcOrd="0" destOrd="0" presId="urn:microsoft.com/office/officeart/2005/8/layout/process4"/>
    <dgm:cxn modelId="{FE58639B-0BE3-4E1E-AC46-BDC09A4DC42D}" type="presParOf" srcId="{3D8D9E32-C7E9-426C-A6CC-3F5D367861E7}" destId="{74C90AF5-13CB-4AEF-BAAD-B9C0D2D3CE1E}" srcOrd="3" destOrd="0" presId="urn:microsoft.com/office/officeart/2005/8/layout/process4"/>
    <dgm:cxn modelId="{E2856134-84A7-4F4C-8972-A1EB3B487909}" type="presParOf" srcId="{3D8D9E32-C7E9-426C-A6CC-3F5D367861E7}" destId="{61EB77AF-C26F-4970-9262-F4B0FC0E0C81}" srcOrd="4" destOrd="0" presId="urn:microsoft.com/office/officeart/2005/8/layout/process4"/>
    <dgm:cxn modelId="{BC7A8303-E299-4BB7-9B70-1A5B9FF114CE}" type="presParOf" srcId="{61EB77AF-C26F-4970-9262-F4B0FC0E0C81}" destId="{BB29E3CD-40DF-4C83-92F5-8926380FB07A}" srcOrd="0" destOrd="0" presId="urn:microsoft.com/office/officeart/2005/8/layout/process4"/>
    <dgm:cxn modelId="{4943299B-A278-43E4-B07B-1905BC21BEDA}" type="presParOf" srcId="{3D8D9E32-C7E9-426C-A6CC-3F5D367861E7}" destId="{F7664CC1-4D80-42FD-A4F8-FD403DE6069B}" srcOrd="5" destOrd="0" presId="urn:microsoft.com/office/officeart/2005/8/layout/process4"/>
    <dgm:cxn modelId="{93E39854-FD91-4DFD-9CC1-B1E9A8D89BD4}" type="presParOf" srcId="{3D8D9E32-C7E9-426C-A6CC-3F5D367861E7}" destId="{9B899144-1F6B-4D5C-96FE-E78F2ED94847}" srcOrd="6" destOrd="0" presId="urn:microsoft.com/office/officeart/2005/8/layout/process4"/>
    <dgm:cxn modelId="{2F0F232F-A294-4497-AC21-091AA982214A}" type="presParOf" srcId="{9B899144-1F6B-4D5C-96FE-E78F2ED94847}" destId="{CC49390D-4541-4899-B544-8071727B13B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100"/>
            </a:lvl1pPr>
          </a:lstStyle>
          <a:p>
            <a:fld id="{D8712975-A57E-7B40-A183-A9F0422F1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88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r">
              <a:defRPr sz="1100"/>
            </a:lvl1pPr>
          </a:lstStyle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4" rIns="96649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9" tIns="48324" rIns="96649" bIns="483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100"/>
            </a:lvl1pPr>
          </a:lstStyle>
          <a:p>
            <a:fld id="{1ACA2638-AD3D-2142-91BA-E32B40CCE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509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Internal Controls and Efficiencies[Course Title]</a:t>
            </a:r>
          </a:p>
        </p:txBody>
      </p:sp>
      <p:sp>
        <p:nvSpPr>
          <p:cNvPr id="942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942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F0B25-322D-4EEC-831B-85612FA89FBD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BBB standard</a:t>
            </a:r>
            <a:r>
              <a:rPr lang="en-US" baseline="0" dirty="0" smtClean="0"/>
              <a:t> 8 says charities must “spend at least 65% of its total expenses on program activities”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does not give specific recommendations regarding M&amp;G and Fundraising percentages, other than that Fundraising must be less than 35%.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4150" y="731838"/>
            <a:ext cx="7778750" cy="5834062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53" y="6979260"/>
            <a:ext cx="6998230" cy="1301941"/>
          </a:xfrm>
        </p:spPr>
        <p:txBody>
          <a:bodyPr>
            <a:normAutofit fontScale="92500" lnSpcReduction="20000"/>
          </a:bodyPr>
          <a:lstStyle/>
          <a:p>
            <a:pPr marL="237115" indent="-237115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Internal Controls and Efficiencies[Course Title]</a:t>
            </a:r>
          </a:p>
        </p:txBody>
      </p:sp>
      <p:sp>
        <p:nvSpPr>
          <p:cNvPr id="931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931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33FB9-952A-4675-8ED3-502DB379887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NICRAs remain in power until they are due to be renegotiated based on old OMB Circulars. </a:t>
            </a:r>
          </a:p>
          <a:p>
            <a:r>
              <a:rPr lang="en-US" dirty="0" smtClean="0"/>
              <a:t>- For new rules to apply, the NICRA Fiscal Year has to begin as the first full FY on 12/26/14 or later. </a:t>
            </a:r>
          </a:p>
          <a:p>
            <a:pPr>
              <a:buFontTx/>
              <a:buChar char="-"/>
            </a:pPr>
            <a:r>
              <a:rPr lang="en-US" dirty="0" smtClean="0"/>
              <a:t>Example: Under old rules, use allowances were allowable as a part of depreciation cost principle and are still in effect post 12/26/14 until the NICRA is due to be re-negotiated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For new grant applications submitted before 12/26/14 that will be awarded post 12/26/14, you must comply with the uniform guidance (new rules)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1/15/2013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David Ashenfarb</a:t>
            </a:r>
            <a:r>
              <a:rPr lang="en-US" baseline="0" dirty="0" smtClean="0"/>
              <a:t>: If you have a negotiated indirect rate, you cannot apply the de </a:t>
            </a:r>
            <a:r>
              <a:rPr lang="en-US" baseline="0" dirty="0" err="1" smtClean="0"/>
              <a:t>minimis</a:t>
            </a:r>
            <a:r>
              <a:rPr lang="en-US" baseline="0" dirty="0" smtClean="0"/>
              <a:t> rate.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US DOL FAQ Document</a:t>
            </a:r>
            <a:r>
              <a:rPr lang="en-US" baseline="0" dirty="0" smtClean="0"/>
              <a:t>: </a:t>
            </a:r>
            <a:r>
              <a:rPr lang="en-US" dirty="0" smtClean="0"/>
              <a:t>If the </a:t>
            </a:r>
            <a:r>
              <a:rPr lang="en-US" dirty="0" err="1" smtClean="0"/>
              <a:t>subrecipient</a:t>
            </a:r>
            <a:r>
              <a:rPr lang="en-US" dirty="0" smtClean="0"/>
              <a:t> already has a negotiated rate with the Federal government, the negotiated rate must be used. It also is not permissible for pass-through entities to force or entice a proposed </a:t>
            </a:r>
            <a:r>
              <a:rPr lang="en-US" dirty="0" err="1" smtClean="0"/>
              <a:t>subrecipient</a:t>
            </a:r>
            <a:r>
              <a:rPr lang="en-US" dirty="0" smtClean="0"/>
              <a:t> without a negotiated rate to accept less than the de </a:t>
            </a:r>
            <a:r>
              <a:rPr lang="en-US" dirty="0" err="1" smtClean="0"/>
              <a:t>minimis</a:t>
            </a:r>
            <a:r>
              <a:rPr lang="en-US" dirty="0" smtClean="0"/>
              <a:t> rate. The cost principles are designed to provide that the Federal awards pay their fair share of the costs recognized under these principals. (See section 200.100(c).) Pass-through entities may, </a:t>
            </a:r>
            <a:r>
              <a:rPr lang="en-US" b="1" u="sng" dirty="0" smtClean="0"/>
              <a:t>but are not required</a:t>
            </a:r>
            <a:r>
              <a:rPr lang="en-US" dirty="0" smtClean="0"/>
              <a:t>, to negotiate a rate with a proposed </a:t>
            </a:r>
            <a:r>
              <a:rPr lang="en-US" dirty="0" err="1" smtClean="0"/>
              <a:t>subrecipient</a:t>
            </a:r>
            <a:r>
              <a:rPr lang="en-US" dirty="0" smtClean="0"/>
              <a:t> who asks to do so.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(http://www.dol.gov/oasam/FAQs/FAQ-dcd.pdf)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1/15/2013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COFAR FAQ document</a:t>
            </a:r>
            <a:r>
              <a:rPr lang="en-US" dirty="0" smtClean="0"/>
              <a:t>: What if state / Pass-through-entity</a:t>
            </a:r>
            <a:r>
              <a:rPr lang="en-US" baseline="0" dirty="0" smtClean="0"/>
              <a:t> (PTE)</a:t>
            </a:r>
            <a:r>
              <a:rPr lang="en-US" dirty="0" smtClean="0"/>
              <a:t> provides to a sub-recipient both Federal &amp; non-Federal funds, does the indirect rate application apply only to Federal funds or total funds? Answer: It would only apply to the Federal funds and not to state funds per terms and conditions of the award</a:t>
            </a:r>
          </a:p>
          <a:p>
            <a:endParaRPr lang="en-US" dirty="0" smtClean="0"/>
          </a:p>
          <a:p>
            <a:r>
              <a:rPr lang="en-US" b="1" dirty="0" smtClean="0"/>
              <a:t>COFAR FAQ document</a:t>
            </a:r>
            <a:r>
              <a:rPr lang="en-US" dirty="0" smtClean="0"/>
              <a:t>: What happens if a Pass-through</a:t>
            </a:r>
            <a:r>
              <a:rPr lang="en-US" baseline="0" dirty="0" smtClean="0"/>
              <a:t> entity </a:t>
            </a:r>
            <a:r>
              <a:rPr lang="en-US" dirty="0" smtClean="0"/>
              <a:t>does not honor the NICRA rate of the sub? </a:t>
            </a:r>
          </a:p>
          <a:p>
            <a:pPr>
              <a:buFontTx/>
              <a:buChar char="-"/>
            </a:pPr>
            <a:r>
              <a:rPr lang="en-US" dirty="0" smtClean="0"/>
              <a:t>Under 200.331, the PTE must use the negotiated indirect rate of the sub.</a:t>
            </a:r>
          </a:p>
          <a:p>
            <a:pPr>
              <a:buFontTx/>
              <a:buChar char="-"/>
            </a:pPr>
            <a:r>
              <a:rPr lang="en-US" dirty="0" smtClean="0"/>
              <a:t>If not, there are remedies that a Federal awarding agency can sanction the PTE under § 200.338 through § 200.342. </a:t>
            </a:r>
          </a:p>
          <a:p>
            <a:pPr>
              <a:buFontTx/>
              <a:buChar char="-"/>
            </a:pPr>
            <a:r>
              <a:rPr lang="en-US" dirty="0" smtClean="0"/>
              <a:t>Report the matter to the agency IG overseeing your Federal award.</a:t>
            </a:r>
          </a:p>
          <a:p>
            <a:pPr>
              <a:buFontTx/>
              <a:buChar char="-"/>
            </a:pPr>
            <a:r>
              <a:rPr lang="en-US" dirty="0" smtClean="0"/>
              <a:t>Make sure the sub-award agreement stipulates the use of your NICRA currently in effect.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1/15/2013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1/15/2013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1/15/2013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[Course Title]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DAAC8-DF22-4BEA-9585-32F72AC42F2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96" tIns="47896" rIns="95796" bIns="47896"/>
          <a:lstStyle/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How a Nonprofit Organization’s Financial Data Tells a Story</a:t>
            </a:r>
            <a:endParaRPr lang="en-US" dirty="0"/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DAB1D-5B32-4EF0-AB8F-9DF9DDFF390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593725"/>
            <a:ext cx="4797425" cy="3598863"/>
          </a:xfrm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824" tIns="47909" rIns="95824" bIns="4790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54225"/>
            <a:ext cx="6705600" cy="160337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774585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September 25, 2012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751818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410200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 smtClean="0"/>
              <a:t>Client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/>
          <a:lstStyle>
            <a:lvl1pPr marL="177800" indent="-177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/>
          <a:lstStyle>
            <a:lvl1pPr marL="177800" indent="-173038">
              <a:spcAft>
                <a:spcPts val="600"/>
              </a:spcAft>
              <a:buClr>
                <a:schemeClr val="accent2"/>
              </a:buClr>
              <a:buSzPct val="100000"/>
              <a:defRPr sz="2000"/>
            </a:lvl1pPr>
            <a:lvl2pPr marL="685800" indent="-228600">
              <a:spcAft>
                <a:spcPts val="600"/>
              </a:spcAft>
              <a:buClr>
                <a:schemeClr val="accent2"/>
              </a:buClr>
              <a:buSzPct val="125000"/>
              <a:defRPr sz="1800"/>
            </a:lvl2pPr>
            <a:lvl3pPr marL="1092200" indent="-177800">
              <a:spcAft>
                <a:spcPts val="600"/>
              </a:spcAft>
              <a:buClr>
                <a:schemeClr val="accent2"/>
              </a:buClr>
              <a:buSzPct val="125000"/>
              <a:defRPr sz="1600"/>
            </a:lvl3pPr>
            <a:lvl4pPr marL="15494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4pPr>
            <a:lvl5pPr marL="20066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3024187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8013"/>
            <a:ext cx="7772400" cy="1500187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2000" b="1">
                <a:solidFill>
                  <a:srgbClr val="46AF3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1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46AF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370012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76200"/>
            <a:ext cx="89154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9" r:id="rId9"/>
    <p:sldLayoutId id="2147483662" r:id="rId10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uncilofnonprofits.org/nonprofit-audit-guide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ive.org/for-charities/How-We-Accredit-Chariti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s2.org/wiki/images/3/3c/OperatingReservesWhitePaper2009.pdf" TargetMode="External"/><Relationship Id="rId2" Type="http://schemas.openxmlformats.org/officeDocument/2006/relationships/hyperlink" Target="http://www.nynp.biz/index.php/strengthening-nonprofits/10505-the-key-to-long-term-financial-health-liquid-unrestricted-net-assets-luna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uncilofnonprofits.org/omb-uniform-guidance" TargetMode="External"/><Relationship Id="rId5" Type="http://schemas.openxmlformats.org/officeDocument/2006/relationships/hyperlink" Target="https://www.councilofnonprofits.org/nonprofit-audit-guide" TargetMode="External"/><Relationship Id="rId4" Type="http://schemas.openxmlformats.org/officeDocument/2006/relationships/hyperlink" Target="http://overheadmyth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trongnonprofits.org/" TargetMode="Externa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fmaonline.net/SNPonDemand" TargetMode="External"/><Relationship Id="rId2" Type="http://schemas.openxmlformats.org/officeDocument/2006/relationships/hyperlink" Target="http://fmaonline.net/strongnonprofit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twitter.com/FMA4Nonprofits" TargetMode="External"/><Relationship Id="rId7" Type="http://schemas.openxmlformats.org/officeDocument/2006/relationships/hyperlink" Target="http://www.facebook.com/fiscalmanagementassociat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hyperlink" Target="http://www.linkedin.com/pub/sarah-walker/27/902/28b" TargetMode="External"/><Relationship Id="rId4" Type="http://schemas.openxmlformats.org/officeDocument/2006/relationships/image" Target="../media/image24.png"/><Relationship Id="rId9" Type="http://schemas.openxmlformats.org/officeDocument/2006/relationships/hyperlink" Target="mailto:hpolanco@fmaonline.ne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667000"/>
            <a:ext cx="7391400" cy="1603375"/>
          </a:xfrm>
        </p:spPr>
        <p:txBody>
          <a:bodyPr/>
          <a:lstStyle/>
          <a:p>
            <a:r>
              <a:rPr lang="en-US" dirty="0" smtClean="0"/>
              <a:t>Assessing Grantees’ Financial Health and Long-term Sustainability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71600" y="5867400"/>
            <a:ext cx="2514600" cy="365125"/>
          </a:xfrm>
        </p:spPr>
        <p:txBody>
          <a:bodyPr/>
          <a:lstStyle/>
          <a:p>
            <a:pPr algn="l"/>
            <a:r>
              <a:rPr lang="en-US" dirty="0" smtClean="0"/>
              <a:t>February 10, 2016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4387852"/>
            <a:ext cx="7067550" cy="0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ma-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9" b="18538"/>
          <a:stretch>
            <a:fillRect/>
          </a:stretch>
        </p:blipFill>
        <p:spPr>
          <a:xfrm>
            <a:off x="1371600" y="762000"/>
            <a:ext cx="3048000" cy="108597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371600" y="4724400"/>
            <a:ext cx="7391400" cy="685800"/>
          </a:xfrm>
          <a:prstGeom prst="rect">
            <a:avLst/>
          </a:prstGeom>
        </p:spPr>
        <p:txBody>
          <a:bodyPr vert="horz" anchor="t" anchorCtr="0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Hilda Polanco, CPA, CCSA®, CGMA, Founder &amp;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smtClean="0"/>
              <a:t>John Summers, Director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7522" name="Picture 2" descr="Grantmakers of Western Pennsylv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155" y="304800"/>
            <a:ext cx="388519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is an Audit Required?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8925" indent="-288925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200" dirty="0" smtClean="0"/>
              <a:t>Rules vary by state. For Pennsylvania:</a:t>
            </a:r>
          </a:p>
          <a:p>
            <a:pPr marL="854075" lvl="1" indent="-288925"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Nonprofits with annual contributions of </a:t>
            </a:r>
            <a:r>
              <a:rPr lang="en-US" sz="2000" b="1" dirty="0" smtClean="0"/>
              <a:t>$300,000 or above </a:t>
            </a:r>
            <a:r>
              <a:rPr lang="en-US" sz="2000" dirty="0" smtClean="0"/>
              <a:t>must undergo an </a:t>
            </a:r>
            <a:r>
              <a:rPr lang="en-US" sz="2000" b="1" i="1" dirty="0" smtClean="0"/>
              <a:t>audit</a:t>
            </a:r>
          </a:p>
          <a:p>
            <a:pPr marL="854075" lvl="1" indent="-288925"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Nonprofits with contributions between </a:t>
            </a:r>
            <a:r>
              <a:rPr lang="en-US" sz="2000" b="1" dirty="0" smtClean="0"/>
              <a:t>$100,000 and$300,000</a:t>
            </a:r>
            <a:r>
              <a:rPr lang="en-US" sz="2000" dirty="0" smtClean="0"/>
              <a:t>, must file financial statements that are </a:t>
            </a:r>
            <a:r>
              <a:rPr lang="en-US" sz="2000" b="1" i="1" dirty="0" smtClean="0"/>
              <a:t>reviewed</a:t>
            </a:r>
            <a:r>
              <a:rPr lang="en-US" sz="2000" dirty="0" smtClean="0"/>
              <a:t> by a CPA</a:t>
            </a:r>
          </a:p>
          <a:p>
            <a:pPr marL="854075" lvl="1" indent="-288925"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Nonprofits with contributions between </a:t>
            </a:r>
            <a:r>
              <a:rPr lang="en-US" sz="2000" b="1" dirty="0" smtClean="0"/>
              <a:t>$50,000 and $100,000 </a:t>
            </a:r>
            <a:r>
              <a:rPr lang="en-US" sz="2000" dirty="0" smtClean="0"/>
              <a:t>must have a </a:t>
            </a:r>
            <a:r>
              <a:rPr lang="en-US" sz="2000" b="1" i="1" dirty="0" smtClean="0"/>
              <a:t>compilation</a:t>
            </a:r>
            <a:r>
              <a:rPr lang="en-US" sz="2000" dirty="0" smtClean="0"/>
              <a:t> prepared by a CPA</a:t>
            </a:r>
          </a:p>
          <a:p>
            <a:pPr marL="288925" indent="-288925">
              <a:spcBef>
                <a:spcPts val="800"/>
              </a:spcBef>
              <a:buFont typeface="Arial" pitchFamily="34" charset="0"/>
              <a:buChar char="•"/>
            </a:pPr>
            <a:r>
              <a:rPr lang="en-US" sz="2200" dirty="0" smtClean="0"/>
              <a:t>See the National Council of Nonprofits’ Audit Guide for regulations for other states:  </a:t>
            </a:r>
            <a:r>
              <a:rPr lang="en-US" dirty="0" smtClean="0">
                <a:hlinkClick r:id="rId2"/>
              </a:rPr>
              <a:t>www.councilofnonprofits.org/nonprofit-audit-guide</a:t>
            </a:r>
            <a:r>
              <a:rPr lang="en-US" sz="2200" dirty="0" smtClean="0"/>
              <a:t>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Audit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 of statements in the audit</a:t>
            </a:r>
            <a:endParaRPr 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Statement of Financial Position (Balance Sheet)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Statement of Activities (Income Statement)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Statement of Functional Expenses </a:t>
            </a:r>
            <a:r>
              <a:rPr lang="en-US" dirty="0" smtClean="0"/>
              <a:t>(Required for Voluntary Health &amp; Human Service Organizations)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Statement of Cash Flows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2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Management Letter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Financial Statements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5029200"/>
            <a:ext cx="8001000" cy="0"/>
          </a:xfrm>
          <a:prstGeom prst="line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358" t="13379" r="23144" b="8147"/>
          <a:stretch>
            <a:fillRect/>
          </a:stretch>
        </p:blipFill>
        <p:spPr bwMode="auto">
          <a:xfrm>
            <a:off x="273570" y="205153"/>
            <a:ext cx="8534400" cy="656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 l="17130" t="39375" r="17331" b="22187"/>
          <a:stretch>
            <a:fillRect/>
          </a:stretch>
        </p:blipFill>
        <p:spPr bwMode="auto">
          <a:xfrm>
            <a:off x="0" y="228600"/>
            <a:ext cx="89953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3327044" y="2609049"/>
            <a:ext cx="457200" cy="0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5" name="Line 7"/>
          <p:cNvSpPr>
            <a:spLocks noChangeShapeType="1"/>
          </p:cNvSpPr>
          <p:nvPr/>
        </p:nvSpPr>
        <p:spPr bwMode="auto">
          <a:xfrm>
            <a:off x="8839200" y="2538250"/>
            <a:ext cx="152400" cy="0"/>
          </a:xfrm>
          <a:prstGeom prst="line">
            <a:avLst/>
          </a:prstGeom>
          <a:noFill/>
          <a:ln w="57150" cap="sq">
            <a:solidFill>
              <a:srgbClr val="0061B2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4270709" y="861850"/>
          <a:ext cx="4526546" cy="2849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40546"/>
                <a:gridCol w="609600"/>
                <a:gridCol w="533400"/>
                <a:gridCol w="609600"/>
                <a:gridCol w="533400"/>
              </a:tblGrid>
              <a:tr h="1524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Year 2</a:t>
                      </a:r>
                      <a:endParaRPr lang="en-US" sz="1400" b="1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1" u="sn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Year</a:t>
                      </a:r>
                      <a:r>
                        <a:rPr lang="en-US" sz="1400" u="sng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1</a:t>
                      </a:r>
                      <a:endParaRPr lang="en-US" sz="1400" b="1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1" u="sng" dirty="0"/>
                    </a:p>
                  </a:txBody>
                  <a:tcPr/>
                </a:tc>
              </a:tr>
              <a:tr h="15239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Unrest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Temp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Unrest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Temp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0813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Income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315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Released from Restriction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(70)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(70)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Total Revenue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385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(40)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Expenses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245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215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Change in Net Assets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140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(110)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(40)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Beginning Net Assets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125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45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Ending Net Assets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155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35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15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926" name="Line 8"/>
          <p:cNvSpPr>
            <a:spLocks noChangeShapeType="1"/>
          </p:cNvSpPr>
          <p:nvPr/>
        </p:nvSpPr>
        <p:spPr bwMode="auto">
          <a:xfrm>
            <a:off x="4086807" y="2427891"/>
            <a:ext cx="0" cy="1544636"/>
          </a:xfrm>
          <a:prstGeom prst="line">
            <a:avLst/>
          </a:prstGeom>
          <a:noFill/>
          <a:ln w="38100" cap="sq">
            <a:solidFill>
              <a:srgbClr val="0061B2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7" name="Line 9"/>
          <p:cNvSpPr>
            <a:spLocks noChangeShapeType="1"/>
          </p:cNvSpPr>
          <p:nvPr/>
        </p:nvSpPr>
        <p:spPr bwMode="auto">
          <a:xfrm flipH="1">
            <a:off x="3913387" y="2428061"/>
            <a:ext cx="152400" cy="0"/>
          </a:xfrm>
          <a:prstGeom prst="line">
            <a:avLst/>
          </a:prstGeom>
          <a:noFill/>
          <a:ln w="38100" cap="sq">
            <a:solidFill>
              <a:srgbClr val="0061B2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8" name="Text Box 13"/>
          <p:cNvSpPr txBox="1">
            <a:spLocks noChangeArrowheads="1"/>
          </p:cNvSpPr>
          <p:nvPr/>
        </p:nvSpPr>
        <p:spPr bwMode="auto">
          <a:xfrm>
            <a:off x="4122825" y="4092836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Statement of Functional Expenses</a:t>
            </a:r>
          </a:p>
        </p:txBody>
      </p:sp>
      <p:sp>
        <p:nvSpPr>
          <p:cNvPr id="38929" name="Text Box 14"/>
          <p:cNvSpPr txBox="1">
            <a:spLocks noChangeArrowheads="1"/>
          </p:cNvSpPr>
          <p:nvPr/>
        </p:nvSpPr>
        <p:spPr bwMode="auto">
          <a:xfrm>
            <a:off x="5029200" y="49169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Statement of Activities</a:t>
            </a:r>
          </a:p>
        </p:txBody>
      </p:sp>
      <p:sp>
        <p:nvSpPr>
          <p:cNvPr id="38930" name="Text Box 15"/>
          <p:cNvSpPr txBox="1">
            <a:spLocks noChangeArrowheads="1"/>
          </p:cNvSpPr>
          <p:nvPr/>
        </p:nvSpPr>
        <p:spPr bwMode="auto">
          <a:xfrm>
            <a:off x="700685" y="836648"/>
            <a:ext cx="32135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Statement of Financial Position</a:t>
            </a:r>
          </a:p>
        </p:txBody>
      </p:sp>
      <p:sp>
        <p:nvSpPr>
          <p:cNvPr id="38931" name="Text Box 16"/>
          <p:cNvSpPr txBox="1">
            <a:spLocks noChangeArrowheads="1"/>
          </p:cNvSpPr>
          <p:nvPr/>
        </p:nvSpPr>
        <p:spPr bwMode="auto">
          <a:xfrm>
            <a:off x="777110" y="3372247"/>
            <a:ext cx="2654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Statement of </a:t>
            </a:r>
            <a:r>
              <a:rPr lang="en-US" b="1" dirty="0" smtClean="0">
                <a:solidFill>
                  <a:schemeClr val="accent2"/>
                </a:solidFill>
              </a:rPr>
              <a:t>Cash Flows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8932" name="Line 17"/>
          <p:cNvSpPr>
            <a:spLocks noChangeShapeType="1"/>
          </p:cNvSpPr>
          <p:nvPr/>
        </p:nvSpPr>
        <p:spPr bwMode="auto">
          <a:xfrm flipV="1">
            <a:off x="4079187" y="3962400"/>
            <a:ext cx="4581677" cy="14068"/>
          </a:xfrm>
          <a:prstGeom prst="line">
            <a:avLst/>
          </a:prstGeom>
          <a:noFill/>
          <a:ln w="38100">
            <a:solidFill>
              <a:srgbClr val="0061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Line 19"/>
          <p:cNvSpPr>
            <a:spLocks noChangeShapeType="1"/>
          </p:cNvSpPr>
          <p:nvPr/>
        </p:nvSpPr>
        <p:spPr bwMode="auto">
          <a:xfrm flipH="1" flipV="1">
            <a:off x="7480231" y="3724877"/>
            <a:ext cx="0" cy="238125"/>
          </a:xfrm>
          <a:prstGeom prst="line">
            <a:avLst/>
          </a:prstGeom>
          <a:noFill/>
          <a:ln w="38100">
            <a:solidFill>
              <a:srgbClr val="0061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Line 7"/>
          <p:cNvSpPr>
            <a:spLocks noChangeShapeType="1"/>
          </p:cNvSpPr>
          <p:nvPr/>
        </p:nvSpPr>
        <p:spPr bwMode="auto">
          <a:xfrm>
            <a:off x="8991600" y="2590800"/>
            <a:ext cx="0" cy="3978844"/>
          </a:xfrm>
          <a:prstGeom prst="line">
            <a:avLst/>
          </a:prstGeom>
          <a:noFill/>
          <a:ln w="57150" cap="sq">
            <a:solidFill>
              <a:srgbClr val="0061B2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36" name="Line 7"/>
          <p:cNvSpPr>
            <a:spLocks noChangeShapeType="1"/>
          </p:cNvSpPr>
          <p:nvPr/>
        </p:nvSpPr>
        <p:spPr bwMode="auto">
          <a:xfrm>
            <a:off x="8342696" y="5399088"/>
            <a:ext cx="648904" cy="0"/>
          </a:xfrm>
          <a:prstGeom prst="line">
            <a:avLst/>
          </a:prstGeom>
          <a:noFill/>
          <a:ln w="57150" cap="sq">
            <a:solidFill>
              <a:srgbClr val="0061B2"/>
            </a:solidFill>
            <a:miter lim="800000"/>
            <a:headEnd type="triangl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37" name="Line 12"/>
          <p:cNvSpPr>
            <a:spLocks noChangeShapeType="1"/>
          </p:cNvSpPr>
          <p:nvPr/>
        </p:nvSpPr>
        <p:spPr bwMode="auto">
          <a:xfrm>
            <a:off x="152400" y="1676400"/>
            <a:ext cx="0" cy="4572000"/>
          </a:xfrm>
          <a:prstGeom prst="line">
            <a:avLst/>
          </a:prstGeom>
          <a:noFill/>
          <a:ln w="38100" cap="sq">
            <a:solidFill>
              <a:srgbClr val="0061B2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38" name="Line 12"/>
          <p:cNvSpPr>
            <a:spLocks noChangeShapeType="1"/>
          </p:cNvSpPr>
          <p:nvPr/>
        </p:nvSpPr>
        <p:spPr bwMode="auto">
          <a:xfrm>
            <a:off x="152400" y="6248400"/>
            <a:ext cx="228600" cy="0"/>
          </a:xfrm>
          <a:prstGeom prst="line">
            <a:avLst/>
          </a:prstGeom>
          <a:noFill/>
          <a:ln w="38100" cap="sq">
            <a:solidFill>
              <a:srgbClr val="0061B2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40" name="Line 9"/>
          <p:cNvSpPr>
            <a:spLocks noChangeShapeType="1"/>
          </p:cNvSpPr>
          <p:nvPr/>
        </p:nvSpPr>
        <p:spPr bwMode="auto">
          <a:xfrm flipH="1">
            <a:off x="3913387" y="2829309"/>
            <a:ext cx="152400" cy="0"/>
          </a:xfrm>
          <a:prstGeom prst="line">
            <a:avLst/>
          </a:prstGeom>
          <a:noFill/>
          <a:ln w="38100" cap="sq">
            <a:solidFill>
              <a:srgbClr val="0061B2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 flipH="1" flipV="1">
            <a:off x="6925811" y="3734402"/>
            <a:ext cx="0" cy="228600"/>
          </a:xfrm>
          <a:prstGeom prst="line">
            <a:avLst/>
          </a:prstGeom>
          <a:noFill/>
          <a:ln w="38100">
            <a:solidFill>
              <a:srgbClr val="0061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19"/>
          <p:cNvSpPr>
            <a:spLocks noChangeShapeType="1"/>
          </p:cNvSpPr>
          <p:nvPr/>
        </p:nvSpPr>
        <p:spPr bwMode="auto">
          <a:xfrm flipH="1" flipV="1">
            <a:off x="8077200" y="3734402"/>
            <a:ext cx="0" cy="238125"/>
          </a:xfrm>
          <a:prstGeom prst="line">
            <a:avLst/>
          </a:prstGeom>
          <a:noFill/>
          <a:ln w="38100">
            <a:solidFill>
              <a:srgbClr val="0061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19"/>
          <p:cNvSpPr>
            <a:spLocks noChangeShapeType="1"/>
          </p:cNvSpPr>
          <p:nvPr/>
        </p:nvSpPr>
        <p:spPr bwMode="auto">
          <a:xfrm flipH="1" flipV="1">
            <a:off x="8660864" y="3734402"/>
            <a:ext cx="0" cy="238125"/>
          </a:xfrm>
          <a:prstGeom prst="line">
            <a:avLst/>
          </a:prstGeom>
          <a:noFill/>
          <a:ln w="38100">
            <a:solidFill>
              <a:srgbClr val="0061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8342696" y="6569644"/>
            <a:ext cx="648904" cy="0"/>
          </a:xfrm>
          <a:prstGeom prst="line">
            <a:avLst/>
          </a:prstGeom>
          <a:noFill/>
          <a:ln w="57150" cap="sq">
            <a:solidFill>
              <a:srgbClr val="0061B2"/>
            </a:solidFill>
            <a:miter lim="800000"/>
            <a:headEnd type="triangl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90600" y="1574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Audited Financial Statements: How the Numbers Flow</a:t>
            </a:r>
            <a:endParaRPr lang="en-US" sz="2400" b="1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976" y="3744912"/>
          <a:ext cx="2903024" cy="27930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31424"/>
                <a:gridCol w="685800"/>
                <a:gridCol w="685800"/>
              </a:tblGrid>
              <a:tr h="21748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Year 2</a:t>
                      </a:r>
                      <a:endParaRPr lang="en-US" sz="1500" b="1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Year</a:t>
                      </a:r>
                      <a:r>
                        <a:rPr lang="en-US" sz="1500" u="sng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1</a:t>
                      </a:r>
                      <a:endParaRPr lang="en-US" sz="1500" b="1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Cash Flows</a:t>
                      </a:r>
                      <a:r>
                        <a:rPr lang="en-US" sz="15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from: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0813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   Operations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230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0813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   Investing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(30)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099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   Financing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(30)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(200)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9889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Change</a:t>
                      </a:r>
                      <a:r>
                        <a:rPr lang="en-US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in Cash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170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Beginning Cash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Ending Cash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465737" y="3723355"/>
            <a:ext cx="3027431" cy="28462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9"/>
          <p:cNvGrpSpPr/>
          <p:nvPr/>
        </p:nvGrpSpPr>
        <p:grpSpPr>
          <a:xfrm>
            <a:off x="228600" y="3429000"/>
            <a:ext cx="533400" cy="533400"/>
            <a:chOff x="6164465" y="2171722"/>
            <a:chExt cx="1754422" cy="1754423"/>
          </a:xfrm>
        </p:grpSpPr>
        <p:sp>
          <p:nvSpPr>
            <p:cNvPr id="41" name="Oval 40"/>
            <p:cNvSpPr/>
            <p:nvPr/>
          </p:nvSpPr>
          <p:spPr>
            <a:xfrm>
              <a:off x="6164465" y="2171722"/>
              <a:ext cx="1754422" cy="1754423"/>
            </a:xfrm>
            <a:prstGeom prst="ellipse">
              <a:avLst/>
            </a:prstGeom>
            <a:solidFill>
              <a:srgbClr val="00B05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Oval 4"/>
            <p:cNvSpPr/>
            <p:nvPr/>
          </p:nvSpPr>
          <p:spPr>
            <a:xfrm>
              <a:off x="6390678" y="2468826"/>
              <a:ext cx="1240564" cy="1240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457200" y="1219200"/>
          <a:ext cx="3429000" cy="1844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57400"/>
                <a:gridCol w="685800"/>
                <a:gridCol w="685800"/>
              </a:tblGrid>
              <a:tr h="21748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Year 2</a:t>
                      </a:r>
                      <a:endParaRPr lang="en-US" sz="1500" b="1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Year</a:t>
                      </a:r>
                      <a:r>
                        <a:rPr lang="en-US" sz="1500" u="sng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1</a:t>
                      </a:r>
                      <a:endParaRPr lang="en-US" sz="1500" b="1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Assets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Liabilities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Unrestricted</a:t>
                      </a:r>
                      <a:r>
                        <a:rPr lang="en-US" sz="15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Net Assets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155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Restricted</a:t>
                      </a:r>
                      <a:r>
                        <a:rPr lang="en-US" sz="15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Net Assets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445168" y="1219199"/>
            <a:ext cx="3429000" cy="18288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178468" y="864632"/>
            <a:ext cx="533400" cy="533400"/>
            <a:chOff x="6164464" y="2171722"/>
            <a:chExt cx="1754422" cy="1754422"/>
          </a:xfrm>
        </p:grpSpPr>
        <p:sp>
          <p:nvSpPr>
            <p:cNvPr id="38" name="Oval 37"/>
            <p:cNvSpPr/>
            <p:nvPr/>
          </p:nvSpPr>
          <p:spPr>
            <a:xfrm>
              <a:off x="6164464" y="2171722"/>
              <a:ext cx="1754422" cy="1754422"/>
            </a:xfrm>
            <a:prstGeom prst="ellipse">
              <a:avLst/>
            </a:prstGeom>
            <a:solidFill>
              <a:srgbClr val="00B05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6436949" y="2468826"/>
              <a:ext cx="1240564" cy="1240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270810" y="838200"/>
            <a:ext cx="4543223" cy="28735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4146968" y="4495800"/>
          <a:ext cx="4142792" cy="10607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18592"/>
                <a:gridCol w="762000"/>
                <a:gridCol w="685800"/>
                <a:gridCol w="990600"/>
                <a:gridCol w="685800"/>
              </a:tblGrid>
              <a:tr h="217488">
                <a:tc>
                  <a:txBody>
                    <a:bodyPr/>
                    <a:lstStyle/>
                    <a:p>
                      <a:r>
                        <a:rPr lang="en-US" sz="150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Year 2</a:t>
                      </a:r>
                      <a:endParaRPr lang="en-US" sz="150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Program</a:t>
                      </a:r>
                      <a:endParaRPr lang="en-US" sz="1500" b="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M&amp;G</a:t>
                      </a:r>
                      <a:endParaRPr lang="en-US" sz="1500" b="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Fundraising</a:t>
                      </a:r>
                      <a:endParaRPr lang="en-US" sz="1500" b="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Total</a:t>
                      </a:r>
                      <a:endParaRPr lang="en-US" sz="1500" b="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14128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Personnel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80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140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</a:tr>
              <a:tr h="150813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OTPS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13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Total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155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245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4114000" y="4473552"/>
            <a:ext cx="4175760" cy="10585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4143760" y="5661048"/>
          <a:ext cx="4142792" cy="10607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18592"/>
                <a:gridCol w="762000"/>
                <a:gridCol w="685800"/>
                <a:gridCol w="990600"/>
                <a:gridCol w="685800"/>
              </a:tblGrid>
              <a:tr h="217488">
                <a:tc>
                  <a:txBody>
                    <a:bodyPr/>
                    <a:lstStyle/>
                    <a:p>
                      <a:r>
                        <a:rPr lang="en-US" sz="150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Year 1</a:t>
                      </a:r>
                      <a:endParaRPr lang="en-US" sz="150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Program</a:t>
                      </a:r>
                      <a:endParaRPr lang="en-US" sz="1500" b="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M&amp;G</a:t>
                      </a:r>
                      <a:endParaRPr lang="en-US" sz="1500" b="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Fundraising</a:t>
                      </a:r>
                      <a:endParaRPr lang="en-US" sz="1500" b="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Total</a:t>
                      </a:r>
                      <a:endParaRPr lang="en-US" sz="1500" b="0" u="sng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14128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Personnel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130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</a:tr>
              <a:tr h="150813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OTPS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  85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13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Total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130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55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215</a:t>
                      </a:r>
                      <a:endParaRPr lang="en-US" sz="15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4110792" y="5638800"/>
            <a:ext cx="4175760" cy="10829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2"/>
          <p:cNvGrpSpPr/>
          <p:nvPr/>
        </p:nvGrpSpPr>
        <p:grpSpPr>
          <a:xfrm>
            <a:off x="3709736" y="5334000"/>
            <a:ext cx="533400" cy="533400"/>
            <a:chOff x="6164465" y="2171722"/>
            <a:chExt cx="1754422" cy="1754423"/>
          </a:xfrm>
        </p:grpSpPr>
        <p:sp>
          <p:nvSpPr>
            <p:cNvPr id="44" name="Oval 43"/>
            <p:cNvSpPr/>
            <p:nvPr/>
          </p:nvSpPr>
          <p:spPr>
            <a:xfrm>
              <a:off x="6164465" y="2171722"/>
              <a:ext cx="1754422" cy="1754423"/>
            </a:xfrm>
            <a:prstGeom prst="ellipse">
              <a:avLst/>
            </a:prstGeom>
            <a:solidFill>
              <a:srgbClr val="00B05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Oval 4"/>
            <p:cNvSpPr/>
            <p:nvPr/>
          </p:nvSpPr>
          <p:spPr>
            <a:xfrm>
              <a:off x="6483221" y="2515098"/>
              <a:ext cx="1240564" cy="1240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4038600" y="609600"/>
            <a:ext cx="533400" cy="533400"/>
            <a:chOff x="6164465" y="2171722"/>
            <a:chExt cx="1754422" cy="1754423"/>
          </a:xfrm>
        </p:grpSpPr>
        <p:sp>
          <p:nvSpPr>
            <p:cNvPr id="48" name="Oval 47"/>
            <p:cNvSpPr/>
            <p:nvPr/>
          </p:nvSpPr>
          <p:spPr>
            <a:xfrm>
              <a:off x="6164465" y="2171722"/>
              <a:ext cx="1754422" cy="1754423"/>
            </a:xfrm>
            <a:prstGeom prst="ellipse">
              <a:avLst/>
            </a:prstGeom>
            <a:solidFill>
              <a:srgbClr val="00B05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6390678" y="2468826"/>
              <a:ext cx="1240564" cy="1240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152400" y="1676400"/>
            <a:ext cx="228600" cy="0"/>
          </a:xfrm>
          <a:prstGeom prst="line">
            <a:avLst/>
          </a:prstGeom>
          <a:noFill/>
          <a:ln w="38100">
            <a:solidFill>
              <a:srgbClr val="0061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 animBg="1"/>
      <p:bldP spid="38926" grpId="0" animBg="1"/>
      <p:bldP spid="38927" grpId="0" animBg="1"/>
      <p:bldP spid="38928" grpId="0"/>
      <p:bldP spid="38929" grpId="0"/>
      <p:bldP spid="38930" grpId="0"/>
      <p:bldP spid="38931" grpId="0"/>
      <p:bldP spid="38932" grpId="0" animBg="1"/>
      <p:bldP spid="38934" grpId="0" animBg="1"/>
      <p:bldP spid="38935" grpId="0" animBg="1"/>
      <p:bldP spid="38936" grpId="0" animBg="1"/>
      <p:bldP spid="38937" grpId="0" animBg="1"/>
      <p:bldP spid="38938" grpId="0" animBg="1"/>
      <p:bldP spid="38940" grpId="0" animBg="1"/>
      <p:bldP spid="38933" grpId="0" animBg="1"/>
      <p:bldP spid="38918" grpId="0" animBg="1"/>
      <p:bldP spid="38919" grpId="0" animBg="1"/>
      <p:bldP spid="38920" grpId="0" animBg="1"/>
      <p:bldP spid="52" grpId="0" animBg="1"/>
      <p:bldP spid="55" grpId="0" animBg="1"/>
      <p:bldP spid="53" grpId="0" animBg="1"/>
      <p:bldP spid="57" grpId="0" animBg="1"/>
      <p:bldP spid="59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 l="18619" t="18663" r="21800" b="4462"/>
          <a:stretch>
            <a:fillRect/>
          </a:stretch>
        </p:blipFill>
        <p:spPr bwMode="auto">
          <a:xfrm>
            <a:off x="1066800" y="76200"/>
            <a:ext cx="6858000" cy="67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3073459" y="359392"/>
            <a:ext cx="3276600" cy="2502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1600200"/>
            <a:ext cx="1981200" cy="45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Assets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648200" y="1600200"/>
            <a:ext cx="20574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Liabilities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8200" y="4060686"/>
            <a:ext cx="2057400" cy="2111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 Assets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34728" y="2667000"/>
            <a:ext cx="45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=</a:t>
            </a:r>
            <a:endParaRPr lang="en-US" sz="50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34290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228600" y="1600200"/>
            <a:ext cx="1981200" cy="4572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6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2713" indent="-112713">
              <a:lnSpc>
                <a:spcPts val="2000"/>
              </a:lnSpc>
              <a:spcBef>
                <a:spcPts val="4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What We Own: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Cash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Receivables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Investments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Property, Plant &amp; Equipment, net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5600" y="1600200"/>
            <a:ext cx="2209800" cy="1905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6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2713" indent="-112713">
              <a:lnSpc>
                <a:spcPts val="2000"/>
              </a:lnSpc>
              <a:spcBef>
                <a:spcPts val="4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What We Owe: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Bills due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Line of Credit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Deferred Revenue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Long-term Debt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5600" y="4060686"/>
            <a:ext cx="2209800" cy="211151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6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  <a:spcBef>
                <a:spcPts val="4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Our Available Capital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Unrestricted</a:t>
            </a:r>
          </a:p>
          <a:p>
            <a:pPr marL="344488" lvl="1" indent="-111125">
              <a:lnSpc>
                <a:spcPts val="2000"/>
              </a:lnSpc>
              <a:buFont typeface="Calibri" pitchFamily="34" charset="0"/>
              <a:buChar char="̶"/>
            </a:pPr>
            <a:r>
              <a:rPr lang="en-US" sz="1600" dirty="0" smtClean="0">
                <a:solidFill>
                  <a:schemeClr val="tx1"/>
                </a:solidFill>
              </a:rPr>
              <a:t>Board Designated</a:t>
            </a:r>
          </a:p>
          <a:p>
            <a:pPr marL="344488" lvl="1" indent="-111125">
              <a:lnSpc>
                <a:spcPts val="2000"/>
              </a:lnSpc>
              <a:buFont typeface="Calibri" pitchFamily="34" charset="0"/>
              <a:buChar char="̶"/>
            </a:pPr>
            <a:r>
              <a:rPr lang="en-US" sz="1600" dirty="0" smtClean="0">
                <a:solidFill>
                  <a:schemeClr val="tx1"/>
                </a:solidFill>
              </a:rPr>
              <a:t>Fixed Assets</a:t>
            </a:r>
          </a:p>
          <a:p>
            <a:pPr marL="344488" lvl="1" indent="-111125">
              <a:lnSpc>
                <a:spcPts val="2000"/>
              </a:lnSpc>
              <a:buFont typeface="Calibri" pitchFamily="34" charset="0"/>
              <a:buChar char="̶"/>
            </a:pPr>
            <a:r>
              <a:rPr lang="en-US" sz="1600" dirty="0" smtClean="0">
                <a:solidFill>
                  <a:schemeClr val="tx1"/>
                </a:solidFill>
              </a:rPr>
              <a:t>Other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Temp. Restricted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Perm. Restricted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39000" y="6414617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793424" y="2249964"/>
            <a:ext cx="6393330" cy="24965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93424" y="4756795"/>
            <a:ext cx="6393330" cy="172554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84702" y="1295400"/>
            <a:ext cx="6602052" cy="99556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Structure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82314" y="1463557"/>
            <a:ext cx="3276599" cy="5875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LUNA /  Working Capital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482314" y="4945380"/>
            <a:ext cx="3276597" cy="5890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Temp. Restricted Net Assets*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482314" y="3223508"/>
            <a:ext cx="3276597" cy="5762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Facility Reserve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482314" y="2492503"/>
            <a:ext cx="3276598" cy="5491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Debt Repayment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482314" y="3999715"/>
            <a:ext cx="3276597" cy="5491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Growth &amp; Innovation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482314" y="5733276"/>
            <a:ext cx="3276597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Endowment**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81608" y="2788404"/>
            <a:ext cx="2337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Longer-term </a:t>
            </a:r>
          </a:p>
          <a:p>
            <a:r>
              <a:rPr lang="en-US" sz="2000" b="1" dirty="0" smtClean="0"/>
              <a:t>Reserves </a:t>
            </a:r>
          </a:p>
          <a:p>
            <a:r>
              <a:rPr lang="en-US" sz="2000" b="1" dirty="0" smtClean="0"/>
              <a:t>(may be board designated)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28612" y="5334327"/>
            <a:ext cx="216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Donor restricted </a:t>
            </a:r>
          </a:p>
          <a:p>
            <a:r>
              <a:rPr lang="en-US" sz="2000" b="1" dirty="0" smtClean="0"/>
              <a:t>capital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855143" y="1374181"/>
            <a:ext cx="1993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Short-term</a:t>
            </a:r>
          </a:p>
          <a:p>
            <a:r>
              <a:rPr lang="en-US" sz="2000" b="1" dirty="0" smtClean="0"/>
              <a:t>Liquid Capital</a:t>
            </a:r>
            <a:endParaRPr lang="en-US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828800" y="2272824"/>
            <a:ext cx="6357954" cy="0"/>
          </a:xfrm>
          <a:prstGeom prst="line">
            <a:avLst/>
          </a:prstGeom>
          <a:ln w="444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eft Arrow 34"/>
          <p:cNvSpPr/>
          <p:nvPr/>
        </p:nvSpPr>
        <p:spPr>
          <a:xfrm rot="5400000">
            <a:off x="-1013667" y="3268482"/>
            <a:ext cx="5168671" cy="12483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59280" y="4746486"/>
            <a:ext cx="6327474" cy="0"/>
          </a:xfrm>
          <a:prstGeom prst="line">
            <a:avLst/>
          </a:prstGeom>
          <a:ln w="444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 rot="16200000">
            <a:off x="661608" y="3770311"/>
            <a:ext cx="1751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Accessibility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754" y="6477000"/>
            <a:ext cx="5809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*</a:t>
            </a:r>
            <a:r>
              <a:rPr lang="en-US" sz="1600" i="1" dirty="0" smtClean="0"/>
              <a:t>To be accessed only if delivering on donor expectations</a:t>
            </a:r>
            <a:endParaRPr lang="en-US" sz="1600" i="1" dirty="0"/>
          </a:p>
        </p:txBody>
      </p:sp>
      <p:sp>
        <p:nvSpPr>
          <p:cNvPr id="20" name="Rectangle 19"/>
          <p:cNvSpPr/>
          <p:nvPr/>
        </p:nvSpPr>
        <p:spPr>
          <a:xfrm>
            <a:off x="5943600" y="6506980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**Only earnings are accessible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Liquid Unrestricted Net Assets (LUNA)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Sheet: Operating Reserves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262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LUNA = Unrestricted Net Assets – (Fixed Assets – Mortgages) </a:t>
            </a:r>
            <a:endParaRPr lang="en-US" sz="2400" b="1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33601"/>
            <a:ext cx="8229600" cy="1219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portion of unrestricted net assets that could be converted to cash relatively easily (may or may not include board designated funds, based on accessibility)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Funds available for purposes such as supplying working capital, guarding against downturns, and pursuing new opportunities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5181600"/>
            <a:ext cx="8229600" cy="1219200"/>
          </a:xfrm>
          <a:prstGeom prst="rect">
            <a:avLst/>
          </a:prstGeom>
        </p:spPr>
        <p:txBody>
          <a:bodyPr vert="horz"/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Benchmark: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LUNA sufficient to cover 3-6 months of operating expenses is generally considered</a:t>
            </a:r>
            <a:r>
              <a:rPr lang="en-US" dirty="0" smtClean="0"/>
              <a:t>d healthy, but </a:t>
            </a:r>
            <a:r>
              <a:rPr lang="en-US" i="1" dirty="0" smtClean="0"/>
              <a:t>this depends </a:t>
            </a:r>
            <a:r>
              <a:rPr lang="en-US" dirty="0" smtClean="0"/>
              <a:t>on an organization’s business model, plans, and goals.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24"/>
          <p:cNvSpPr txBox="1">
            <a:spLocks noChangeArrowheads="1"/>
          </p:cNvSpPr>
          <p:nvPr/>
        </p:nvSpPr>
        <p:spPr bwMode="auto">
          <a:xfrm>
            <a:off x="685800" y="3260725"/>
            <a:ext cx="243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/>
              <a:t>Months of Liquid </a:t>
            </a:r>
            <a:r>
              <a:rPr lang="en-US" sz="2200" b="1" dirty="0" smtClean="0"/>
              <a:t>Unrestricted Net </a:t>
            </a:r>
            <a:r>
              <a:rPr lang="en-US" sz="2200" b="1" dirty="0"/>
              <a:t>Assets</a:t>
            </a:r>
          </a:p>
        </p:txBody>
      </p:sp>
      <p:sp>
        <p:nvSpPr>
          <p:cNvPr id="24586" name="Text Box 27"/>
          <p:cNvSpPr txBox="1">
            <a:spLocks noChangeArrowheads="1"/>
          </p:cNvSpPr>
          <p:nvPr/>
        </p:nvSpPr>
        <p:spPr bwMode="auto">
          <a:xfrm>
            <a:off x="4495800" y="3260725"/>
            <a:ext cx="327467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 3" pitchFamily="18" charset="2"/>
              <a:buNone/>
            </a:pPr>
            <a:r>
              <a:rPr lang="en-US" sz="1900" dirty="0" smtClean="0"/>
              <a:t>Liquid Unrestricted Net Assets</a:t>
            </a:r>
            <a:endParaRPr lang="en-US" sz="1900" dirty="0"/>
          </a:p>
        </p:txBody>
      </p:sp>
      <p:sp>
        <p:nvSpPr>
          <p:cNvPr id="24593" name="Line 35"/>
          <p:cNvSpPr>
            <a:spLocks noChangeShapeType="1"/>
          </p:cNvSpPr>
          <p:nvPr/>
        </p:nvSpPr>
        <p:spPr bwMode="auto">
          <a:xfrm>
            <a:off x="4343400" y="3641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343400" y="371792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Average Monthly Expense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 Sheet: Liquid Unrestricted Net Assets (LUNA)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Liquidity (Level of Reserves)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25766" y="2438400"/>
            <a:ext cx="4648200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9166" y="2440013"/>
            <a:ext cx="2737512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49166" y="2470484"/>
            <a:ext cx="2737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Indicator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825766" y="2470484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Calculation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dirty="0" smtClean="0"/>
              <a:t>	Welcome (9:00am)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	Understanding Audited Financial Statements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	OMB Uniform Guidance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	Resources &amp; Wrap Up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dirty="0" smtClean="0"/>
              <a:t>	Adjourn (12:00pm)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30" name="Text Box 21"/>
          <p:cNvSpPr txBox="1">
            <a:spLocks noChangeArrowheads="1"/>
          </p:cNvSpPr>
          <p:nvPr/>
        </p:nvSpPr>
        <p:spPr bwMode="auto">
          <a:xfrm>
            <a:off x="762000" y="3276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/>
              <a:t>Months of Cash </a:t>
            </a:r>
            <a:r>
              <a:rPr lang="en-US" sz="2200" b="1" dirty="0" smtClean="0"/>
              <a:t>on </a:t>
            </a:r>
            <a:r>
              <a:rPr lang="en-US" sz="2200" b="1" dirty="0"/>
              <a:t>Hand</a:t>
            </a:r>
          </a:p>
        </p:txBody>
      </p:sp>
      <p:sp>
        <p:nvSpPr>
          <p:cNvPr id="589831" name="Text Box 22"/>
          <p:cNvSpPr txBox="1">
            <a:spLocks noChangeArrowheads="1"/>
          </p:cNvSpPr>
          <p:nvPr/>
        </p:nvSpPr>
        <p:spPr bwMode="auto">
          <a:xfrm>
            <a:off x="4038600" y="32004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Total </a:t>
            </a:r>
            <a:r>
              <a:rPr lang="en-US" sz="2000" dirty="0" smtClean="0"/>
              <a:t>Cash and Cash Equivalents</a:t>
            </a:r>
            <a:endParaRPr lang="en-US" sz="2000" dirty="0"/>
          </a:p>
        </p:txBody>
      </p:sp>
      <p:sp>
        <p:nvSpPr>
          <p:cNvPr id="589832" name="Text Box 23"/>
          <p:cNvSpPr txBox="1">
            <a:spLocks noChangeArrowheads="1"/>
          </p:cNvSpPr>
          <p:nvPr/>
        </p:nvSpPr>
        <p:spPr bwMode="auto">
          <a:xfrm>
            <a:off x="4419600" y="37338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Average Monthly Expense</a:t>
            </a:r>
          </a:p>
        </p:txBody>
      </p:sp>
      <p:sp>
        <p:nvSpPr>
          <p:cNvPr id="589834" name="Text Box 25"/>
          <p:cNvSpPr txBox="1">
            <a:spLocks noChangeArrowheads="1"/>
          </p:cNvSpPr>
          <p:nvPr/>
        </p:nvSpPr>
        <p:spPr bwMode="auto">
          <a:xfrm>
            <a:off x="4635500" y="36449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/>
          </a:p>
        </p:txBody>
      </p:sp>
      <p:sp>
        <p:nvSpPr>
          <p:cNvPr id="589841" name="Line 34"/>
          <p:cNvSpPr>
            <a:spLocks noChangeShapeType="1"/>
          </p:cNvSpPr>
          <p:nvPr/>
        </p:nvSpPr>
        <p:spPr bwMode="auto">
          <a:xfrm>
            <a:off x="4419600" y="3657600"/>
            <a:ext cx="367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 Sheet: Months of Cash on Hand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Liquidity (Cash)</a:t>
            </a:r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2433612"/>
            <a:ext cx="4648200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" y="2435225"/>
            <a:ext cx="2737512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09600" y="2465696"/>
            <a:ext cx="2737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Indicator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3886200" y="2465696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Calculation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62000" y="4739005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/>
              <a:t>Months of Cash </a:t>
            </a:r>
            <a:r>
              <a:rPr lang="en-US" sz="2200" b="1" dirty="0" smtClean="0"/>
              <a:t>on </a:t>
            </a:r>
            <a:r>
              <a:rPr lang="en-US" sz="2200" b="1" dirty="0"/>
              <a:t>Hand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038600" y="4662805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Total </a:t>
            </a:r>
            <a:r>
              <a:rPr lang="en-US" sz="2000" dirty="0" smtClean="0"/>
              <a:t>Cash and Cash Equivalents</a:t>
            </a:r>
            <a:endParaRPr lang="en-US" sz="2000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581400" y="5196205"/>
            <a:ext cx="533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Average Monthly </a:t>
            </a:r>
            <a:r>
              <a:rPr lang="en-US" sz="2000" dirty="0" smtClean="0"/>
              <a:t>Expense – Noncash Items*</a:t>
            </a:r>
            <a:endParaRPr lang="en-US" sz="2000" dirty="0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3980180" y="5120005"/>
            <a:ext cx="450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28600" y="6156325"/>
            <a:ext cx="533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/>
              <a:t>*Depreciation, bad debt expense, etc.</a:t>
            </a:r>
            <a:endParaRPr lang="en-US" sz="1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Organizational performance for the fiscal year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 smtClean="0"/>
              <a:t>Revenues by type and restriction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Expenses broken out functionally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Fiscal year’s operating results (gains/losses)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2200" dirty="0" smtClean="0"/>
              <a:t>Amount released from restrictions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Balance of Temporarily Restricted Net Assets being carried forward into the next fiscal year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Activities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57200" y="3505200"/>
            <a:ext cx="8229600" cy="63976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Revenues released from restriction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 l="18619" t="18663" r="21800" b="4462"/>
          <a:stretch>
            <a:fillRect/>
          </a:stretch>
        </p:blipFill>
        <p:spPr bwMode="auto">
          <a:xfrm>
            <a:off x="1016925" y="76200"/>
            <a:ext cx="6858000" cy="67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3020704" y="373411"/>
            <a:ext cx="3276600" cy="2502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925" y="5572650"/>
            <a:ext cx="1711656" cy="914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-2708870">
            <a:off x="7275777" y="4617569"/>
            <a:ext cx="2115482" cy="516504"/>
          </a:xfrm>
          <a:prstGeom prst="rightArrow">
            <a:avLst>
              <a:gd name="adj1" fmla="val 50000"/>
              <a:gd name="adj2" fmla="val 8230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18900623">
            <a:off x="7172081" y="4514888"/>
            <a:ext cx="2751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To Statement of Activities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 l="12661" t="8437" r="10628" b="6250"/>
          <a:stretch>
            <a:fillRect/>
          </a:stretch>
        </p:blipFill>
        <p:spPr bwMode="auto">
          <a:xfrm>
            <a:off x="586050" y="16625"/>
            <a:ext cx="7696200" cy="65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3051630" y="381000"/>
            <a:ext cx="26670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869275" y="5147094"/>
            <a:ext cx="1066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300" b="1" dirty="0">
                <a:solidFill>
                  <a:srgbClr val="FF0000"/>
                </a:solidFill>
              </a:rPr>
              <a:t>Operating </a:t>
            </a:r>
            <a:endParaRPr lang="en-US" sz="13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300" b="1" dirty="0" smtClean="0">
                <a:solidFill>
                  <a:srgbClr val="FF0000"/>
                </a:solidFill>
              </a:rPr>
              <a:t>Results</a:t>
            </a:r>
            <a:endParaRPr lang="en-US" sz="13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748419" y="5451894"/>
            <a:ext cx="457200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31547" y="5276654"/>
            <a:ext cx="1143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300" b="1" dirty="0" smtClean="0">
                <a:solidFill>
                  <a:srgbClr val="FF0000"/>
                </a:solidFill>
              </a:rPr>
              <a:t>TRNA balance going into the next fiscal year</a:t>
            </a: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5619" y="5451894"/>
            <a:ext cx="10668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67599" y="6131479"/>
            <a:ext cx="11430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14111" y="6055279"/>
            <a:ext cx="1066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300" b="1" dirty="0" smtClean="0">
                <a:solidFill>
                  <a:srgbClr val="FF0000"/>
                </a:solidFill>
              </a:rPr>
              <a:t>Reserve</a:t>
            </a:r>
          </a:p>
          <a:p>
            <a:pPr algn="ctr">
              <a:spcBef>
                <a:spcPts val="0"/>
              </a:spcBef>
            </a:pPr>
            <a:r>
              <a:rPr lang="en-US" sz="1300" b="1" dirty="0" smtClean="0">
                <a:solidFill>
                  <a:srgbClr val="FF0000"/>
                </a:solidFill>
              </a:rPr>
              <a:t>Balance</a:t>
            </a:r>
            <a:endParaRPr lang="en-US" sz="13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 bwMode="auto">
          <a:xfrm>
            <a:off x="3634199" y="6283879"/>
            <a:ext cx="533400" cy="38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5378839" y="6131479"/>
            <a:ext cx="99856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hape 37"/>
          <p:cNvCxnSpPr>
            <a:stCxn id="6" idx="2"/>
            <a:endCxn id="11" idx="4"/>
          </p:cNvCxnSpPr>
          <p:nvPr/>
        </p:nvCxnSpPr>
        <p:spPr bwMode="auto">
          <a:xfrm rot="5400000">
            <a:off x="7168974" y="5078406"/>
            <a:ext cx="143218" cy="2724928"/>
          </a:xfrm>
          <a:prstGeom prst="bentConnector3">
            <a:avLst>
              <a:gd name="adj1" fmla="val 259617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Statement of Activities: Operating Results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Results</a:t>
            </a:r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914400" y="3260725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Operating Results</a:t>
            </a:r>
            <a:endParaRPr lang="en-US" sz="2200" b="1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038600" y="3425279"/>
            <a:ext cx="418518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 3" pitchFamily="18" charset="2"/>
              <a:buNone/>
            </a:pPr>
            <a:r>
              <a:rPr lang="en-US" sz="1900" dirty="0" smtClean="0"/>
              <a:t>Unrestricted Revenue – Total Expenses</a:t>
            </a: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3825766" y="2509812"/>
            <a:ext cx="4648200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9166" y="2511425"/>
            <a:ext cx="2737512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9166" y="2541896"/>
            <a:ext cx="2737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Indicator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825766" y="2541896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Calculation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Calculating Operating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Health Analysis Tool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 l="9406" t="21109" r="18873" b="48604"/>
          <a:stretch>
            <a:fillRect/>
          </a:stretch>
        </p:blipFill>
        <p:spPr bwMode="auto">
          <a:xfrm>
            <a:off x="381000" y="2514600"/>
            <a:ext cx="8376140" cy="22656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62600" y="2362200"/>
            <a:ext cx="2133600" cy="2590800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Calculating LUNA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Health Analysis Tool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688" t="32097" r="36162" b="10517"/>
          <a:stretch>
            <a:fillRect/>
          </a:stretch>
        </p:blipFill>
        <p:spPr bwMode="auto">
          <a:xfrm>
            <a:off x="838200" y="2203050"/>
            <a:ext cx="7162800" cy="44958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29200" y="2057400"/>
            <a:ext cx="1981200" cy="4641450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Calculating Months of Cash on Hand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Health Analysis Tool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339" t="32097" r="36770" b="42614"/>
          <a:stretch>
            <a:fillRect/>
          </a:stretch>
        </p:blipFill>
        <p:spPr bwMode="auto">
          <a:xfrm>
            <a:off x="762000" y="2590800"/>
            <a:ext cx="7543800" cy="2133600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2362200"/>
            <a:ext cx="2133600" cy="2590800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2661" t="8437" r="10628" b="6250"/>
          <a:stretch>
            <a:fillRect/>
          </a:stretch>
        </p:blipFill>
        <p:spPr bwMode="auto">
          <a:xfrm>
            <a:off x="586050" y="108012"/>
            <a:ext cx="7696200" cy="65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051630" y="473825"/>
            <a:ext cx="26670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06291" y="3250274"/>
            <a:ext cx="1066800" cy="23123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-1500000">
            <a:off x="5168086" y="2673592"/>
            <a:ext cx="3257234" cy="585788"/>
          </a:xfrm>
          <a:prstGeom prst="rightArrow">
            <a:avLst>
              <a:gd name="adj1" fmla="val 50000"/>
              <a:gd name="adj2" fmla="val 11260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-1500000">
            <a:off x="5220145" y="2862545"/>
            <a:ext cx="29241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Stmt of Functional Expenses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Expense Analysis</a:t>
            </a:r>
            <a:endParaRPr lang="en-US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What is the largest program?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Is the program with the largest expense a program aligned with the organization’s mission?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What is the largest expense?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Salaries and benefits are often an organization’s largest expense, usually making up 60% or more of total expenses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Functional Expenses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dirty="0" smtClean="0"/>
              <a:t>What worries you when you think about 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/>
              <a:t>your grantees’ financial health?</a:t>
            </a:r>
            <a:endParaRPr lang="en-US" dirty="0"/>
          </a:p>
        </p:txBody>
      </p:sp>
      <p:pic>
        <p:nvPicPr>
          <p:cNvPr id="78850" name="Picture 2" descr="Question Mark, Question, Characters, Problem, Ta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21792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Defining an Organization’s Functional Expenses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Functional Expenses</a:t>
            </a:r>
            <a:endParaRPr lang="en-US" dirty="0"/>
          </a:p>
        </p:txBody>
      </p:sp>
      <p:graphicFrame>
        <p:nvGraphicFramePr>
          <p:cNvPr id="5" name="Group 91"/>
          <p:cNvGraphicFramePr>
            <a:graphicFrameLocks noGrp="1"/>
          </p:cNvGraphicFramePr>
          <p:nvPr>
            <p:ph idx="1"/>
          </p:nvPr>
        </p:nvGraphicFramePr>
        <p:xfrm>
          <a:off x="533400" y="2285999"/>
          <a:ext cx="8153400" cy="381000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341934"/>
                <a:gridCol w="3556270"/>
                <a:gridCol w="2255196"/>
              </a:tblGrid>
              <a:tr h="457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Classification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Examples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Program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separated by major programs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direct provision of goods or services related to the organization’s mission and purpose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supplies, salaries of program staff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Support Services: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Management &amp;  General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Activities such as oversight, business and financial management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 costs, salaries of Finance and HR staff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2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Support Services: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Fundraising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Incurred in inducing donors to contribute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374E8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 to produce a donor event, salaries of fundraising staff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5508" t="33861" r="16917" b="12145"/>
          <a:stretch>
            <a:fillRect/>
          </a:stretch>
        </p:blipFill>
        <p:spPr bwMode="auto">
          <a:xfrm>
            <a:off x="106680" y="1454006"/>
            <a:ext cx="8879492" cy="47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8153400" y="2209800"/>
            <a:ext cx="838200" cy="304800"/>
          </a:xfrm>
          <a:prstGeom prst="ellipse">
            <a:avLst/>
          </a:prstGeom>
          <a:noFill/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620000" y="990600"/>
            <a:ext cx="1066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300" b="1" dirty="0" smtClean="0">
                <a:solidFill>
                  <a:srgbClr val="006600"/>
                </a:solidFill>
              </a:rPr>
              <a:t>Largest Expense</a:t>
            </a:r>
            <a:endParaRPr lang="en-US" sz="1300" b="1" dirty="0">
              <a:solidFill>
                <a:srgbClr val="00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7931624" y="1745777"/>
            <a:ext cx="748352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872342" y="5929086"/>
            <a:ext cx="7043058" cy="31931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468392"/>
            <a:ext cx="330925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300" b="1" dirty="0" smtClean="0">
                <a:solidFill>
                  <a:srgbClr val="FF0000"/>
                </a:solidFill>
              </a:rPr>
              <a:t>Matches amounts on Statement of Activities</a:t>
            </a: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13356" y="5914572"/>
            <a:ext cx="852337" cy="319314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37030" y="6459784"/>
            <a:ext cx="152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300" b="1" dirty="0" smtClean="0">
                <a:solidFill>
                  <a:srgbClr val="7030A0"/>
                </a:solidFill>
              </a:rPr>
              <a:t>Largest Program</a:t>
            </a:r>
            <a:endParaRPr lang="en-US" sz="1300" b="1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038600" y="6248400"/>
            <a:ext cx="1" cy="2199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219200" y="6187124"/>
            <a:ext cx="609600" cy="28126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 l="35749" t="17285" r="34461" b="72812"/>
          <a:stretch>
            <a:fillRect/>
          </a:stretch>
        </p:blipFill>
        <p:spPr bwMode="auto">
          <a:xfrm>
            <a:off x="2980541" y="228600"/>
            <a:ext cx="3751384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138714" y="595500"/>
            <a:ext cx="3338286" cy="25721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1730" y="6350730"/>
            <a:ext cx="685800" cy="2923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/>
                </a:solidFill>
              </a:rPr>
              <a:t>79.2%</a:t>
            </a:r>
            <a:endParaRPr lang="en-US" sz="13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6350730"/>
            <a:ext cx="685800" cy="2923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/>
                </a:solidFill>
              </a:rPr>
              <a:t>8.6%</a:t>
            </a:r>
            <a:endParaRPr lang="en-US" sz="13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6730" y="6353707"/>
            <a:ext cx="685800" cy="2923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/>
                </a:solidFill>
              </a:rPr>
              <a:t>12.2%</a:t>
            </a:r>
            <a:endParaRPr lang="en-US" sz="13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Allocating Resources</a:t>
            </a:r>
            <a:endParaRPr lang="en-US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200" dirty="0" smtClean="0"/>
              <a:t>Expense ratios: The percentage of funds spent by the organization in each functional area</a:t>
            </a:r>
          </a:p>
          <a:p>
            <a:pPr marL="0" indent="0">
              <a:buFont typeface="Wingdings" pitchFamily="2" charset="2"/>
              <a:buNone/>
            </a:pPr>
            <a:endParaRPr lang="en-US" sz="2200" dirty="0" smtClean="0"/>
          </a:p>
          <a:p>
            <a:pPr marL="0" indent="0">
              <a:buFont typeface="Wingdings" pitchFamily="2" charset="2"/>
              <a:buNone/>
            </a:pPr>
            <a:endParaRPr lang="en-US" sz="2200" dirty="0" smtClean="0"/>
          </a:p>
          <a:p>
            <a:pPr marL="0" indent="0">
              <a:buFont typeface="Wingdings" pitchFamily="2" charset="2"/>
              <a:buNone/>
            </a:pPr>
            <a:endParaRPr lang="en-US" sz="2200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   	Benchmark:		    	       Benchmark:		         	    Benchmark: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     	  65%-70%		                20%-25%		    	               10%-15%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Functional Expenses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429000"/>
            <a:ext cx="2400300" cy="914400"/>
            <a:chOff x="2880" y="7200"/>
            <a:chExt cx="3780" cy="1440"/>
          </a:xfrm>
        </p:grpSpPr>
        <p:sp>
          <p:nvSpPr>
            <p:cNvPr id="46094" name="Text Box 5"/>
            <p:cNvSpPr txBox="1">
              <a:spLocks noChangeArrowheads="1"/>
            </p:cNvSpPr>
            <p:nvPr/>
          </p:nvSpPr>
          <p:spPr bwMode="auto">
            <a:xfrm>
              <a:off x="2880" y="7200"/>
              <a:ext cx="378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Program Expense</a:t>
              </a:r>
            </a:p>
            <a:p>
              <a:pPr algn="ctr"/>
              <a:endPara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Total Expense</a:t>
              </a:r>
            </a:p>
          </p:txBody>
        </p:sp>
        <p:sp>
          <p:nvSpPr>
            <p:cNvPr id="46095" name="Line 6"/>
            <p:cNvSpPr>
              <a:spLocks noChangeShapeType="1"/>
            </p:cNvSpPr>
            <p:nvPr/>
          </p:nvSpPr>
          <p:spPr bwMode="auto">
            <a:xfrm>
              <a:off x="3300" y="7860"/>
              <a:ext cx="285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72200" y="3429000"/>
            <a:ext cx="2514600" cy="914400"/>
            <a:chOff x="2880" y="7200"/>
            <a:chExt cx="4860" cy="1440"/>
          </a:xfrm>
        </p:grpSpPr>
        <p:sp>
          <p:nvSpPr>
            <p:cNvPr id="46092" name="Text Box 8"/>
            <p:cNvSpPr txBox="1">
              <a:spLocks noChangeArrowheads="1"/>
            </p:cNvSpPr>
            <p:nvPr/>
          </p:nvSpPr>
          <p:spPr bwMode="auto">
            <a:xfrm>
              <a:off x="2880" y="7200"/>
              <a:ext cx="486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Fundraising Expense</a:t>
              </a:r>
            </a:p>
            <a:p>
              <a:pPr algn="ctr"/>
              <a:endParaRPr lang="en-US" b="1" dirty="0">
                <a:solidFill>
                  <a:schemeClr val="accent2"/>
                </a:solidFill>
                <a:latin typeface="+mn-lt"/>
              </a:endParaRP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Total Expense</a:t>
              </a:r>
            </a:p>
          </p:txBody>
        </p:sp>
        <p:sp>
          <p:nvSpPr>
            <p:cNvPr id="46093" name="Line 9"/>
            <p:cNvSpPr>
              <a:spLocks noChangeShapeType="1"/>
            </p:cNvSpPr>
            <p:nvPr/>
          </p:nvSpPr>
          <p:spPr bwMode="auto">
            <a:xfrm>
              <a:off x="3645" y="7860"/>
              <a:ext cx="33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819400" y="3429000"/>
            <a:ext cx="3238500" cy="914400"/>
            <a:chOff x="2880" y="7200"/>
            <a:chExt cx="4860" cy="1440"/>
          </a:xfrm>
        </p:grpSpPr>
        <p:sp>
          <p:nvSpPr>
            <p:cNvPr id="46090" name="Text Box 11"/>
            <p:cNvSpPr txBox="1">
              <a:spLocks noChangeArrowheads="1"/>
            </p:cNvSpPr>
            <p:nvPr/>
          </p:nvSpPr>
          <p:spPr bwMode="auto">
            <a:xfrm>
              <a:off x="2880" y="7200"/>
              <a:ext cx="486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Mgmt. &amp; General Expense</a:t>
              </a:r>
            </a:p>
            <a:p>
              <a:pPr algn="ctr"/>
              <a:endParaRPr lang="en-US" b="1" dirty="0">
                <a:solidFill>
                  <a:schemeClr val="accent2"/>
                </a:solidFill>
                <a:latin typeface="+mn-lt"/>
              </a:endParaRP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Total Expense</a:t>
              </a:r>
            </a:p>
          </p:txBody>
        </p:sp>
        <p:sp>
          <p:nvSpPr>
            <p:cNvPr id="46091" name="Line 12"/>
            <p:cNvSpPr>
              <a:spLocks noChangeShapeType="1"/>
            </p:cNvSpPr>
            <p:nvPr/>
          </p:nvSpPr>
          <p:spPr bwMode="auto">
            <a:xfrm>
              <a:off x="3225" y="7860"/>
              <a:ext cx="42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6087" name="Line 14"/>
          <p:cNvSpPr>
            <a:spLocks noChangeShapeType="1"/>
          </p:cNvSpPr>
          <p:nvPr/>
        </p:nvSpPr>
        <p:spPr bwMode="auto">
          <a:xfrm>
            <a:off x="2819400" y="3429000"/>
            <a:ext cx="0" cy="2362200"/>
          </a:xfrm>
          <a:prstGeom prst="line">
            <a:avLst/>
          </a:prstGeom>
          <a:noFill/>
          <a:ln w="12700">
            <a:solidFill>
              <a:srgbClr val="15256B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6106886" y="3429000"/>
            <a:ext cx="0" cy="2362200"/>
          </a:xfrm>
          <a:prstGeom prst="line">
            <a:avLst/>
          </a:prstGeom>
          <a:noFill/>
          <a:ln w="12700">
            <a:solidFill>
              <a:srgbClr val="15256B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7270" y="6197243"/>
            <a:ext cx="6705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 </a:t>
            </a:r>
            <a:r>
              <a:rPr lang="en-US" sz="1400" b="1" i="1" dirty="0" smtClean="0"/>
              <a:t>BBB Wise Giving Alliance </a:t>
            </a:r>
            <a:r>
              <a:rPr lang="en-US" sz="1400" i="1" dirty="0" smtClean="0"/>
              <a:t>Charity Accreditation Standards:</a:t>
            </a:r>
          </a:p>
          <a:p>
            <a:r>
              <a:rPr lang="en-US" sz="1400" dirty="0" smtClean="0">
                <a:hlinkClick r:id="rId3"/>
              </a:rPr>
              <a:t>http://give.org/for-charities/How-We-Accredit-Charities/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0" y="1157311"/>
            <a:ext cx="6032500" cy="5403849"/>
            <a:chOff x="44" y="884"/>
            <a:chExt cx="3656" cy="3357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ltGray">
            <a:xfrm>
              <a:off x="1878" y="948"/>
              <a:ext cx="1822" cy="2108"/>
            </a:xfrm>
            <a:custGeom>
              <a:avLst/>
              <a:gdLst/>
              <a:ahLst/>
              <a:cxnLst>
                <a:cxn ang="0">
                  <a:pos x="18" y="90"/>
                </a:cxn>
                <a:cxn ang="0">
                  <a:pos x="192" y="438"/>
                </a:cxn>
                <a:cxn ang="0">
                  <a:pos x="0" y="804"/>
                </a:cxn>
                <a:cxn ang="0">
                  <a:pos x="918" y="1782"/>
                </a:cxn>
                <a:cxn ang="0">
                  <a:pos x="789" y="1707"/>
                </a:cxn>
                <a:cxn ang="0">
                  <a:pos x="1112" y="2202"/>
                </a:cxn>
                <a:cxn ang="0">
                  <a:pos x="1714" y="2202"/>
                </a:cxn>
                <a:cxn ang="0">
                  <a:pos x="1572" y="2124"/>
                </a:cxn>
                <a:cxn ang="0">
                  <a:pos x="18" y="90"/>
                </a:cxn>
              </a:cxnLst>
              <a:rect l="0" t="0" r="r" b="b"/>
              <a:pathLst>
                <a:path w="1884" h="2202">
                  <a:moveTo>
                    <a:pt x="18" y="90"/>
                  </a:moveTo>
                  <a:lnTo>
                    <a:pt x="192" y="438"/>
                  </a:lnTo>
                  <a:lnTo>
                    <a:pt x="0" y="804"/>
                  </a:lnTo>
                  <a:cubicBezTo>
                    <a:pt x="600" y="792"/>
                    <a:pt x="972" y="1212"/>
                    <a:pt x="918" y="1782"/>
                  </a:cubicBezTo>
                  <a:lnTo>
                    <a:pt x="789" y="1707"/>
                  </a:lnTo>
                  <a:lnTo>
                    <a:pt x="1112" y="2202"/>
                  </a:lnTo>
                  <a:lnTo>
                    <a:pt x="1714" y="2202"/>
                  </a:lnTo>
                  <a:lnTo>
                    <a:pt x="1572" y="2124"/>
                  </a:lnTo>
                  <a:cubicBezTo>
                    <a:pt x="1884" y="1182"/>
                    <a:pt x="1128" y="0"/>
                    <a:pt x="18" y="90"/>
                  </a:cubicBezTo>
                  <a:close/>
                </a:path>
              </a:pathLst>
            </a:custGeom>
            <a:solidFill>
              <a:srgbClr val="0066CC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8029" tIns="44015" rIns="88029" bIns="44015" anchor="ctr"/>
            <a:lstStyle/>
            <a:p>
              <a:endParaRPr lang="en-US"/>
            </a:p>
          </p:txBody>
        </p:sp>
        <p:sp>
          <p:nvSpPr>
            <p:cNvPr id="205828" name="Text Box 4"/>
            <p:cNvSpPr txBox="1">
              <a:spLocks noChangeArrowheads="1"/>
            </p:cNvSpPr>
            <p:nvPr/>
          </p:nvSpPr>
          <p:spPr bwMode="ltGray">
            <a:xfrm rot="2932711">
              <a:off x="2252" y="1745"/>
              <a:ext cx="116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2" tIns="41026" rIns="82052" bIns="41026" anchor="ctr"/>
            <a:lstStyle/>
            <a:p>
              <a:pPr algn="ctr" defTabSz="820738"/>
              <a:r>
                <a:rPr lang="en-US" sz="1900">
                  <a:solidFill>
                    <a:srgbClr val="FFFFFF"/>
                  </a:solidFill>
                </a:rPr>
                <a:t>Unrealistic funder expectations</a:t>
              </a:r>
              <a:endParaRPr lang="en-US" sz="1900" noProof="1">
                <a:solidFill>
                  <a:srgbClr val="FFFFFF"/>
                </a:solidFill>
              </a:endParaRPr>
            </a:p>
          </p:txBody>
        </p:sp>
        <p:sp>
          <p:nvSpPr>
            <p:cNvPr id="205829" name="Freeform 5"/>
            <p:cNvSpPr>
              <a:spLocks/>
            </p:cNvSpPr>
            <p:nvPr/>
          </p:nvSpPr>
          <p:spPr bwMode="ltGray">
            <a:xfrm>
              <a:off x="694" y="2866"/>
              <a:ext cx="2629" cy="1375"/>
            </a:xfrm>
            <a:custGeom>
              <a:avLst/>
              <a:gdLst/>
              <a:ahLst/>
              <a:cxnLst>
                <a:cxn ang="0">
                  <a:pos x="2718" y="294"/>
                </a:cxn>
                <a:cxn ang="0">
                  <a:pos x="2298" y="300"/>
                </a:cxn>
                <a:cxn ang="0">
                  <a:pos x="2076" y="0"/>
                </a:cxn>
                <a:cxn ang="0">
                  <a:pos x="750" y="294"/>
                </a:cxn>
                <a:cxn ang="0">
                  <a:pos x="901" y="205"/>
                </a:cxn>
                <a:cxn ang="0">
                  <a:pos x="321" y="245"/>
                </a:cxn>
                <a:cxn ang="0">
                  <a:pos x="0" y="750"/>
                </a:cxn>
                <a:cxn ang="0">
                  <a:pos x="144" y="672"/>
                </a:cxn>
                <a:cxn ang="0">
                  <a:pos x="2718" y="294"/>
                </a:cxn>
              </a:cxnLst>
              <a:rect l="0" t="0" r="r" b="b"/>
              <a:pathLst>
                <a:path w="2718" h="1436">
                  <a:moveTo>
                    <a:pt x="2718" y="294"/>
                  </a:moveTo>
                  <a:lnTo>
                    <a:pt x="2298" y="300"/>
                  </a:lnTo>
                  <a:lnTo>
                    <a:pt x="2076" y="0"/>
                  </a:lnTo>
                  <a:cubicBezTo>
                    <a:pt x="1800" y="528"/>
                    <a:pt x="1188" y="648"/>
                    <a:pt x="750" y="294"/>
                  </a:cubicBezTo>
                  <a:lnTo>
                    <a:pt x="901" y="205"/>
                  </a:lnTo>
                  <a:lnTo>
                    <a:pt x="321" y="245"/>
                  </a:lnTo>
                  <a:lnTo>
                    <a:pt x="0" y="750"/>
                  </a:lnTo>
                  <a:lnTo>
                    <a:pt x="144" y="672"/>
                  </a:lnTo>
                  <a:cubicBezTo>
                    <a:pt x="794" y="1422"/>
                    <a:pt x="2220" y="1436"/>
                    <a:pt x="2718" y="294"/>
                  </a:cubicBezTo>
                  <a:close/>
                </a:path>
              </a:pathLst>
            </a:custGeom>
            <a:solidFill>
              <a:srgbClr val="808080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8029" tIns="44015" rIns="88029" bIns="44015" anchor="ctr"/>
            <a:lstStyle/>
            <a:p>
              <a:endParaRPr lang="en-US"/>
            </a:p>
          </p:txBody>
        </p:sp>
        <p:sp>
          <p:nvSpPr>
            <p:cNvPr id="205830" name="Text Box 6"/>
            <p:cNvSpPr txBox="1">
              <a:spLocks noChangeArrowheads="1"/>
            </p:cNvSpPr>
            <p:nvPr/>
          </p:nvSpPr>
          <p:spPr bwMode="ltGray">
            <a:xfrm>
              <a:off x="1346" y="3514"/>
              <a:ext cx="128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2" tIns="41026" rIns="82052" bIns="41026" anchor="ctr"/>
            <a:lstStyle/>
            <a:p>
              <a:pPr algn="ctr" defTabSz="820738"/>
              <a:r>
                <a:rPr lang="en-US" sz="1900">
                  <a:solidFill>
                    <a:srgbClr val="FFFFFF"/>
                  </a:solidFill>
                </a:rPr>
                <a:t>Pressure on nonprofits to conform</a:t>
              </a:r>
              <a:endParaRPr lang="en-US" sz="1900" noProof="1">
                <a:solidFill>
                  <a:srgbClr val="FFFFFF"/>
                </a:solidFill>
              </a:endParaRPr>
            </a:p>
          </p:txBody>
        </p:sp>
        <p:sp>
          <p:nvSpPr>
            <p:cNvPr id="205831" name="Freeform 7"/>
            <p:cNvSpPr>
              <a:spLocks/>
            </p:cNvSpPr>
            <p:nvPr/>
          </p:nvSpPr>
          <p:spPr bwMode="ltGray">
            <a:xfrm>
              <a:off x="44" y="884"/>
              <a:ext cx="1913" cy="2494"/>
            </a:xfrm>
            <a:custGeom>
              <a:avLst/>
              <a:gdLst/>
              <a:ahLst/>
              <a:cxnLst>
                <a:cxn ang="0">
                  <a:pos x="678" y="2605"/>
                </a:cxn>
                <a:cxn ang="0">
                  <a:pos x="912" y="2209"/>
                </a:cxn>
                <a:cxn ang="0">
                  <a:pos x="1265" y="2188"/>
                </a:cxn>
                <a:cxn ang="0">
                  <a:pos x="1698" y="913"/>
                </a:cxn>
                <a:cxn ang="0">
                  <a:pos x="1698" y="1057"/>
                </a:cxn>
                <a:cxn ang="0">
                  <a:pos x="1978" y="530"/>
                </a:cxn>
                <a:cxn ang="0">
                  <a:pos x="1709" y="0"/>
                </a:cxn>
                <a:cxn ang="0">
                  <a:pos x="1710" y="151"/>
                </a:cxn>
                <a:cxn ang="0">
                  <a:pos x="678" y="2605"/>
                </a:cxn>
              </a:cxnLst>
              <a:rect l="0" t="0" r="r" b="b"/>
              <a:pathLst>
                <a:path w="1978" h="2605">
                  <a:moveTo>
                    <a:pt x="678" y="2605"/>
                  </a:moveTo>
                  <a:lnTo>
                    <a:pt x="912" y="2209"/>
                  </a:lnTo>
                  <a:lnTo>
                    <a:pt x="1265" y="2188"/>
                  </a:lnTo>
                  <a:cubicBezTo>
                    <a:pt x="942" y="1639"/>
                    <a:pt x="1218" y="1111"/>
                    <a:pt x="1698" y="913"/>
                  </a:cubicBezTo>
                  <a:lnTo>
                    <a:pt x="1698" y="1057"/>
                  </a:lnTo>
                  <a:lnTo>
                    <a:pt x="1978" y="530"/>
                  </a:lnTo>
                  <a:lnTo>
                    <a:pt x="1709" y="0"/>
                  </a:lnTo>
                  <a:lnTo>
                    <a:pt x="1710" y="151"/>
                  </a:lnTo>
                  <a:cubicBezTo>
                    <a:pt x="672" y="317"/>
                    <a:pt x="0" y="1633"/>
                    <a:pt x="678" y="2605"/>
                  </a:cubicBezTo>
                  <a:close/>
                </a:path>
              </a:pathLst>
            </a:custGeom>
            <a:solidFill>
              <a:srgbClr val="CC666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8029" tIns="44015" rIns="88029" bIns="44015" anchor="ctr"/>
            <a:lstStyle/>
            <a:p>
              <a:endParaRPr lang="en-US"/>
            </a:p>
          </p:txBody>
        </p:sp>
        <p:sp>
          <p:nvSpPr>
            <p:cNvPr id="205832" name="Text Box 8"/>
            <p:cNvSpPr txBox="1">
              <a:spLocks noChangeArrowheads="1"/>
            </p:cNvSpPr>
            <p:nvPr/>
          </p:nvSpPr>
          <p:spPr bwMode="ltGray">
            <a:xfrm rot="-46512026">
              <a:off x="318" y="1675"/>
              <a:ext cx="1439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2" tIns="41026" rIns="82052" bIns="41026" anchor="ctr"/>
            <a:lstStyle/>
            <a:p>
              <a:pPr algn="ctr" defTabSz="820738"/>
              <a:r>
                <a:rPr lang="en-US" sz="1900">
                  <a:solidFill>
                    <a:srgbClr val="FFFFFF"/>
                  </a:solidFill>
                </a:rPr>
                <a:t>Misleading reporting &amp; Underinvestment</a:t>
              </a:r>
              <a:endParaRPr lang="en-US" sz="1900" noProof="1">
                <a:solidFill>
                  <a:srgbClr val="FFFFFF"/>
                </a:solidFill>
              </a:endParaRPr>
            </a:p>
          </p:txBody>
        </p:sp>
        <p:sp>
          <p:nvSpPr>
            <p:cNvPr id="205833" name="Oval 9"/>
            <p:cNvSpPr>
              <a:spLocks noChangeArrowheads="1"/>
            </p:cNvSpPr>
            <p:nvPr/>
          </p:nvSpPr>
          <p:spPr bwMode="auto">
            <a:xfrm>
              <a:off x="1307" y="1881"/>
              <a:ext cx="1290" cy="1290"/>
            </a:xfrm>
            <a:prstGeom prst="ellipse">
              <a:avLst/>
            </a:prstGeom>
            <a:solidFill>
              <a:srgbClr val="FFFF66"/>
            </a:solidFill>
            <a:ln w="19050">
              <a:noFill/>
              <a:round/>
              <a:headEnd/>
              <a:tailEnd/>
            </a:ln>
            <a:effectLst/>
          </p:spPr>
          <p:txBody>
            <a:bodyPr lIns="43622" tIns="43622" rIns="43622" bIns="43622" anchor="ctr"/>
            <a:lstStyle/>
            <a:p>
              <a:pPr algn="ctr" defTabSz="852488"/>
              <a:r>
                <a:rPr lang="en-US" sz="1700" b="1">
                  <a:solidFill>
                    <a:schemeClr val="tx1"/>
                  </a:solidFill>
                </a:rPr>
                <a:t>“The Starvation Cycle”</a:t>
              </a:r>
            </a:p>
          </p:txBody>
        </p:sp>
      </p:grpSp>
      <p:sp>
        <p:nvSpPr>
          <p:cNvPr id="13" name="Presentation 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6248400"/>
            <a:ext cx="5486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Taking Action to End the Nonprofit Starvation Cycle, The </a:t>
            </a:r>
            <a:r>
              <a:rPr kumimoji="0" lang="en-US" sz="12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Bridgespan</a:t>
            </a:r>
            <a:r>
              <a:rPr kumimoji="0" lang="en-US" sz="12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Group,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Donors Forum Workshops, February 2011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Nonprofit “Starvation Cycle”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Statement of Functional Expenses: Resource Allocations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of Resources</a:t>
            </a:r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685800" y="3260725"/>
            <a:ext cx="259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Functional Expense Composition</a:t>
            </a:r>
            <a:endParaRPr lang="en-US" sz="2200" b="1" dirty="0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253500" y="3124200"/>
            <a:ext cx="197560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 3" pitchFamily="18" charset="2"/>
              <a:buNone/>
            </a:pPr>
            <a:r>
              <a:rPr lang="en-US" sz="1900" dirty="0" smtClean="0"/>
              <a:t>Program Expense</a:t>
            </a:r>
            <a:endParaRPr lang="en-US" sz="1900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5253500" y="3532496"/>
            <a:ext cx="19756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491500" y="3581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Total Expenses</a:t>
            </a:r>
            <a:endParaRPr lang="en-US" sz="2000" dirty="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495800" y="4267200"/>
            <a:ext cx="36619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 3" pitchFamily="18" charset="2"/>
              <a:buNone/>
            </a:pPr>
            <a:r>
              <a:rPr lang="en-US" sz="1900" dirty="0" smtClean="0"/>
              <a:t>General &amp; Administrative Expense</a:t>
            </a:r>
            <a:endParaRPr lang="en-US" sz="1900" dirty="0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4648200" y="4699331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419600" y="4724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Total Expenses</a:t>
            </a:r>
            <a:endParaRPr lang="en-US" sz="2000" dirty="0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177300" y="5426075"/>
            <a:ext cx="230511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 3" pitchFamily="18" charset="2"/>
              <a:buNone/>
            </a:pPr>
            <a:r>
              <a:rPr lang="en-US" sz="1900" dirty="0" smtClean="0"/>
              <a:t>Fundraising Expense</a:t>
            </a:r>
            <a:endParaRPr lang="en-US" sz="1900" dirty="0"/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>
            <a:off x="5402122" y="5848019"/>
            <a:ext cx="17347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491500" y="588327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Total Expenses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886200" y="2362200"/>
            <a:ext cx="4648200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" y="2363813"/>
            <a:ext cx="2737512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09600" y="2394284"/>
            <a:ext cx="2737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Indicator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886200" y="2394284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Calculation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Calculating  Resource Allocations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Health Analysis Tool</a:t>
            </a:r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 l="9406" t="35793" r="18873" b="22906"/>
          <a:stretch>
            <a:fillRect/>
          </a:stretch>
        </p:blipFill>
        <p:spPr bwMode="auto">
          <a:xfrm>
            <a:off x="521547" y="2438400"/>
            <a:ext cx="8165253" cy="30117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38800" y="2286000"/>
            <a:ext cx="1981200" cy="3429000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the Statement of Cash Flows</a:t>
            </a:r>
            <a:endParaRPr lang="en-US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Looks at where cash was obtained and spent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Reports on the following activities: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Operations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Investing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Financing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Must disclose any non-cash activity such as acquisitions of equipment on finance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Cash Flows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l="18619" t="18663" r="21800" b="4462"/>
          <a:stretch>
            <a:fillRect/>
          </a:stretch>
        </p:blipFill>
        <p:spPr bwMode="auto">
          <a:xfrm>
            <a:off x="914400" y="0"/>
            <a:ext cx="6858000" cy="67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2954204" y="290286"/>
            <a:ext cx="3276600" cy="2502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806440" y="1473504"/>
            <a:ext cx="721056" cy="1876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-2708870">
            <a:off x="6357397" y="450716"/>
            <a:ext cx="1905057" cy="516504"/>
          </a:xfrm>
          <a:prstGeom prst="rightArrow">
            <a:avLst>
              <a:gd name="adj1" fmla="val 50000"/>
              <a:gd name="adj2" fmla="val 8230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18900623">
            <a:off x="6222693" y="258058"/>
            <a:ext cx="2751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To Stmt of Cash Flows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17874" t="16875" r="18821" b="18437"/>
          <a:stretch>
            <a:fillRect/>
          </a:stretch>
        </p:blipFill>
        <p:spPr bwMode="auto">
          <a:xfrm>
            <a:off x="512126" y="132524"/>
            <a:ext cx="8097268" cy="65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987498" y="500150"/>
            <a:ext cx="327660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12725" y="6196037"/>
            <a:ext cx="895064" cy="3946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98658" y="6147133"/>
            <a:ext cx="27306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300" b="1" dirty="0" smtClean="0">
                <a:solidFill>
                  <a:srgbClr val="FF0000"/>
                </a:solidFill>
              </a:rPr>
              <a:t>Matches cash amount on </a:t>
            </a:r>
          </a:p>
          <a:p>
            <a:pPr algn="r">
              <a:spcBef>
                <a:spcPts val="0"/>
              </a:spcBef>
            </a:pPr>
            <a:r>
              <a:rPr lang="en-US" sz="1300" b="1" dirty="0" smtClean="0">
                <a:solidFill>
                  <a:srgbClr val="FF0000"/>
                </a:solidFill>
              </a:rPr>
              <a:t>Statement of Financial Position</a:t>
            </a:r>
            <a:endParaRPr lang="en-US" sz="1300" b="1" dirty="0">
              <a:solidFill>
                <a:srgbClr val="FF0000"/>
              </a:solidFill>
            </a:endParaRPr>
          </a:p>
        </p:txBody>
      </p:sp>
      <p:cxnSp>
        <p:nvCxnSpPr>
          <p:cNvPr id="10" name="Shape 5"/>
          <p:cNvCxnSpPr>
            <a:stCxn id="9" idx="3"/>
            <a:endCxn id="8" idx="1"/>
          </p:cNvCxnSpPr>
          <p:nvPr/>
        </p:nvCxnSpPr>
        <p:spPr bwMode="auto">
          <a:xfrm>
            <a:off x="5529354" y="6393355"/>
            <a:ext cx="783371" cy="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to the Financial Statements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 Disclosures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Description of the organization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Basis of accounting (cash, accrual and modified accrual)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Fixed assets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Debt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Temporarily and permanently restricted net assets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Related party transactions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Subsequent events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Commitment and contingencies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financial information do you request from grantees?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Audited financial statements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IRS Form 990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Budget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Board approved budget for the full organization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Budget for a specific project / program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Internal financial statements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Anything else?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OMB Uniform guidance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dates: cost principles &amp; administrative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 smtClean="0"/>
              <a:t>Nonprofits must implement administrative requirements and cost principles for all </a:t>
            </a:r>
            <a:r>
              <a:rPr lang="en-US" sz="2200" b="1" dirty="0" smtClean="0">
                <a:solidFill>
                  <a:schemeClr val="accent1"/>
                </a:solidFill>
              </a:rPr>
              <a:t>new awards </a:t>
            </a: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chemeClr val="accent1"/>
                </a:solidFill>
              </a:rPr>
              <a:t>additional funding increments of existing awards</a:t>
            </a:r>
            <a:r>
              <a:rPr lang="en-US" sz="2200" b="1" dirty="0" smtClean="0"/>
              <a:t> </a:t>
            </a:r>
            <a:r>
              <a:rPr lang="en-US" sz="2200" dirty="0" smtClean="0"/>
              <a:t>made after</a:t>
            </a:r>
            <a:r>
              <a:rPr lang="en-US" sz="2400" b="1" dirty="0" smtClean="0"/>
              <a:t> </a:t>
            </a:r>
            <a:r>
              <a:rPr lang="en-US" sz="2500" b="1" u="sng" dirty="0" smtClean="0"/>
              <a:t>December 26, 2014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Dates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rules on coverage of indirect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If a nonprofit does not have a negotiated indirect cost rate, it can elect to charge a de </a:t>
            </a:r>
            <a:r>
              <a:rPr lang="en-US" sz="2200" dirty="0" err="1" smtClean="0"/>
              <a:t>minimis</a:t>
            </a:r>
            <a:r>
              <a:rPr lang="en-US" sz="2200" dirty="0" smtClean="0"/>
              <a:t> </a:t>
            </a:r>
            <a:r>
              <a:rPr lang="en-US" sz="2400" b="1" dirty="0" smtClean="0"/>
              <a:t>10%</a:t>
            </a:r>
            <a:r>
              <a:rPr lang="en-US" sz="2200" b="1" dirty="0" smtClean="0"/>
              <a:t> </a:t>
            </a:r>
            <a:r>
              <a:rPr lang="en-US" sz="2200" dirty="0" smtClean="0"/>
              <a:t>of modified total direct costs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Can be used indefinitely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Once elected, must be applied to all federal contracts or pass-through funds (until the organization decides to negotiate a rate)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Cannot be used in cases where a </a:t>
            </a:r>
            <a:r>
              <a:rPr lang="en-US" u="sng" dirty="0" smtClean="0"/>
              <a:t>federal</a:t>
            </a:r>
            <a:r>
              <a:rPr lang="en-US" dirty="0" smtClean="0"/>
              <a:t> statute expressly caps the rate at which indirect costs can be reimbursed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Principles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rules on coverage of indirect costs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 smtClean="0"/>
              <a:t>Pass-through entities </a:t>
            </a:r>
            <a:r>
              <a:rPr lang="en-US" sz="2200" dirty="0" smtClean="0"/>
              <a:t>(i.e. state and local governments) must now allow the </a:t>
            </a:r>
            <a:r>
              <a:rPr lang="en-US" sz="2200" dirty="0" err="1" smtClean="0"/>
              <a:t>subrecipient</a:t>
            </a:r>
            <a:r>
              <a:rPr lang="en-US" sz="2200" dirty="0" smtClean="0"/>
              <a:t>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Use the same indirect cost rate they have negotiated with the federal agencies, 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Negotiate a rate between the sub-recipient and pass-through entity, 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 a rate does not exist, use the de </a:t>
            </a:r>
            <a:r>
              <a:rPr lang="en-US" dirty="0" err="1" smtClean="0"/>
              <a:t>minimis</a:t>
            </a:r>
            <a:r>
              <a:rPr lang="en-US" dirty="0" smtClean="0"/>
              <a:t> 10% rate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Principles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single audit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200" dirty="0" smtClean="0"/>
              <a:t>Increases from $500,000 to </a:t>
            </a:r>
            <a:r>
              <a:rPr lang="en-US" sz="2400" b="1" dirty="0" smtClean="0"/>
              <a:t>$750,000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Audit requirements are effective for</a:t>
            </a:r>
            <a:r>
              <a:rPr lang="en-US" sz="2200" b="1" dirty="0" smtClean="0"/>
              <a:t> fiscal years beginning on or after December 26, 2014</a:t>
            </a:r>
            <a:r>
              <a:rPr lang="en-US" sz="2200" dirty="0" smtClean="0"/>
              <a:t>. Effectively, for fiscal years ending: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December 31, 2015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June 30, 2016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 to Audit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key changes in the new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Personnel time and effort reporting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Procurement guidelines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Program administration costs (can now be changed as direct)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err="1" smtClean="0"/>
              <a:t>Subrecipient</a:t>
            </a:r>
            <a:r>
              <a:rPr lang="en-US" sz="2200" dirty="0" smtClean="0"/>
              <a:t> monitoring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Conflict of interest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Focus on internal controls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Changes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for Your Grantees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Council of Nonprofits Urges Funders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Alert your grantees to the new guidance and the need to know and </a:t>
            </a:r>
            <a:r>
              <a:rPr lang="en-US" b="1" dirty="0" smtClean="0"/>
              <a:t>protect their right to being reimbursed for indirect costs at a rate of at least 10%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In cases where grantees need to establish stronger cost allocation systems to be able to comply with the new guidelines, </a:t>
            </a:r>
            <a:r>
              <a:rPr lang="en-US" b="1" dirty="0" smtClean="0"/>
              <a:t>provide funding for professional development and systems improvements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b="1" dirty="0" smtClean="0"/>
              <a:t>Help the sector to engage in broader advocacy efforts </a:t>
            </a:r>
            <a:r>
              <a:rPr lang="en-US" dirty="0" smtClean="0"/>
              <a:t>so pass-through entities (i.e. state and local governments) fully comply with the new rules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Funders Can Do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Resources</a:t>
            </a:r>
            <a:endParaRPr lang="en-US" b="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267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1900" b="1" i="1" dirty="0" smtClean="0"/>
              <a:t>The Key to Long Term Financial Health Liquid Unrestricted Net Assets (LUNA)</a:t>
            </a:r>
            <a:r>
              <a:rPr lang="en-US" sz="1900" dirty="0" smtClean="0"/>
              <a:t>, Hilda Polanco, New York Nonprofit Press, May 2012: </a:t>
            </a:r>
            <a:r>
              <a:rPr lang="en-US" sz="1800" dirty="0" smtClean="0">
                <a:hlinkClick r:id="rId2"/>
              </a:rPr>
              <a:t>http://www.nynp.biz/index.php/strengthening-nonprofits/10505-the-key-to-long-term-financial-health-liquid-unrestricted-net-assets-luna-</a:t>
            </a:r>
            <a:endParaRPr lang="en-US" sz="1800" dirty="0" smtClean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1900" b="1" i="1" dirty="0" smtClean="0"/>
              <a:t>Operating Reserve Policy Toolkit for Nonprofit Organizations: Whitepaper, </a:t>
            </a:r>
            <a:r>
              <a:rPr lang="en-US" sz="1900" dirty="0" smtClean="0"/>
              <a:t>the National Center for Charitable Statistics, Dec. 2008 </a:t>
            </a:r>
            <a:r>
              <a:rPr lang="en-US" sz="1800" dirty="0" smtClean="0">
                <a:hlinkClick r:id="rId3"/>
              </a:rPr>
              <a:t>http://www.nccs2.org/wiki/images/3/3c/OperatingReservesWhitePaper2009.pdf</a:t>
            </a:r>
            <a:r>
              <a:rPr lang="en-US" sz="1800" dirty="0" smtClean="0"/>
              <a:t>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1900" b="1" dirty="0" smtClean="0"/>
              <a:t>The overhead myth website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4"/>
              </a:rPr>
              <a:t>http://overheadmyth.com/</a:t>
            </a:r>
            <a:r>
              <a:rPr lang="en-US" sz="1800" dirty="0" smtClean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 smtClean="0"/>
              <a:t>Nonprofit audit guide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5"/>
              </a:rPr>
              <a:t>https://www.councilofnonprofits.org/nonprofit-audit-guide</a:t>
            </a:r>
            <a:r>
              <a:rPr lang="en-US" sz="1800" dirty="0" smtClean="0"/>
              <a:t> 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 smtClean="0"/>
              <a:t>Resources from the National Council of Nonprofits on the Uniform Guidance:</a:t>
            </a:r>
            <a:r>
              <a:rPr lang="en-US" sz="1800" b="1" dirty="0" smtClean="0"/>
              <a:t> </a:t>
            </a:r>
            <a:r>
              <a:rPr lang="en-US" sz="1800" dirty="0" smtClean="0">
                <a:hlinkClick r:id="rId6"/>
              </a:rPr>
              <a:t>https://www.councilofnonprofits.org/omb-uniform-guidance</a:t>
            </a:r>
            <a:r>
              <a:rPr lang="en-US" sz="1800" dirty="0" smtClean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Nonprofit Financial Health Assessment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812" t="13281" r="62188" b="35818"/>
          <a:stretch>
            <a:fillRect/>
          </a:stretch>
        </p:blipFill>
        <p:spPr bwMode="auto">
          <a:xfrm>
            <a:off x="374174" y="1537648"/>
            <a:ext cx="8279642" cy="481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371600"/>
            <a:ext cx="8534400" cy="5257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StrongNonprofits.org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In collaboration with the Wallace Foundation, FMA has created a library of tools and resources to help organizations become “fiscally fit”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Four Topic Areas:  </a:t>
            </a:r>
            <a:r>
              <a:rPr lang="en-US" b="1" dirty="0" smtClean="0">
                <a:solidFill>
                  <a:srgbClr val="0070C0"/>
                </a:solidFill>
              </a:rPr>
              <a:t>Planning</a:t>
            </a:r>
            <a:r>
              <a:rPr lang="en-US" dirty="0" smtClean="0"/>
              <a:t>  |  </a:t>
            </a:r>
            <a:r>
              <a:rPr lang="en-US" b="1" dirty="0" smtClean="0">
                <a:solidFill>
                  <a:srgbClr val="0070C0"/>
                </a:solidFill>
              </a:rPr>
              <a:t>Monitoring</a:t>
            </a:r>
            <a:r>
              <a:rPr lang="en-US" dirty="0" smtClean="0"/>
              <a:t>  |  </a:t>
            </a:r>
            <a:r>
              <a:rPr lang="en-US" b="1" dirty="0" smtClean="0">
                <a:solidFill>
                  <a:srgbClr val="0070C0"/>
                </a:solidFill>
              </a:rPr>
              <a:t>Operations</a:t>
            </a:r>
            <a:r>
              <a:rPr lang="en-US" dirty="0" smtClean="0"/>
              <a:t>  |  </a:t>
            </a:r>
            <a:r>
              <a:rPr lang="en-US" b="1" dirty="0" smtClean="0">
                <a:solidFill>
                  <a:srgbClr val="0070C0"/>
                </a:solidFill>
              </a:rPr>
              <a:t>Governance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Your Grantees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5312" t="27790" r="7188" b="37787"/>
          <a:stretch>
            <a:fillRect/>
          </a:stretch>
        </p:blipFill>
        <p:spPr bwMode="auto">
          <a:xfrm>
            <a:off x="381000" y="3583958"/>
            <a:ext cx="8353044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3886200" cy="639762"/>
          </a:xfrm>
        </p:spPr>
        <p:txBody>
          <a:bodyPr/>
          <a:lstStyle/>
          <a:p>
            <a:r>
              <a:rPr lang="en-US" dirty="0" smtClean="0"/>
              <a:t>Excel Tool for Audits &amp; 990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Resource: Financial Health Analysis Tool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81" t="11556" r="29433" b="5778"/>
          <a:stretch>
            <a:fillRect/>
          </a:stretch>
        </p:blipFill>
        <p:spPr bwMode="auto">
          <a:xfrm>
            <a:off x="499461" y="2362200"/>
            <a:ext cx="338885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2209800"/>
            <a:ext cx="3505200" cy="3810000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5378" t="29244" r="19051" b="14286"/>
          <a:stretch>
            <a:fillRect/>
          </a:stretch>
        </p:blipFill>
        <p:spPr bwMode="auto">
          <a:xfrm>
            <a:off x="4887686" y="2819400"/>
            <a:ext cx="3722914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C:\Users\swalker\AppData\Local\Microsoft\Windows\Temporary Internet Files\Content.IE5\0MXPPY9P\play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1686" y="3634477"/>
            <a:ext cx="926823" cy="785123"/>
          </a:xfrm>
          <a:prstGeom prst="rect">
            <a:avLst/>
          </a:prstGeom>
          <a:noFill/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4724400" y="1548714"/>
            <a:ext cx="3886200" cy="91440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Coming Soon: Online Tutorial 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ww.strongnonprofit</a:t>
            </a:r>
            <a:r>
              <a:rPr lang="en-US" sz="2200" b="1" dirty="0" smtClean="0">
                <a:solidFill>
                  <a:schemeClr val="accent2"/>
                </a:solidFill>
                <a:hlinkClick r:id="rId5"/>
              </a:rPr>
              <a:t>s.org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Tutorials for StrongNonprofits.org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FMA offers complimentary orientation one-hour webinars that feature an overview of the website and drill down on several of its key resources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Upcoming webinar dates:</a:t>
            </a:r>
          </a:p>
          <a:p>
            <a:pPr marL="344488" indent="-223838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February  18 at 2:00pm</a:t>
            </a:r>
          </a:p>
          <a:p>
            <a:pPr marL="344488" indent="-223838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April 20 at 3:00pm</a:t>
            </a:r>
          </a:p>
          <a:p>
            <a:pPr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i="1" dirty="0" smtClean="0"/>
              <a:t>To register, or see upcoming webinar dates: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http://fmaonline.net/strongnonprofits</a:t>
            </a:r>
            <a:endParaRPr lang="en-US" sz="2000" dirty="0" smtClean="0"/>
          </a:p>
          <a:p>
            <a:pPr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en-US" i="1" dirty="0" smtClean="0"/>
              <a:t>For a 15-minute, on-demand webinar tour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/>
              <a:t>of the site:</a:t>
            </a:r>
            <a:endParaRPr lang="en-US" u="sng" dirty="0" smtClean="0">
              <a:hlinkClick r:id="rId3"/>
            </a:endParaRPr>
          </a:p>
          <a:p>
            <a:pPr>
              <a:buNone/>
            </a:pPr>
            <a:r>
              <a:rPr lang="en-US" u="sng" dirty="0" smtClean="0">
                <a:hlinkClick r:id="rId3"/>
              </a:rPr>
              <a:t>http://fmaonline.net/SNPonDemand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Your Grantees</a:t>
            </a:r>
            <a:endParaRPr lang="en-US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/>
          <a:srcRect l="27191" t="15174" r="27272" b="5197"/>
          <a:stretch>
            <a:fillRect/>
          </a:stretch>
        </p:blipFill>
        <p:spPr bwMode="auto">
          <a:xfrm>
            <a:off x="5668799" y="3200400"/>
            <a:ext cx="2855662" cy="32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62600" y="3124200"/>
            <a:ext cx="2971800" cy="3498630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219325"/>
            <a:ext cx="7772400" cy="1362075"/>
          </a:xfrm>
        </p:spPr>
        <p:txBody>
          <a:bodyPr/>
          <a:lstStyle/>
          <a:p>
            <a:r>
              <a:rPr lang="en-US" b="0" dirty="0" smtClean="0"/>
              <a:t>Questions?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6896" y="3407392"/>
            <a:ext cx="7883856" cy="10315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Established in 1999 to serve not-for-profit organizations around the country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Provides customized financial management, accounting, software, organizational development, human resources, and other consulting services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Works directly with organizations or through funder-supported management and technical assistance programs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Management Associates, LLC 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36896" y="35814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FMA's </a:t>
            </a:r>
            <a:r>
              <a:rPr lang="en-US" b="1" i="1" dirty="0">
                <a:solidFill>
                  <a:schemeClr val="accent1"/>
                </a:solidFill>
              </a:rPr>
              <a:t>mission is to empower not-for-profit organizations with the </a:t>
            </a:r>
            <a:r>
              <a:rPr lang="en-US" b="1" i="1" dirty="0" smtClean="0">
                <a:solidFill>
                  <a:schemeClr val="accent1"/>
                </a:solidFill>
              </a:rPr>
              <a:t>knowledge and </a:t>
            </a:r>
            <a:r>
              <a:rPr lang="en-US" b="1" i="1" dirty="0">
                <a:solidFill>
                  <a:schemeClr val="accent1"/>
                </a:solidFill>
              </a:rPr>
              <a:t>skills to successfully serve their constituents and fulfill their </a:t>
            </a:r>
            <a:r>
              <a:rPr lang="en-US" b="1" i="1" dirty="0" smtClean="0">
                <a:solidFill>
                  <a:schemeClr val="accent1"/>
                </a:solidFill>
              </a:rPr>
              <a:t>missions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1300" b="1" dirty="0"/>
          </a:p>
          <a:p>
            <a:pPr marL="342900" indent="-342900" algn="ctr"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u="sng" dirty="0">
              <a:solidFill>
                <a:srgbClr val="3333CC"/>
              </a:solidFill>
            </a:endParaRPr>
          </a:p>
        </p:txBody>
      </p:sp>
      <p:pic>
        <p:nvPicPr>
          <p:cNvPr id="9" name="Picture 8" descr="twitter32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0016" y="486534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inkedin32.pn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0016" y="614375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id:image003.png@01CD6E58.FADC9570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0016" y="5503025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403624" y="4892644"/>
            <a:ext cx="309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@FMA4Nonprofits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03624" y="5542494"/>
            <a:ext cx="44261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/</a:t>
            </a:r>
            <a:r>
              <a:rPr lang="en-US" sz="1700" dirty="0" err="1" smtClean="0"/>
              <a:t>FiscalManagementAssociates</a:t>
            </a:r>
            <a:endParaRPr lang="en-US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9712" y="6151521"/>
            <a:ext cx="3896688" cy="48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dirty="0" smtClean="0"/>
              <a:t>l</a:t>
            </a:r>
            <a:r>
              <a:rPr lang="en-US" sz="1700" dirty="0" smtClean="0"/>
              <a:t>inkedin.com/company/fiscal-management-associates-</a:t>
            </a:r>
            <a:r>
              <a:rPr lang="en-US" sz="1700" dirty="0" err="1" smtClean="0"/>
              <a:t>llc</a:t>
            </a:r>
            <a:endParaRPr lang="en-US" sz="1700" dirty="0"/>
          </a:p>
        </p:txBody>
      </p:sp>
      <p:sp>
        <p:nvSpPr>
          <p:cNvPr id="22" name="Rectangle 21"/>
          <p:cNvSpPr/>
          <p:nvPr/>
        </p:nvSpPr>
        <p:spPr>
          <a:xfrm>
            <a:off x="1295400" y="6321256"/>
            <a:ext cx="2248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1B2"/>
                </a:solidFill>
              </a:rPr>
              <a:t>www.fmaonline.net</a:t>
            </a:r>
            <a:endParaRPr lang="en-US" sz="2000" b="1" dirty="0">
              <a:solidFill>
                <a:srgbClr val="0061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724400"/>
            <a:ext cx="41148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 smtClean="0"/>
              <a:t>Hilda Polanco, CPA, CCSA®, CGMA</a:t>
            </a: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1600" dirty="0" smtClean="0">
                <a:solidFill>
                  <a:srgbClr val="0070C0"/>
                </a:solidFill>
                <a:hlinkClick r:id="rId9"/>
              </a:rPr>
              <a:t>hpolanco@fmaonline.net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b="1" dirty="0" smtClean="0"/>
              <a:t>John Summers</a:t>
            </a: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1600" dirty="0" smtClean="0">
                <a:solidFill>
                  <a:srgbClr val="0070C0"/>
                </a:solidFill>
                <a:hlinkClick r:id="rId9"/>
              </a:rPr>
              <a:t>jsummers@fmaonline.net </a:t>
            </a: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61B2"/>
                </a:solidFill>
              </a:rPr>
              <a:t>New York | Chicago | San Francisco | LA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6068" t="12667" r="24508" b="17615"/>
          <a:stretch>
            <a:fillRect/>
          </a:stretch>
        </p:blipFill>
        <p:spPr bwMode="auto">
          <a:xfrm>
            <a:off x="609600" y="1587878"/>
            <a:ext cx="7848600" cy="480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Tool: IRS Form 990 Version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6180" y="1434660"/>
            <a:ext cx="8229600" cy="50415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Output: Trends Charts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350" t="11415" r="11430" b="8812"/>
          <a:stretch>
            <a:fillRect/>
          </a:stretch>
        </p:blipFill>
        <p:spPr bwMode="auto">
          <a:xfrm>
            <a:off x="762000" y="1547035"/>
            <a:ext cx="77265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470835"/>
            <a:ext cx="7924800" cy="50415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Understanding Audited financial statements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Annual Financial Audit: 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164623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A series of procedures followed by an </a:t>
            </a:r>
            <a:r>
              <a:rPr lang="en-US" sz="2200" b="1" i="1" dirty="0" smtClean="0"/>
              <a:t>independent</a:t>
            </a:r>
            <a:r>
              <a:rPr lang="en-US" sz="2200" dirty="0" smtClean="0"/>
              <a:t> professional accountant used to test, on a selective basis, transactions and internal controls in effect, all with a view to forming an opinion on the presentation of the organization’s financial statements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Audit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Presentation &amp;Title:"/>
  <p:tag name="FILL" val="true"/>
  <p:tag name="OPTIONAL" val="false"/>
  <p:tag name="NAME" val="Presentation Title"/>
  <p:tag name="HEIGHT" val="1"/>
  <p:tag name="INDENTED" val="false"/>
  <p:tag name="CAPTION HEIGHT" val="2"/>
</p:tagLst>
</file>

<file path=ppt/theme/theme1.xml><?xml version="1.0" encoding="utf-8"?>
<a:theme xmlns:a="http://schemas.openxmlformats.org/drawingml/2006/main" name="Office Theme">
  <a:themeElements>
    <a:clrScheme name="Custom 77">
      <a:dk1>
        <a:srgbClr val="3C3C3B"/>
      </a:dk1>
      <a:lt1>
        <a:sysClr val="window" lastClr="FFFFFF"/>
      </a:lt1>
      <a:dk2>
        <a:srgbClr val="0061B2"/>
      </a:dk2>
      <a:lt2>
        <a:srgbClr val="DCDDE0"/>
      </a:lt2>
      <a:accent1>
        <a:srgbClr val="0061B2"/>
      </a:accent1>
      <a:accent2>
        <a:srgbClr val="46AF37"/>
      </a:accent2>
      <a:accent3>
        <a:srgbClr val="D3D745"/>
      </a:accent3>
      <a:accent4>
        <a:srgbClr val="ACBDCD"/>
      </a:accent4>
      <a:accent5>
        <a:srgbClr val="D2BF82"/>
      </a:accent5>
      <a:accent6>
        <a:srgbClr val="00A4A0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11382</TotalTime>
  <Words>2457</Words>
  <Application>Microsoft Office PowerPoint</Application>
  <PresentationFormat>On-screen Show (4:3)</PresentationFormat>
  <Paragraphs>503</Paragraphs>
  <Slides>54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Assessing Grantees’ Financial Health and Long-term Sustainability</vt:lpstr>
      <vt:lpstr>Overview</vt:lpstr>
      <vt:lpstr>Overview</vt:lpstr>
      <vt:lpstr>Overview</vt:lpstr>
      <vt:lpstr>Nonprofit Financial Health Assessment</vt:lpstr>
      <vt:lpstr>Analysis Tool: IRS Form 990 Version</vt:lpstr>
      <vt:lpstr>Tool Output: Trends Charts</vt:lpstr>
      <vt:lpstr>Understanding Audited financial statements</vt:lpstr>
      <vt:lpstr>Annual Financial Audit</vt:lpstr>
      <vt:lpstr>Annual Financial Audit</vt:lpstr>
      <vt:lpstr>Introduction to Financial Statements</vt:lpstr>
      <vt:lpstr>PowerPoint Presentation</vt:lpstr>
      <vt:lpstr>PowerPoint Presentation</vt:lpstr>
      <vt:lpstr>PowerPoint Presentation</vt:lpstr>
      <vt:lpstr>PowerPoint Presentation</vt:lpstr>
      <vt:lpstr>Balance Sheet</vt:lpstr>
      <vt:lpstr>Capital Structure</vt:lpstr>
      <vt:lpstr>Balance Sheet: Operating Reserves</vt:lpstr>
      <vt:lpstr>Measuring Liquidity (Level of Reserves)</vt:lpstr>
      <vt:lpstr>Measuring Liquidity (Cash)</vt:lpstr>
      <vt:lpstr>Statement of Activities</vt:lpstr>
      <vt:lpstr>PowerPoint Presentation</vt:lpstr>
      <vt:lpstr>PowerPoint Presentation</vt:lpstr>
      <vt:lpstr>Operating Results</vt:lpstr>
      <vt:lpstr>Financial Health Analysis Tool</vt:lpstr>
      <vt:lpstr>Financial Health Analysis Tool</vt:lpstr>
      <vt:lpstr>Financial Health Analysis Tool</vt:lpstr>
      <vt:lpstr>PowerPoint Presentation</vt:lpstr>
      <vt:lpstr>Statement of Functional Expenses</vt:lpstr>
      <vt:lpstr>Statement of Functional Expenses</vt:lpstr>
      <vt:lpstr>PowerPoint Presentation</vt:lpstr>
      <vt:lpstr>Statement of Functional Expenses</vt:lpstr>
      <vt:lpstr>Nonprofit “Starvation Cycle”</vt:lpstr>
      <vt:lpstr>Investment of Resources</vt:lpstr>
      <vt:lpstr>Financial Health Analysis Tool</vt:lpstr>
      <vt:lpstr>Statement of Cash Flows</vt:lpstr>
      <vt:lpstr>PowerPoint Presentation</vt:lpstr>
      <vt:lpstr>PowerPoint Presentation</vt:lpstr>
      <vt:lpstr>Notes to the Financial Statements</vt:lpstr>
      <vt:lpstr> OMB Uniform guidance</vt:lpstr>
      <vt:lpstr>Effective Dates</vt:lpstr>
      <vt:lpstr>Cost Principles</vt:lpstr>
      <vt:lpstr>Cost Principles</vt:lpstr>
      <vt:lpstr>Reforms to Audit Requirements</vt:lpstr>
      <vt:lpstr>Other Changes</vt:lpstr>
      <vt:lpstr>Action Items for Your Grantees</vt:lpstr>
      <vt:lpstr>What Funders Can Do</vt:lpstr>
      <vt:lpstr> Resources</vt:lpstr>
      <vt:lpstr>Resources </vt:lpstr>
      <vt:lpstr>Resources for Your Grantees</vt:lpstr>
      <vt:lpstr>Resource: Financial Health Analysis Tool</vt:lpstr>
      <vt:lpstr>Resources for Your Grantees</vt:lpstr>
      <vt:lpstr>Questions?</vt:lpstr>
      <vt:lpstr>Fiscal Management Associates, LLC </vt:lpstr>
    </vt:vector>
  </TitlesOfParts>
  <Company>Lugh Studio,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Gallarello</dc:creator>
  <cp:lastModifiedBy>Jennifer Nielsen</cp:lastModifiedBy>
  <cp:revision>681</cp:revision>
  <dcterms:created xsi:type="dcterms:W3CDTF">2012-05-24T17:22:53Z</dcterms:created>
  <dcterms:modified xsi:type="dcterms:W3CDTF">2016-02-10T20:43:58Z</dcterms:modified>
</cp:coreProperties>
</file>